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8.xml" ContentType="application/vnd.openxmlformats-officedocument.them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customXml/itemProps2.xml" ContentType="application/vnd.openxmlformats-officedocument.customXmlProperties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customXml/itemProps3.xml" ContentType="application/vnd.openxmlformats-officedocument.customXmlProperties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39"/>
  </p:notesMasterIdLst>
  <p:handoutMasterIdLst>
    <p:handoutMasterId r:id="rId40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5" r:id="rId3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8674" autoAdjust="0"/>
    <p:restoredTop sz="94660"/>
  </p:normalViewPr>
  <p:slideViewPr>
    <p:cSldViewPr snapToGrid="0">
      <p:cViewPr>
        <p:scale>
          <a:sx n="144" d="100"/>
          <a:sy n="144" d="100"/>
        </p:scale>
        <p:origin x="-1264" y="-176"/>
      </p:cViewPr>
      <p:guideLst>
        <p:guide orient="horz" pos="2189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7107-F091-A34D-A84F-79244EC00A73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5CEE-3107-A447-AD9C-AD6C464AC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69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3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6013" cy="4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1212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4BBFF7A-F6DF-4797-9926-9E66D5D7B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726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2D7CD50-FB57-498B-907F-044B49DD9B3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3D963BF-2AB7-44DC-A862-DFBBE0C7FAC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B420882-E5D3-4C1C-860B-C499198FFD0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1AD9051-9E8F-4B11-8AB5-5AA9BD5E914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FF2EEA4-09C0-420A-A98D-DC34F0263D2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F86D67F-9D26-465B-A62E-E97AD449823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1ACFFEAC-9C3C-4CE0-9859-A0B150E329F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F0B2CD5-A210-44D0-8F5F-9699901DA4F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74A6311-DFF4-4B73-9B7B-548823D4651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17EE7D6B-24DC-4C34-A104-E06EF06C76E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FED5853-B58F-400E-9200-62C12206099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7A7D3E3F-D528-4419-8A9E-7932720EF90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667B8AC-287C-41C0-A6E9-7F30A3674EEE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CC45EB3-5459-4967-A6F3-75A4A2F8AE3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4B7C408-B78A-4F08-80D2-D5F9008194B3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C811D92-ADB6-4107-9549-C19D3E4AF99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3A21EE2-97A7-4736-B73B-FD18AB623A3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E6B2255-7CCE-47BE-BB13-D7F31BE760F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513FDCA-89DC-48DD-89D4-4A8B9EC38AF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DA8EEF42-3CEE-42A6-9E38-8DE3EB922FB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3A24CBF-5D97-4907-AD8B-C5D7FC70818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5FC8A974-2255-4565-A25A-7D74AEED7E5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DB3402BF-055E-4B23-A859-8713C93C024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F744C97-2534-446C-9DEE-69910505BDF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A4CC3E9-990D-48FF-991A-9D97ECC3305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330F791-3F82-40C3-9D9F-8034A422460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B11C6D4-469D-4D59-B4E6-D31C83CD5A4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6BF61F3E-9C10-4EA4-A29B-DCA09E446BB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7610D65-F870-4158-8E6B-09784FC0F42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266923E-73CF-4828-83AD-4BC59D677B5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C6E3C9A-6565-46D5-A234-EA0EF41C0B6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8D63A12F-3DAB-4C9A-8453-317E9A8D34D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F09EBEE-E7D4-44FC-B6CA-B8F66AF00B5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6757B4C-2BE9-43D7-9BB9-FB2409C132B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6177828-778F-406A-B72E-B2823650C5A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3C997327-7D44-4530-907C-43051DC8D14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57FBFE0-22EC-4F4D-8EA5-35DCD4D489D4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4D352F99-433E-4DDA-98D3-BB1D10A0733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8F1F2F1-8F89-4953-838B-B9F17724ED19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D886D968-2A7D-4D4C-9A5B-4F2286655F1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AE773BA-C3B1-4DEF-A7C9-066AD24C926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2A35F91-A806-4D80-BE67-82F43715135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E8376F4-FE0C-4019-B9F0-C85876B9FC5C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3399590-6E79-4DD2-BA44-D2507A329B8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5456C39-6319-4771-821D-5B92ED9607BD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F00B5FAC-1E12-42B6-B424-3502B7A3617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B7E5644-43C1-498C-B4F3-645FF0D6E9AB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C5D0C102-F8C0-4122-B12D-B862B1DF16F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EBA76AF-3951-4DAF-BDEB-F47D52025FB8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080C4FC-BAA0-4AC5-A9A1-751805E62A1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161F05E-40DA-48C6-9F45-8841912B39EA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C39AD1E-CCEF-4364-9B22-61C95B2A304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2E9F3103-64E1-4990-BD6E-716D559F1BCA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A3AEC0F-B2F2-404A-94AA-178B0427D87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44D1C4C9-C5AE-4B8A-8A52-DC94A73385F2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35BE935-32B9-4902-A566-57011CD982D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66CBD2D-9642-42F7-A822-23C512748B1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9003AB09-A517-4DDE-8CBD-4566670659A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91A841-3160-491D-B86B-7FCEEB7BEC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36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55E5C-0CBF-4AFD-A8C1-2F6BA3FF97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807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C208E-88F5-4D86-89CA-508A7705B7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543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C8A78-A2B3-4B17-BD4E-89C519CF96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59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EC3EF-5CE7-4EBC-AE69-78D9B7206B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565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2B6BB-3163-46C1-A6E2-37477AAAD3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424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C963-A675-4E9E-9C43-8BDA8F28D0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546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AD17-E9A8-488D-B69D-3177A5A72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3306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C0F-94F4-48DE-A09B-7406B25D0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053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ED88D-AD39-4077-AF33-CB5338AAA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951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8B442D-F1B9-4CFB-8AD9-E900B20E92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44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1ABD7C-561A-429A-8F9D-B9FF950C0F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077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5D55FE-B6A3-42B5-84D5-8D9DB7EF01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74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562A9C0-CF40-4448-8737-93317AB997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387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C4885F-3D9C-4A67-B2B8-5AC3730E63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938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62A9F8-3354-49F5-983C-E62164425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194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10DB7F-CB0F-4DD7-8847-8FCEA0FEBF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191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169DAC2-3713-4389-BF16-B47E4830B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61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4A5DA9-72FF-4B6C-87B8-8620970F59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8043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957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ED1A7C-88BF-4CF9-8406-97CF379CB6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3650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12938-CF86-479E-9153-53B2FA00BB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924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4D18D-0921-4E82-8A93-1E558A97A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518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4ED8F2-7C87-491B-960B-B113A08DE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16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0D414-2A55-4027-B6B2-C646F9644B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8310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B19E8-0748-4605-AEAB-78BDDE30B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0657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D20EC-5A90-4ED2-952A-9776B6DD7C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799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C48F2-3ED6-4CD1-85EB-A5C0E01F5C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958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3344-1EF2-4F90-9A77-3963009591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7200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EF839-08D2-464E-9EE3-E5570CC2BC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137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9B2AB-BD4A-4812-9FE1-B5555F697C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6919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1A094-AE07-45A3-ADAA-93ECB93B5B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25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5330F-B172-4D0A-8981-1DD4213167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5890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B53B4-8567-435A-8CD6-53AD576AB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85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786BC6-9288-407E-84F9-4C9AF7CCBF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15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57ED-A0D7-4FC5-ABD4-89D9D9A7DC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0626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D2F8-10A4-47CF-BE50-DD069E726C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3529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78DE7-C34A-4F4C-80FE-DB3C093460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46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63CC6-E763-4F1B-B6F9-5177794522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0800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02477-50EA-43C8-9E87-AF108DE11A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2507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554163"/>
            <a:ext cx="44481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B84DC-D6F3-451E-B8DF-AA3B2EBD4E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5320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04E79-FF90-46EB-B7B4-8F675E1A2C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24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38796-02FE-4CAA-B891-A1CAA4D243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9660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499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C1CFCD9-941D-4054-B823-58229562F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470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8BA148-35B9-4050-A8DF-3E77507C0C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464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25688" cy="498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EA6C07-5383-43B9-8258-0233F75262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95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210C0-B554-4D05-9F8A-2F3EFC2C14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00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7A7F0-5CDE-4325-A3BA-3DD809B67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037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theme" Target="../theme/theme4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theme" Target="../theme/theme5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theme" Target="../theme/theme6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06EBB04-E3FA-4297-A59D-8A1E8E3D08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1" r:id="rId9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F76B768-1045-44C7-9253-ED948E9FB5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23EC516-3EB2-4DB9-8D52-8D278B505F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48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5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FB32A71-30DF-460E-AD89-2D7B8CBDB3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261394" y="7208837"/>
            <a:ext cx="5557837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Equilibrium and Elasticity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22263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12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0513" y="6054725"/>
            <a:ext cx="94281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gravitational force on a body is the sum of gravitational forces acting on individual elements (atoms) of the body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can simplify this by saying: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Until now we have assumed that the gravitational force acts at the center of mass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is approximately true for the everyday case: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125" y="3475038"/>
            <a:ext cx="94281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01924" y="2559107"/>
            <a:ext cx="2591388" cy="50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121275"/>
            <a:ext cx="298608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We can show this by considering a sum of torques on each element vs. the torque caused by the gravitational force at the cog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3238" y="3714750"/>
            <a:ext cx="5715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Substitute </a:t>
            </a:r>
            <a:r>
              <a:rPr lang="en-US" sz="2800" i="1" dirty="0" err="1">
                <a:solidFill>
                  <a:srgbClr val="000000"/>
                </a:solidFill>
              </a:rPr>
              <a:t>m</a:t>
            </a:r>
            <a:r>
              <a:rPr lang="en-US" sz="2800" i="1" baseline="-33000" dirty="0" err="1">
                <a:solidFill>
                  <a:srgbClr val="000000"/>
                </a:solidFill>
              </a:rPr>
              <a:t>i</a:t>
            </a:r>
            <a:r>
              <a:rPr lang="en-US" sz="2800" i="1" dirty="0" err="1">
                <a:solidFill>
                  <a:srgbClr val="000000"/>
                </a:solidFill>
              </a:rPr>
              <a:t>g</a:t>
            </a:r>
            <a:r>
              <a:rPr lang="en-US" sz="2800" i="1" baseline="-330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for </a:t>
            </a:r>
            <a:r>
              <a:rPr lang="en-US" sz="2800" i="1" dirty="0" err="1">
                <a:solidFill>
                  <a:srgbClr val="000000"/>
                </a:solidFill>
              </a:rPr>
              <a:t>F</a:t>
            </a:r>
            <a:r>
              <a:rPr lang="en-US" sz="2800" i="1" baseline="-33000" dirty="0" err="1">
                <a:solidFill>
                  <a:srgbClr val="000000"/>
                </a:solidFill>
              </a:rPr>
              <a:t>gi</a:t>
            </a:r>
            <a:endParaRPr lang="en-US" sz="2800" i="1" baseline="-330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Cancel </a:t>
            </a:r>
            <a:r>
              <a:rPr lang="en-US" sz="2800" i="1" dirty="0">
                <a:solidFill>
                  <a:srgbClr val="000000"/>
                </a:solidFill>
              </a:rPr>
              <a:t>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(= </a:t>
            </a:r>
            <a:r>
              <a:rPr lang="en-US" sz="2800" i="1" dirty="0" err="1" smtClean="0">
                <a:solidFill>
                  <a:srgbClr val="000000"/>
                </a:solidFill>
              </a:rPr>
              <a:t>g</a:t>
            </a:r>
            <a:r>
              <a:rPr lang="en-US" sz="28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for all </a:t>
            </a:r>
            <a:r>
              <a:rPr lang="en-US" sz="2800" i="1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)and </a:t>
            </a:r>
            <a:r>
              <a:rPr lang="en-US" sz="2800" dirty="0">
                <a:solidFill>
                  <a:srgbClr val="000000"/>
                </a:solidFill>
              </a:rPr>
              <a:t>divide by the total mass, leaving: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term on the right is the com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768850" y="54895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(12-16)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802312" y="6751637"/>
            <a:ext cx="1804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12-4</a:t>
            </a: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943225"/>
            <a:ext cx="3071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12.05</a:t>
            </a:r>
            <a:r>
              <a:rPr lang="en-US" sz="2400">
                <a:solidFill>
                  <a:srgbClr val="000000"/>
                </a:solidFill>
              </a:rPr>
              <a:t>  Apply the force and torque conditions for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  <a:ea typeface="DejaVu Sans" charset="0"/>
                <a:cs typeface="DejaVu Sans" charset="0"/>
              </a:rPr>
              <a:t>12.06</a:t>
            </a:r>
            <a:r>
              <a:rPr lang="en-US" sz="2400">
                <a:solidFill>
                  <a:srgbClr val="000000"/>
                </a:solidFill>
                <a:ea typeface="DejaVu Sans" charset="0"/>
                <a:cs typeface="DejaVu Sans" charset="0"/>
              </a:rPr>
              <a:t>  Identify that a wise choice about the placement of the origin (about which to calculate torques) can simplify the calculations by eliminating one or more unknown forces from the torque equation.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section consists of example problems, for forces in the </a:t>
            </a:r>
            <a:r>
              <a:rPr lang="en-US" sz="2800" i="1">
                <a:solidFill>
                  <a:srgbClr val="000000"/>
                </a:solidFill>
              </a:rPr>
              <a:t>xy</a:t>
            </a:r>
            <a:r>
              <a:rPr lang="en-US" sz="2800">
                <a:solidFill>
                  <a:srgbClr val="000000"/>
                </a:solidFill>
              </a:rPr>
              <a:t> plane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238" y="2379663"/>
            <a:ext cx="869632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46100" y="6631338"/>
            <a:ext cx="91106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</a:rPr>
              <a:t>Answer: </a:t>
            </a:r>
            <a:r>
              <a:rPr lang="en-US" sz="2000" dirty="0">
                <a:solidFill>
                  <a:srgbClr val="000000"/>
                </a:solidFill>
              </a:rPr>
              <a:t>(a) No   (</a:t>
            </a:r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) place the rotation axis at the location where F1 is applied to the beam   (</a:t>
            </a:r>
            <a:r>
              <a:rPr lang="en-US" sz="2000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) 45 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77888" indent="-3429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9144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Balancing a horizontal beam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2.7 kg,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1.8 kg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Set rotation axis at </a:t>
            </a:r>
            <a:r>
              <a:rPr lang="en-US" sz="2400" i="1" dirty="0">
                <a:solidFill>
                  <a:srgbClr val="000000"/>
                </a:solidFill>
              </a:rPr>
              <a:t>x </a:t>
            </a:r>
            <a:r>
              <a:rPr lang="en-US" sz="2400" dirty="0">
                <a:solidFill>
                  <a:srgbClr val="000000"/>
                </a:solidFill>
              </a:rPr>
              <a:t>= 0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Sum </a:t>
            </a:r>
            <a:r>
              <a:rPr lang="en-US" sz="2400" dirty="0" smtClean="0">
                <a:solidFill>
                  <a:srgbClr val="000000"/>
                </a:solidFill>
              </a:rPr>
              <a:t>torques 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¼ </a:t>
            </a:r>
            <a:r>
              <a:rPr lang="en-US" sz="2400" i="1" dirty="0">
                <a:solidFill>
                  <a:srgbClr val="000000"/>
                </a:solidFill>
              </a:rPr>
              <a:t>Mg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+ </a:t>
            </a:r>
            <a:r>
              <a:rPr lang="en-US" sz="2400" dirty="0">
                <a:solidFill>
                  <a:srgbClr val="000000"/>
                </a:solidFill>
              </a:rPr>
              <a:t>½ </a:t>
            </a:r>
            <a:r>
              <a:rPr lang="en-US" sz="2400" i="1" dirty="0" err="1" smtClean="0">
                <a:solidFill>
                  <a:srgbClr val="000000"/>
                </a:solidFill>
              </a:rPr>
              <a:t>mgL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 smtClean="0">
                <a:solidFill>
                  <a:srgbClr val="000000"/>
                </a:solidFill>
              </a:rPr>
              <a:t>r</a:t>
            </a:r>
            <a:r>
              <a:rPr lang="en-US" sz="2400" i="1" dirty="0" err="1" smtClean="0">
                <a:solidFill>
                  <a:srgbClr val="000000"/>
                </a:solidFill>
              </a:rPr>
              <a:t>L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baseline="-33000" dirty="0">
                <a:solidFill>
                  <a:srgbClr val="000000"/>
                </a:solidFill>
              </a:rPr>
              <a:t>  </a:t>
            </a:r>
            <a:endParaRPr lang="en-US" sz="2400" i="1" baseline="-33000" dirty="0" smtClean="0">
              <a:solidFill>
                <a:srgbClr val="000000"/>
              </a:solidFill>
            </a:endParaRPr>
          </a:p>
          <a:p>
            <a:pPr marL="534988" lvl="1" indent="0" eaLnBrk="1">
              <a:spcAft>
                <a:spcPts val="1138"/>
              </a:spcAft>
              <a:buSzPct val="45000"/>
            </a:pPr>
            <a:r>
              <a:rPr lang="en-US" sz="2400" i="1" baseline="-33000" dirty="0">
                <a:solidFill>
                  <a:srgbClr val="000000"/>
                </a:solidFill>
              </a:rPr>
              <a:t> </a:t>
            </a:r>
            <a:r>
              <a:rPr lang="en-US" sz="2400" i="1" baseline="-33000" dirty="0" smtClean="0">
                <a:solidFill>
                  <a:srgbClr val="000000"/>
                </a:solidFill>
              </a:rPr>
              <a:t>                 </a:t>
            </a:r>
            <a:r>
              <a:rPr lang="en-US" sz="2400" dirty="0" smtClean="0">
                <a:solidFill>
                  <a:srgbClr val="000000"/>
                </a:solidFill>
              </a:rPr>
              <a:t>so  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00"/>
                </a:solidFill>
              </a:rPr>
              <a:t>15 </a:t>
            </a:r>
            <a:r>
              <a:rPr lang="en-US" sz="2400" dirty="0" smtClean="0">
                <a:solidFill>
                  <a:srgbClr val="000000"/>
                </a:solidFill>
              </a:rPr>
              <a:t>N</a:t>
            </a:r>
          </a:p>
          <a:p>
            <a:pPr marL="534988" lvl="1" indent="0" eaLnBrk="1">
              <a:spcAft>
                <a:spcPts val="1138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Balance vertical forces</a:t>
            </a:r>
          </a:p>
          <a:p>
            <a:pPr lvl="2" indent="0" eaLnBrk="1">
              <a:spcAft>
                <a:spcPts val="1138"/>
              </a:spcAft>
              <a:buSzPct val="45000"/>
            </a:pP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 = (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r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= 29 N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167188" y="6828883"/>
            <a:ext cx="143315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12-5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68963" y="2161633"/>
            <a:ext cx="3867150" cy="50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 dirty="0">
                <a:solidFill>
                  <a:srgbClr val="5A9238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  Balancing a leaning </a:t>
            </a:r>
            <a:r>
              <a:rPr lang="en-US" sz="2800" dirty="0" smtClean="0">
                <a:solidFill>
                  <a:srgbClr val="000000"/>
                </a:solidFill>
              </a:rPr>
              <a:t>boom: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Find the tension in the cable, in the rope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and the size of force </a:t>
            </a:r>
            <a:r>
              <a:rPr lang="en-US" sz="2800" i="1" dirty="0" smtClean="0">
                <a:solidFill>
                  <a:srgbClr val="000000"/>
                </a:solidFill>
              </a:rPr>
              <a:t>F</a:t>
            </a:r>
            <a:r>
              <a:rPr lang="en-US" sz="2800" dirty="0" smtClean="0">
                <a:solidFill>
                  <a:srgbClr val="000000"/>
                </a:solidFill>
              </a:rPr>
              <a:t> by the hinge.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430 kg,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85 kg, </a:t>
            </a:r>
            <a:r>
              <a:rPr lang="en-US" sz="2400" i="1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= 1.9 m, </a:t>
            </a:r>
            <a:r>
              <a:rPr lang="en-US" sz="2400" i="1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2.5 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Set rotation axis at </a:t>
            </a:r>
            <a:r>
              <a:rPr lang="en-US" sz="2400" i="1" dirty="0">
                <a:solidFill>
                  <a:srgbClr val="000000"/>
                </a:solidFill>
              </a:rPr>
              <a:t>x </a:t>
            </a:r>
            <a:r>
              <a:rPr lang="en-US" sz="2400" dirty="0">
                <a:solidFill>
                  <a:srgbClr val="000000"/>
                </a:solidFill>
              </a:rPr>
              <a:t>= 0, </a:t>
            </a:r>
            <a:r>
              <a:rPr lang="en-US" sz="2400" i="1" dirty="0">
                <a:solidFill>
                  <a:srgbClr val="000000"/>
                </a:solidFill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Sum </a:t>
            </a:r>
            <a:r>
              <a:rPr lang="en-US" sz="2400" dirty="0" smtClean="0">
                <a:solidFill>
                  <a:srgbClr val="000000"/>
                </a:solidFill>
              </a:rPr>
              <a:t>torques (using </a:t>
            </a:r>
            <a:r>
              <a:rPr lang="en-US" sz="2400" i="1" dirty="0" err="1" smtClean="0">
                <a:solidFill>
                  <a:srgbClr val="000000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r</a:t>
            </a:r>
            <a:r>
              <a:rPr lang="en-US" sz="2400" i="1" dirty="0" smtClean="0">
                <a:solidFill>
                  <a:srgbClr val="000000"/>
                </a:solidFill>
              </a:rPr>
              <a:t> = Mg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i="1" dirty="0">
              <a:solidFill>
                <a:srgbClr val="000000"/>
              </a:solidFill>
            </a:endParaRP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 dirty="0">
                <a:solidFill>
                  <a:srgbClr val="000000"/>
                </a:solidFill>
              </a:rPr>
              <a:t>a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–</a:t>
            </a:r>
            <a:r>
              <a:rPr lang="en-US" sz="2400" i="1" dirty="0">
                <a:solidFill>
                  <a:srgbClr val="000000"/>
                </a:solidFill>
              </a:rPr>
              <a:t> b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 – ½ </a:t>
            </a:r>
            <a:r>
              <a:rPr lang="en-US" sz="2400" i="1" dirty="0">
                <a:solidFill>
                  <a:srgbClr val="000000"/>
                </a:solidFill>
              </a:rPr>
              <a:t>b mg</a:t>
            </a:r>
            <a:r>
              <a:rPr lang="en-US" sz="2400" dirty="0">
                <a:solidFill>
                  <a:srgbClr val="000000"/>
                </a:solidFill>
              </a:rPr>
              <a:t> = 0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baseline="-33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= 6100 N </a:t>
            </a:r>
            <a:r>
              <a:rPr lang="en-US" dirty="0" err="1">
                <a:solidFill>
                  <a:srgbClr val="FFFFFF"/>
                </a:solidFill>
              </a:rPr>
              <a:t>N</a:t>
            </a:r>
            <a:endParaRPr lang="en-US" dirty="0">
              <a:solidFill>
                <a:srgbClr val="FFFFFF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Balance forces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i="1" dirty="0" err="1">
                <a:solidFill>
                  <a:srgbClr val="000000"/>
                </a:solidFill>
              </a:rPr>
              <a:t>T</a:t>
            </a:r>
            <a:r>
              <a:rPr lang="en-US" sz="2400" i="1" baseline="-33000" dirty="0" err="1">
                <a:solidFill>
                  <a:srgbClr val="000000"/>
                </a:solidFill>
              </a:rPr>
              <a:t>c</a:t>
            </a:r>
            <a:r>
              <a:rPr lang="en-US" sz="2400" i="1" dirty="0">
                <a:solidFill>
                  <a:srgbClr val="000000"/>
                </a:solidFill>
              </a:rPr>
              <a:t> = 6100 N</a:t>
            </a:r>
            <a:r>
              <a:rPr lang="en-US" sz="2400" i="1" baseline="-33000" dirty="0">
                <a:solidFill>
                  <a:srgbClr val="000000"/>
                </a:solidFill>
              </a:rPr>
              <a:t/>
            </a:r>
            <a:br>
              <a:rPr lang="en-US" sz="2400" i="1" baseline="-33000" dirty="0">
                <a:solidFill>
                  <a:srgbClr val="000000"/>
                </a:solidFill>
              </a:rPr>
            </a:br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baseline="-33000" dirty="0" err="1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</a:rPr>
              <a:t> = (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 = 5050 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dirty="0">
                <a:solidFill>
                  <a:srgbClr val="000000"/>
                </a:solidFill>
              </a:rPr>
              <a:t> = 7900 N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125332" y="6632208"/>
            <a:ext cx="185084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12-6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39696" y="2694875"/>
            <a:ext cx="2815783" cy="469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Some Examples of Static Equilibrium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Leaning Tower of Pisa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= 9.8 m, </a:t>
            </a:r>
            <a:r>
              <a:rPr lang="en-US" sz="2400" i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= 60 m,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θ</a:t>
            </a:r>
            <a:r>
              <a:rPr lang="en-US" sz="2400">
                <a:solidFill>
                  <a:srgbClr val="000000"/>
                </a:solidFill>
              </a:rPr>
              <a:t> = 5.5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°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Model: supported by 2 forces, at left and right edges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No lean: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F</a:t>
            </a:r>
            <a:r>
              <a:rPr lang="en-US" sz="2400" i="1" baseline="-33000">
                <a:solidFill>
                  <a:srgbClr val="000000"/>
                </a:solidFill>
                <a:ea typeface="Ubuntu" charset="0"/>
                <a:cs typeface="Ubuntu" charset="0"/>
              </a:rPr>
              <a:t>NR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 = ½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mg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Lean shifts com by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 = ½ </a:t>
            </a:r>
            <a:r>
              <a:rPr lang="en-US" sz="2400" i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tan </a:t>
            </a:r>
            <a:r>
              <a:rPr lang="en-US" sz="2400" i="1">
                <a:solidFill>
                  <a:srgbClr val="000000"/>
                </a:solidFill>
                <a:ea typeface="Ubuntu" charset="0"/>
                <a:cs typeface="Ubuntu" charset="0"/>
              </a:rPr>
              <a:t>θ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New force: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F'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 = (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+ </a:t>
            </a:r>
            <a:r>
              <a:rPr lang="en-US" sz="2400" i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)</a:t>
            </a:r>
            <a:r>
              <a:rPr lang="en-US" sz="2400" i="1">
                <a:solidFill>
                  <a:srgbClr val="000000"/>
                </a:solidFill>
              </a:rPr>
              <a:t>mg</a:t>
            </a:r>
            <a:r>
              <a:rPr lang="en-US" sz="2400">
                <a:solidFill>
                  <a:srgbClr val="000000"/>
                </a:solidFill>
              </a:rPr>
              <a:t> / 2</a:t>
            </a:r>
            <a:r>
              <a:rPr lang="en-US" sz="2400" i="1">
                <a:solidFill>
                  <a:srgbClr val="000000"/>
                </a:solidFill>
              </a:rPr>
              <a:t>R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Force increases by 30%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F'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/</a:t>
            </a: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NR</a:t>
            </a:r>
            <a:r>
              <a:rPr lang="en-US" sz="2400">
                <a:solidFill>
                  <a:srgbClr val="000000"/>
                </a:solidFill>
              </a:rPr>
              <a:t> = 1.29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91934" y="6740689"/>
            <a:ext cx="1616956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12-8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80098" y="3128961"/>
            <a:ext cx="3479840" cy="41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12.07</a:t>
            </a:r>
            <a:r>
              <a:rPr lang="en-US" sz="2400">
                <a:solidFill>
                  <a:srgbClr val="000000"/>
                </a:solidFill>
              </a:rPr>
              <a:t>  Explain what an indeterminate situation is.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12.08</a:t>
            </a:r>
            <a:r>
              <a:rPr lang="en-US" sz="2400">
                <a:solidFill>
                  <a:srgbClr val="000000"/>
                </a:solidFill>
              </a:rPr>
              <a:t>  For tension and compression, apply the equation that relates stress to strain and Young's modulus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  <a:ea typeface="Ubuntu" charset="0"/>
                <a:cs typeface="Ubuntu" charset="0"/>
              </a:rPr>
              <a:t>12.09</a:t>
            </a:r>
            <a:r>
              <a:rPr lang="en-US" sz="2400">
                <a:solidFill>
                  <a:srgbClr val="000000"/>
                </a:solidFill>
                <a:ea typeface="Ubuntu" charset="0"/>
                <a:cs typeface="Ubuntu" charset="0"/>
              </a:rPr>
              <a:t>  Distinguish between yield strength and ultimate strength.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12.10</a:t>
            </a:r>
            <a:r>
              <a:rPr lang="en-US" sz="2400">
                <a:solidFill>
                  <a:srgbClr val="000000"/>
                </a:solidFill>
              </a:rPr>
              <a:t>  For shearing, apply the equation that relates stress to strain and the shear modulus.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12.11</a:t>
            </a:r>
            <a:r>
              <a:rPr lang="en-US" sz="2400">
                <a:solidFill>
                  <a:srgbClr val="000000"/>
                </a:solidFill>
              </a:rPr>
              <a:t>  For hydraulic stress, apply the equation that relates fluid pressure to strain and the bulk modulus.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For problems in the </a:t>
            </a:r>
            <a:r>
              <a:rPr lang="en-US" sz="2800" i="1">
                <a:solidFill>
                  <a:srgbClr val="000000"/>
                </a:solidFill>
              </a:rPr>
              <a:t>xy</a:t>
            </a:r>
            <a:r>
              <a:rPr lang="en-US" sz="2800">
                <a:solidFill>
                  <a:srgbClr val="000000"/>
                </a:solidFill>
              </a:rPr>
              <a:t> plane we have 3 independent equations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Therefore we can solve for 3 unknowns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we have more unknown forces, we cannot solve for them and the situation is </a:t>
            </a:r>
            <a:r>
              <a:rPr lang="en-US" sz="2800" b="1">
                <a:solidFill>
                  <a:srgbClr val="000000"/>
                </a:solidFill>
              </a:rPr>
              <a:t>indeterminate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This assumes that bodies are rigid and do not deform (there are no such bodies)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With some knowledge of elasticity, we can solve more problems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5363" y="1425575"/>
            <a:ext cx="796607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47688" y="6872288"/>
            <a:ext cx="9110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12.01</a:t>
            </a:r>
            <a:r>
              <a:rPr lang="en-US" sz="2400">
                <a:solidFill>
                  <a:srgbClr val="000000"/>
                </a:solidFill>
              </a:rPr>
              <a:t>  Distinguish between equilibrium and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12.02</a:t>
            </a:r>
            <a:r>
              <a:rPr lang="en-US" sz="2400">
                <a:solidFill>
                  <a:srgbClr val="000000"/>
                </a:solidFill>
              </a:rPr>
              <a:t>  Specify the four conditions for static equilibrium.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28625" indent="-306388"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12.03</a:t>
            </a:r>
            <a:r>
              <a:rPr lang="en-US" sz="2400">
                <a:solidFill>
                  <a:srgbClr val="000000"/>
                </a:solidFill>
              </a:rPr>
              <a:t>  Explain center of gravity and how it relates to center of mass.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12.04</a:t>
            </a:r>
            <a:r>
              <a:rPr lang="en-US" sz="2400">
                <a:solidFill>
                  <a:srgbClr val="000000"/>
                </a:solidFill>
              </a:rPr>
              <a:t>  For a given distribution of particles, calculate the coordinates of the center of gravity and the center of mass.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62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2573" y="4385892"/>
            <a:ext cx="9253891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39775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All rigid bodies are partially </a:t>
            </a:r>
            <a:r>
              <a:rPr lang="en-US" sz="2800" b="1" dirty="0">
                <a:solidFill>
                  <a:srgbClr val="000000"/>
                </a:solidFill>
              </a:rPr>
              <a:t>elastic</a:t>
            </a:r>
            <a:r>
              <a:rPr lang="en-US" sz="2800" dirty="0">
                <a:solidFill>
                  <a:srgbClr val="000000"/>
                </a:solidFill>
              </a:rPr>
              <a:t>, meaning we can change their dimensions by applying forces 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stress</a:t>
            </a:r>
            <a:r>
              <a:rPr lang="en-US" sz="2800" dirty="0">
                <a:solidFill>
                  <a:srgbClr val="000000"/>
                </a:solidFill>
              </a:rPr>
              <a:t>, deforming force per unit area, produces a </a:t>
            </a:r>
            <a:r>
              <a:rPr lang="en-US" sz="2800" b="1" dirty="0">
                <a:solidFill>
                  <a:srgbClr val="000000"/>
                </a:solidFill>
              </a:rPr>
              <a:t>strain</a:t>
            </a:r>
            <a:r>
              <a:rPr lang="en-US" sz="2800" dirty="0">
                <a:solidFill>
                  <a:srgbClr val="000000"/>
                </a:solidFill>
              </a:rPr>
              <a:t>, or unit deformation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 are 3 main types of stress:</a:t>
            </a:r>
          </a:p>
          <a:p>
            <a:pPr lvl="1" eaLnBrk="1">
              <a:spcAft>
                <a:spcPts val="800"/>
              </a:spcAft>
              <a:buSzPct val="45000"/>
              <a:buFont typeface="Ubuntu" charset="0"/>
              <a:buChar char="o"/>
            </a:pPr>
            <a:r>
              <a:rPr lang="en-US" sz="2800" dirty="0">
                <a:solidFill>
                  <a:srgbClr val="000000"/>
                </a:solidFill>
              </a:rPr>
              <a:t> Tensile (a), Shearing (</a:t>
            </a:r>
            <a:r>
              <a:rPr lang="en-US" sz="2800" dirty="0" err="1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), Hydraulic</a:t>
            </a:r>
            <a:r>
              <a:rPr lang="en-US" sz="2800" dirty="0" smtClean="0">
                <a:solidFill>
                  <a:srgbClr val="000000"/>
                </a:solidFill>
              </a:rPr>
              <a:t> ©</a:t>
            </a: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999236" y="6764859"/>
            <a:ext cx="170762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76975" y="4161633"/>
            <a:ext cx="3345039" cy="31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Stress and strain are proportional in the elastic range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Related by the </a:t>
            </a:r>
            <a:r>
              <a:rPr lang="en-US" sz="2800" b="1" dirty="0">
                <a:solidFill>
                  <a:srgbClr val="000000"/>
                </a:solidFill>
              </a:rPr>
              <a:t>modulus of elasticity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As stress increases, eventually a </a:t>
            </a:r>
            <a:r>
              <a:rPr lang="en-US" sz="2800" b="1" dirty="0">
                <a:solidFill>
                  <a:srgbClr val="000000"/>
                </a:solidFill>
              </a:rPr>
              <a:t>yield strength</a:t>
            </a:r>
            <a:r>
              <a:rPr lang="en-US" sz="2800" dirty="0">
                <a:solidFill>
                  <a:srgbClr val="000000"/>
                </a:solidFill>
              </a:rPr>
              <a:t> is reached and the material deforms permanently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At the </a:t>
            </a:r>
            <a:r>
              <a:rPr lang="en-US" sz="2800" b="1" dirty="0">
                <a:solidFill>
                  <a:srgbClr val="000000"/>
                </a:solidFill>
              </a:rPr>
              <a:t>ultimate strength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the material breaks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059539" y="6633972"/>
            <a:ext cx="191664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12-13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6397625" y="266541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(12-22)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624138"/>
            <a:ext cx="42751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In simple tension/compression, stress is </a:t>
            </a:r>
            <a:r>
              <a:rPr lang="en-US" sz="2800" i="1">
                <a:solidFill>
                  <a:srgbClr val="000000"/>
                </a:solidFill>
              </a:rPr>
              <a:t>F</a:t>
            </a:r>
            <a:r>
              <a:rPr lang="en-US" sz="2800">
                <a:solidFill>
                  <a:srgbClr val="000000"/>
                </a:solidFill>
              </a:rPr>
              <a:t>/</a:t>
            </a:r>
            <a:r>
              <a:rPr lang="en-US" sz="2800" i="1">
                <a:solidFill>
                  <a:srgbClr val="000000"/>
                </a:solidFill>
              </a:rPr>
              <a:t>A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strain is the dimensionless quantity </a:t>
            </a:r>
            <a:r>
              <a:rPr lang="en-US" sz="28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Δ</a:t>
            </a:r>
            <a:r>
              <a:rPr lang="en-US" sz="2800" i="1">
                <a:solidFill>
                  <a:srgbClr val="000000"/>
                </a:solidFill>
              </a:rPr>
              <a:t>L</a:t>
            </a:r>
            <a:r>
              <a:rPr lang="en-US" sz="2800">
                <a:solidFill>
                  <a:srgbClr val="000000"/>
                </a:solidFill>
              </a:rPr>
              <a:t>/</a:t>
            </a:r>
            <a:r>
              <a:rPr lang="en-US" sz="2800" i="1">
                <a:solidFill>
                  <a:srgbClr val="000000"/>
                </a:solidFill>
              </a:rPr>
              <a:t>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Young's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, used for tension/compression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Note that many materials have very different tensile and compressive strengths, despite the same modulus being used for both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E.g., concrete: high compressive strength, very low tensile strength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89563" y="352901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(12-23)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194050"/>
            <a:ext cx="2422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Strain can be measured by a strain gage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Placed on the material, it becomes subject to the same strain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Strain can be read out as a change in electrical resistance, for strains up to 3%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763713" y="66754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12-14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2534" y="4241800"/>
            <a:ext cx="449067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800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Shear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G</a:t>
            </a:r>
            <a:r>
              <a:rPr lang="en-US" sz="2800">
                <a:solidFill>
                  <a:srgbClr val="000000"/>
                </a:solidFill>
              </a:rPr>
              <a:t>, used for shearing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Δx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is along a different axis than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L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b="1">
                <a:solidFill>
                  <a:srgbClr val="000000"/>
                </a:solidFill>
              </a:rPr>
              <a:t>Bulk modulus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i="1">
                <a:solidFill>
                  <a:srgbClr val="000000"/>
                </a:solidFill>
              </a:rPr>
              <a:t>B</a:t>
            </a:r>
            <a:r>
              <a:rPr lang="en-US" sz="2800">
                <a:solidFill>
                  <a:srgbClr val="000000"/>
                </a:solidFill>
              </a:rPr>
              <a:t>, used for hydraulic compression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Relates pressure to volume change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138738" y="22701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(12-24)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138738" y="46101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(12-25)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11363"/>
            <a:ext cx="2470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35238" y="4202113"/>
            <a:ext cx="23002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table shows some elastic properties for common materials, for comparison purposes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8420100" y="68770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Table 12-1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2380" y="2581275"/>
            <a:ext cx="851874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41413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Balancing a wobbly table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Three legs of 1.00 m, a fourth longer by 0.50 mm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Compressed by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>
                <a:solidFill>
                  <a:srgbClr val="000000"/>
                </a:solidFill>
              </a:rPr>
              <a:t> = 290 kg so all four legs are compressed but not buckled and the table does not wobble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Legs are wooden cylinders with area </a:t>
            </a:r>
            <a:r>
              <a:rPr lang="en-US" sz="2400" i="1">
                <a:solidFill>
                  <a:srgbClr val="000000"/>
                </a:solidFill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 = 1.0 sq cm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 i="1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= 1.3 x 10</a:t>
            </a:r>
            <a:r>
              <a:rPr lang="en-US" sz="2400" baseline="33000">
                <a:solidFill>
                  <a:srgbClr val="000000"/>
                </a:solidFill>
              </a:rPr>
              <a:t>10</a:t>
            </a:r>
            <a:r>
              <a:rPr lang="en-US" sz="2400">
                <a:solidFill>
                  <a:srgbClr val="000000"/>
                </a:solidFill>
              </a:rPr>
              <a:t> N/m</a:t>
            </a:r>
            <a:r>
              <a:rPr lang="en-US" sz="2400" baseline="33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The 3 shorter legs must compress the same amount, the longer leg compresses more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Write length comparison, use the stress-strain equation, and approximate all legs to be length </a:t>
            </a:r>
            <a:r>
              <a:rPr lang="en-US" sz="2400" i="1">
                <a:solidFill>
                  <a:srgbClr val="000000"/>
                </a:solidFill>
              </a:rPr>
              <a:t>L</a:t>
            </a:r>
          </a:p>
          <a:p>
            <a:pPr lvl="2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443538" y="65119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(12-27)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55863" y="6218238"/>
            <a:ext cx="2889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Elasticity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60363" y="1603375"/>
            <a:ext cx="93329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5188" indent="-330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marL="1139825" indent="-2254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400" b="1">
                <a:solidFill>
                  <a:srgbClr val="5A9238"/>
                </a:solidFill>
              </a:rPr>
              <a:t>Example</a:t>
            </a:r>
            <a:r>
              <a:rPr lang="en-US" sz="2800">
                <a:solidFill>
                  <a:srgbClr val="000000"/>
                </a:solidFill>
              </a:rPr>
              <a:t>  Balancing a wobbly table (continued)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Get a second equation by balancing forces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Solve the simultaneous equations to find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 = 550 N</a:t>
            </a:r>
          </a:p>
          <a:p>
            <a:pPr lvl="2" eaLnBrk="1">
              <a:spcAft>
                <a:spcPts val="1138"/>
              </a:spcAft>
              <a:buFont typeface="Times New Roman" pitchFamily="16" charset="0"/>
              <a:buChar char="•"/>
            </a:pPr>
            <a:r>
              <a:rPr lang="en-US" sz="2400" i="1">
                <a:solidFill>
                  <a:srgbClr val="000000"/>
                </a:solidFill>
              </a:rPr>
              <a:t>F</a:t>
            </a:r>
            <a:r>
              <a:rPr lang="en-US" sz="2400" i="1" baseline="-33000">
                <a:solidFill>
                  <a:srgbClr val="000000"/>
                </a:solidFill>
              </a:rPr>
              <a:t>4</a:t>
            </a:r>
            <a:r>
              <a:rPr lang="en-US" sz="2400">
                <a:solidFill>
                  <a:srgbClr val="000000"/>
                </a:solidFill>
              </a:rPr>
              <a:t> = 1200 N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</a:pPr>
            <a:r>
              <a:rPr lang="en-US" sz="2400">
                <a:solidFill>
                  <a:srgbClr val="000000"/>
                </a:solidFill>
              </a:rPr>
              <a:t>Each short leg is compressed by 0.42 mm, and the long leg is compressed by 0.92 mm</a:t>
            </a: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2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lvl="1" eaLnBrk="1">
              <a:spcAft>
                <a:spcPts val="1138"/>
              </a:spcAft>
              <a:buClrTx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5972175" y="27686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(12-28)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651125"/>
            <a:ext cx="3695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Static Equilibrium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Center of Gravity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If the gravitational acceleration is the same for all elements of the body, the cog is at the com.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12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749675" y="25955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(12-3)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638550" y="67103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(12-22)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8126413" y="55800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(12-23)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716338" y="3586163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(12-5)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69900" y="4254500"/>
            <a:ext cx="46799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Elastic Moduli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Three elastic moduli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Strain: fractional length change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0000"/>
                </a:solidFill>
              </a:rPr>
              <a:t>Stress: force per unit area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149850" y="4254500"/>
            <a:ext cx="46799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Tension and Compression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E</a:t>
            </a:r>
            <a:r>
              <a:rPr lang="en-US" sz="2200">
                <a:solidFill>
                  <a:srgbClr val="000000"/>
                </a:solidFill>
              </a:rPr>
              <a:t> is Young's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3725" y="2089150"/>
            <a:ext cx="40687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4513" y="3051175"/>
            <a:ext cx="407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5513" y="6292850"/>
            <a:ext cx="3657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7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265738"/>
            <a:ext cx="2193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</a:rPr>
              <a:t>12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344863" y="29940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(12-24)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766050" y="2955925"/>
            <a:ext cx="1082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(12-25)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6413" y="1554163"/>
            <a:ext cx="46799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Shearing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G</a:t>
            </a:r>
            <a:r>
              <a:rPr lang="en-US" sz="2200">
                <a:solidFill>
                  <a:srgbClr val="000000"/>
                </a:solidFill>
              </a:rPr>
              <a:t> is the shear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113338" y="1554163"/>
            <a:ext cx="46799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06425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Hydraulic Stress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200" i="1">
                <a:solidFill>
                  <a:srgbClr val="000000"/>
                </a:solidFill>
              </a:rPr>
              <a:t>B</a:t>
            </a:r>
            <a:r>
              <a:rPr lang="en-US" sz="2200">
                <a:solidFill>
                  <a:srgbClr val="000000"/>
                </a:solidFill>
              </a:rPr>
              <a:t> is the bulk modulus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5513" y="2671763"/>
            <a:ext cx="2238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649538"/>
            <a:ext cx="21574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914400" indent="-457200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We often want objects to be stable despite forces acting on them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Consider a book resting on a table, a puck sliding with constant velocity, a rotating ceiling fan, a rolling bicycle wheel with constant velocity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These objects have the characteristics that: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linear momentum of the center of mass is constant</a:t>
            </a:r>
          </a:p>
          <a:p>
            <a:pPr lvl="1" eaLnBrk="1">
              <a:spcAft>
                <a:spcPts val="1425"/>
              </a:spcAft>
              <a:buFont typeface="Arial" charset="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angular momentum about the center of mass, or any other point, is constant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Such objects are in </a:t>
            </a:r>
            <a:r>
              <a:rPr lang="en-US" sz="2800" b="1">
                <a:solidFill>
                  <a:srgbClr val="000000"/>
                </a:solidFill>
              </a:rPr>
              <a:t>equilibrium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/>
            </a:r>
            <a:br>
              <a:rPr lang="en-US" sz="2800" b="1">
                <a:solidFill>
                  <a:srgbClr val="000000"/>
                </a:solidFill>
              </a:rPr>
            </a:br>
            <a:endParaRPr lang="en-US" sz="2800" b="1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In this chapter we are largely concerned with objects that are not moving at all; </a:t>
            </a:r>
            <a:r>
              <a:rPr lang="en-US" sz="2800" i="1">
                <a:solidFill>
                  <a:srgbClr val="000000"/>
                </a:solidFill>
              </a:rPr>
              <a:t>P</a:t>
            </a:r>
            <a:r>
              <a:rPr lang="en-US" sz="2800">
                <a:solidFill>
                  <a:srgbClr val="000000"/>
                </a:solidFill>
              </a:rPr>
              <a:t> = </a:t>
            </a:r>
            <a:r>
              <a:rPr lang="en-US" sz="2800" i="1">
                <a:solidFill>
                  <a:srgbClr val="000000"/>
                </a:solidFill>
              </a:rPr>
              <a:t>L</a:t>
            </a:r>
            <a:r>
              <a:rPr lang="en-US" sz="2800">
                <a:solidFill>
                  <a:srgbClr val="000000"/>
                </a:solidFill>
              </a:rPr>
              <a:t> = 0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These objects are in </a:t>
            </a:r>
            <a:r>
              <a:rPr lang="en-US" sz="2800" b="1">
                <a:solidFill>
                  <a:srgbClr val="000000"/>
                </a:solidFill>
              </a:rPr>
              <a:t>static equilibrium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The only one of the examples from the previous page in static equilibrium is the book at rest on the table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729538" y="225425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(12-1)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103438"/>
            <a:ext cx="6319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As discussed in 8-3, if a body returns to static equilibrium after a slight displacement, it is in </a:t>
            </a:r>
            <a:r>
              <a:rPr lang="en-US" sz="2800" i="1">
                <a:solidFill>
                  <a:srgbClr val="000000"/>
                </a:solidFill>
              </a:rPr>
              <a:t>stable</a:t>
            </a:r>
            <a:r>
              <a:rPr lang="en-US" sz="2800">
                <a:solidFill>
                  <a:srgbClr val="000000"/>
                </a:solidFill>
              </a:rPr>
              <a:t> static equilibrium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If a small displacement ends equilibrium, it is </a:t>
            </a:r>
            <a:r>
              <a:rPr lang="en-US" sz="2800" i="1">
                <a:solidFill>
                  <a:srgbClr val="000000"/>
                </a:solidFill>
              </a:rPr>
              <a:t>unstable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1025" y="3453887"/>
            <a:ext cx="2681288" cy="390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3238" y="3678238"/>
            <a:ext cx="54403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>
                <a:solidFill>
                  <a:srgbClr val="000000"/>
                </a:solidFill>
              </a:rPr>
              <a:t>Despite appearances, this rock is in stable static equilibrium, otherwise it would topple at the slightest gust of wind</a:t>
            </a: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489575" y="6761163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 part (a) of the figure, we have unstable equilibrium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A small force </a:t>
            </a:r>
            <a:r>
              <a:rPr lang="en-US" sz="2800" dirty="0" smtClean="0">
                <a:solidFill>
                  <a:srgbClr val="000000"/>
                </a:solidFill>
              </a:rPr>
              <a:t>to the right results </a:t>
            </a:r>
            <a:r>
              <a:rPr lang="en-US" sz="2800" dirty="0">
                <a:solidFill>
                  <a:srgbClr val="000000"/>
                </a:solidFill>
              </a:rPr>
              <a:t>in (b)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 (c) equilibrium is stable, but push the domino so it passes the position shown in (a) and it falls</a:t>
            </a:r>
          </a:p>
          <a:p>
            <a:pPr eaLnBrk="1">
              <a:spcAft>
                <a:spcPts val="800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 block in (d) is even more stable</a:t>
            </a: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800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800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40012" y="3988260"/>
            <a:ext cx="4800600" cy="32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119938" y="68786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Figure 12-2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Requirements for equilibrium are given by Newton's second law, in linear and rotational form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Therefore we </a:t>
            </a:r>
            <a:r>
              <a:rPr lang="en-US" sz="2800" dirty="0" smtClean="0">
                <a:solidFill>
                  <a:srgbClr val="000000"/>
                </a:solidFill>
              </a:rPr>
              <a:t>have for equilibrium: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73913" y="26749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(12-3)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173913" y="338613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(12-5)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7650" y="4479925"/>
            <a:ext cx="9610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560638"/>
            <a:ext cx="5029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281363"/>
            <a:ext cx="5157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058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2575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We often simplify matters by considering forces only in the </a:t>
            </a:r>
            <a:r>
              <a:rPr lang="en-US" sz="2800" i="1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plane, giving: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Note that for </a:t>
            </a:r>
            <a:r>
              <a:rPr lang="en-US" sz="2800" dirty="0" smtClean="0">
                <a:solidFill>
                  <a:srgbClr val="000000"/>
                </a:solidFill>
              </a:rPr>
              <a:t>static </a:t>
            </a:r>
            <a:r>
              <a:rPr lang="en-US" sz="2800" dirty="0">
                <a:solidFill>
                  <a:srgbClr val="000000"/>
                </a:solidFill>
              </a:rPr>
              <a:t>equilibrium we have the additional </a:t>
            </a:r>
            <a:r>
              <a:rPr lang="en-US" sz="2800" dirty="0" smtClean="0">
                <a:solidFill>
                  <a:srgbClr val="000000"/>
                </a:solidFill>
              </a:rPr>
              <a:t>requirements that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 eaLnBrk="1"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4.  The angular momentum of the body </a:t>
            </a:r>
            <a:r>
              <a:rPr lang="en-US" sz="2000" b="1" dirty="0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must be zero. </a:t>
            </a:r>
            <a:endParaRPr lang="en-US" sz="20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69113" y="2668588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(12-7)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869113" y="331470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(12-8)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870700" y="397827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(12-9)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0200" y="5510614"/>
            <a:ext cx="95202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36838"/>
            <a:ext cx="4521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17875"/>
            <a:ext cx="4424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983038"/>
            <a:ext cx="43862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12-1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Equilibrium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46100" y="6362700"/>
            <a:ext cx="91106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(c), (e), (f)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47800"/>
            <a:ext cx="9245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FA61A-62CD-4C3F-9834-EBEF86CBA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54C2F-96AA-44BC-968F-24686F78D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05FE2F-BEF0-4322-BA09-AE4E9A0B20A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2177</Words>
  <Application>Microsoft Macintosh PowerPoint</Application>
  <PresentationFormat>Custom</PresentationFormat>
  <Paragraphs>334</Paragraphs>
  <Slides>29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Ch12 - Equilibrium and Elasticity</dc:title>
  <dc:creator>Erik Stayton</dc:creator>
  <cp:lastModifiedBy>Sumanas</cp:lastModifiedBy>
  <cp:revision>126</cp:revision>
  <cp:lastPrinted>1601-01-01T00:00:00Z</cp:lastPrinted>
  <dcterms:created xsi:type="dcterms:W3CDTF">2013-03-04T19:41:38Z</dcterms:created>
  <dcterms:modified xsi:type="dcterms:W3CDTF">2013-03-04T19:44:01Z</dcterms:modified>
</cp:coreProperties>
</file>