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  <p:sldMasterId id="2147483651" r:id="rId5"/>
    <p:sldMasterId id="2147483652" r:id="rId6"/>
    <p:sldMasterId id="2147483653" r:id="rId7"/>
    <p:sldMasterId id="2147483654" r:id="rId8"/>
    <p:sldMasterId id="2147483655" r:id="rId9"/>
  </p:sldMasterIdLst>
  <p:notesMasterIdLst>
    <p:notesMasterId r:id="rId52"/>
  </p:notesMasterIdLst>
  <p:handoutMasterIdLst>
    <p:handoutMasterId r:id="rId53"/>
  </p:handout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98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5" r:id="rId49"/>
    <p:sldId id="296" r:id="rId50"/>
    <p:sldId id="297" r:id="rId51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3" autoAdjust="0"/>
    <p:restoredTop sz="94660"/>
  </p:normalViewPr>
  <p:slideViewPr>
    <p:cSldViewPr snapToGrid="0">
      <p:cViewPr>
        <p:scale>
          <a:sx n="144" d="100"/>
          <a:sy n="144" d="100"/>
        </p:scale>
        <p:origin x="-72" y="-72"/>
      </p:cViewPr>
      <p:guideLst>
        <p:guide orient="horz" pos="2141"/>
        <p:guide pos="3175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093B1-DEBA-2D43-AD2B-1287BF805279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EDECB-CED4-DF46-9B50-C025C22B1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34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AutoShape 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AutoShape 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AutoShape 1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AutoShape 1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AutoShape 1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AutoShape 1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Rectangle 1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069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9231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6013" cy="4503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1217" name="Text Box 16"/>
          <p:cNvSpPr txBox="1">
            <a:spLocks noChangeArrowheads="1"/>
          </p:cNvSpPr>
          <p:nvPr/>
        </p:nvSpPr>
        <p:spPr bwMode="auto">
          <a:xfrm>
            <a:off x="0" y="0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8" name="Text Box 17"/>
          <p:cNvSpPr txBox="1">
            <a:spLocks noChangeArrowheads="1"/>
          </p:cNvSpPr>
          <p:nvPr/>
        </p:nvSpPr>
        <p:spPr bwMode="auto">
          <a:xfrm>
            <a:off x="4398963" y="0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Text Box 18"/>
          <p:cNvSpPr txBox="1">
            <a:spLocks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51212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6F575EB0-5455-470E-A8DC-8B56883584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46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E52E1BD6-C531-4B47-8942-01B70CD47FEE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2A0F916C-4DF3-4283-80BA-B717027CEE60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32F11402-FBA5-490C-AF4D-83E70CC19E95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10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4538B66D-D89B-4406-B872-2E7D34DC3887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10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520F1D52-E2F1-46D4-85FE-8EE6B36B3DA2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11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63B77147-3E07-4268-B87D-08B5B37B11C4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F1B802A0-43DE-4F30-9D8E-15838480F9F9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12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3CF35048-07FC-418D-AB99-73220222A7D1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12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6F501E27-DF65-474D-B95B-639D79C1001B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13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98A581EC-DF16-4B0E-8D76-A7BEF4D22C41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13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982192DF-6D33-4A46-B543-F9737724ABB9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14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055D784B-DFF4-44BE-98DE-E4E394B0EAFA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14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825C8A8D-6680-4B36-BC42-33B4172FA99F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15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3034C56D-B417-438B-9FEB-CA5DE6E9AF6E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15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4622B39D-E0A5-4377-9C53-CFD720A98437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16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6D2BEB87-8637-4814-A107-7D520D83E070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16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27D6272C-0B54-4304-B399-85D488194CC0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17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DD196AF8-2CE0-481D-B66B-356CD0BEF206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17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94982ECE-F355-4A5F-9863-4DA39385F068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18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F9DE60D6-250A-48E7-B961-32179E1FBF55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18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F2484FFF-FA76-4F55-A9D5-491BC7E37D9B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19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3B137B9E-F2E3-4C24-BC40-67DC23DCC835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19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08FD8850-1933-4988-8619-489981021C57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5964E1AD-1BC4-4D8A-B71C-C0FA497F01AB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990217AF-BA41-4125-AB8B-F92454E85B44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21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6BC9C751-C209-48E3-8CBB-ED6B1E5F8236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E0BA3FD9-E555-4C40-8E07-718213FE3CF2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22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0E3A968A-EC8C-4866-9C28-AD97B47DA723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22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4F0FA01E-27DC-44C3-90C2-AC95FFB18B37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23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429F2274-D16A-4D26-93A7-11D8C794FAC1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23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42D630F4-5CB8-4CA8-AA40-5B1336B006F0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24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647243BF-F9D5-406F-8951-6B31014DC931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24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35FFC8BB-CCBA-459C-AC26-2CB05E884503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25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9C920A23-57CB-45BB-A766-EB7A123A35B5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25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4FB2A82B-2EEA-4278-8BB2-C5CCAA4B77FD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26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AF68031B-8E42-44A9-B0EF-94A4FA51EE87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26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2D360E8E-84C9-423A-BC63-860D68BB85ED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27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6999C484-4CF3-4991-94FF-84FD477D300C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27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4F9394A1-8B84-4F51-B956-0CD46F48191E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28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8123667B-1117-430B-A92D-F9D9892693F5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28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1BBB233C-DEDD-4B43-B60C-F8AAB3BD4D46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29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E8D93C2A-15CC-4828-BFBD-9DA66AD5E8D3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29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70B7B404-0156-44CC-A1F8-52AD08DA47B4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30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3343024A-29F8-47EB-9C07-1C1F16A63C0C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30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59BBEFBD-034C-4E17-BAAE-7F1407E2C35B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3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BA5EF59A-F5B9-4729-BF14-927DF97AD707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530D40CF-F411-4846-93D6-38659F4B6692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31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C543C74E-2813-40F1-9810-ADC935CF154F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31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EE6A69B4-9052-4E35-BC22-88BF0BE103F9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32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FC7D1D30-EE60-40C4-ACDB-9276ECE178C9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32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FF8C3FCB-39DB-4FBF-838F-04C52C19EBBF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33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66070B31-9534-4947-89AB-B838F0A82C5C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33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8C3B6BA8-06E6-43EB-8281-D27D7DB8C606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34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010BE029-E901-47DF-8D7A-423C46596F01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34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170EC18A-6CD8-490F-88DA-241A1D2AB0FE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35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908FA412-9CC3-4EDA-AF46-B464AF4A9070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35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7980DA06-EA90-4BA0-BDCF-01204CF4E575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36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3FBF6AA9-8131-4C32-A597-9DEDCA2B7097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36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CFDE04FF-A6F7-4854-8335-87A86B6A48F3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37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345D239C-A83F-4B05-88B3-3EFDE672C30D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37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9D532007-38BE-4F0E-998A-E3676D7D7A3B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38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4C5A57ED-6DED-4BA3-9488-26461305498A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38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94512DD8-E04C-427D-ADA4-9E2DF015F2A5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39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EF1B78EF-305E-4963-B47F-24D898DB6389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39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05E92C9E-7F3B-4210-9F18-8DC9627C9D7E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40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F1A8AF5B-C41F-4096-A624-CC7AA760C149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40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F200C383-8B58-4795-80A4-09893BA66B01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4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5C8D82B8-072D-4527-BC17-4B462BE40875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0682DA76-FE4B-42B8-8A5D-4CF9E5C32E08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41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36510512-1703-4290-B983-0D6B7C68F7A8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41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D5C25F05-1610-4EC5-9C4F-A9934376DA23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42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688E5C06-877D-4977-AA00-8982D62A671B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42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A471DC64-1A50-46E1-950B-9E4C78959CFA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5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196535BE-6D5D-4E2A-B24D-D6EC46B05288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11201C39-DC6C-4CF9-92BD-D0B8729F5662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6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070BEDDC-5B21-43F8-868F-FD727EAD9796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162238B2-9A29-4BEB-BEA3-2C14535AA6B5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7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21FEC24B-3D99-4B9D-B98B-4120F22C30A2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F867E092-10E7-44DD-8F01-5EEE0930F8E4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8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7C9E1007-D3C2-4983-B9FC-14D5BF1278BA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CC75F22E-5669-4655-8B54-2B5AF32D582F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9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61891009-3440-4B32-992E-F562DAC6234B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5B65CEC-4966-4A8D-B4B4-ED894F068A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8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B571C-2D86-4D1D-BBC0-C41C90924E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73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813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51929-170D-438D-97BD-530388F70C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97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45E88-FD1C-46AA-AB5D-5310D9214E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5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7B84C-DFD5-463C-877A-470DA87639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414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6DF64-2B5B-47D1-902A-23F8903D41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431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03C0C-03A8-4071-86B3-0B2ABBE7B4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5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8EAB01-60D8-453F-A8AD-BA5738DCE3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82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48750" cy="957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6ABE2-9F84-43FA-AEEB-98CA4292F8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04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2FF99-C43C-4920-921F-314E19E794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53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5E7C2-E139-4340-9B27-1B7BA00CE9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4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1BD0CA4-9D7D-47E8-BB58-CA3D8A0055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90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BA8FC-5E6D-4B72-AA34-2D6474394F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6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813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64BB86-CEBD-47F2-A18A-FF64357B064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02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F70F36-BC9D-41E9-AAFD-7885FD90ADF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75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6E5E3-5097-48B3-9C72-5CF0FEDFEF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1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79FD24-63AA-499F-9877-F69EDA107A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20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5C8BB-AA51-4318-9B27-88A6523CA0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84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35F6A-AB6D-4A39-9100-C49C3F128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92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E04088-B55D-4EE8-B5B5-04F2886A96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88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813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1372C-4185-4C26-A8A2-6D15AF2692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59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C4584-89A5-430B-B294-E32582E509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2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675E19B-9D34-4930-ABA3-26D0465E7ED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44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A62EB0-91C8-4E0A-8E4A-51B92AA8D6D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71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0102A-9A3F-450E-B250-A7FE275E51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04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101E3-BB73-48AF-9982-4744C58C4E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044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55D5B-8FC1-404F-9568-FE7C086B27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80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F2795-9D03-4A61-85FB-BB9AC37B5A8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844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79BCD-3F80-48F2-8BE4-D4E0D933CA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13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52CD9-2D8A-47F5-852F-EA9C5F2D07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03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813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6D45B80-0BF3-49ED-88A7-012D35FFB8C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0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F52F837-5A85-49CA-B559-6B3CA2FEC0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91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0358179-B3E3-4A17-877B-EA3CD0DDD3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1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382CC8C-8083-4636-8263-14B362A0E1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2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55C1D-F367-43C9-862E-EF8853AE933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36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24865-3A31-4FC7-A623-C5A3C305EB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2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8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487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8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487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25688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F81F630C-77F1-4158-8FCC-6E8D90D05A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8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487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25688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50AA0829-0A6F-407E-B5A2-19005DEA00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11" r:id="rId3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8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487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25688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76AFA2DD-5670-4BE7-BE56-4B67D28FDFA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8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487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25688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53474DE9-8BBB-4D10-8DB3-FABDBCBD2A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8" r:id="rId5"/>
    <p:sldLayoutId id="2147483729" r:id="rId6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8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487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25688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284F7037-DB3D-4C16-A5A2-8D27904E37F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70894" y="7158037"/>
            <a:ext cx="59388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8" r:id="rId4"/>
    <p:sldLayoutId id="2147483739" r:id="rId5"/>
    <p:sldLayoutId id="2147483740" r:id="rId6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6.jpeg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9.jpeg"/><Relationship Id="rId4" Type="http://schemas.openxmlformats.org/officeDocument/2006/relationships/image" Target="../media/image2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2.jpeg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1"/>
          <p:cNvSpPr>
            <a:spLocks noChangeArrowheads="1"/>
          </p:cNvSpPr>
          <p:nvPr/>
        </p:nvSpPr>
        <p:spPr bwMode="auto">
          <a:xfrm>
            <a:off x="1103313" y="1951038"/>
            <a:ext cx="7939087" cy="2682875"/>
          </a:xfrm>
          <a:custGeom>
            <a:avLst/>
            <a:gdLst>
              <a:gd name="T0" fmla="*/ 0 w 7939087"/>
              <a:gd name="T1" fmla="*/ 0 h 2682875"/>
              <a:gd name="T2" fmla="*/ 7605686 w 7939087"/>
              <a:gd name="T3" fmla="*/ 0 h 2682875"/>
              <a:gd name="T4" fmla="*/ 7939087 w 7939087"/>
              <a:gd name="T5" fmla="*/ 333401 h 2682875"/>
              <a:gd name="T6" fmla="*/ 7939087 w 7939087"/>
              <a:gd name="T7" fmla="*/ 2682875 h 2682875"/>
              <a:gd name="T8" fmla="*/ 7939087 w 7939087"/>
              <a:gd name="T9" fmla="*/ 2682875 h 2682875"/>
              <a:gd name="T10" fmla="*/ 333401 w 7939087"/>
              <a:gd name="T11" fmla="*/ 2682875 h 2682875"/>
              <a:gd name="T12" fmla="*/ 0 w 7939087"/>
              <a:gd name="T13" fmla="*/ 2349474 h 2682875"/>
              <a:gd name="T14" fmla="*/ 0 w 7939087"/>
              <a:gd name="T15" fmla="*/ 0 h 26828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39087" h="2682875">
                <a:moveTo>
                  <a:pt x="0" y="0"/>
                </a:moveTo>
                <a:lnTo>
                  <a:pt x="7605686" y="0"/>
                </a:lnTo>
                <a:lnTo>
                  <a:pt x="7939087" y="333401"/>
                </a:lnTo>
                <a:lnTo>
                  <a:pt x="7939087" y="2682875"/>
                </a:lnTo>
                <a:lnTo>
                  <a:pt x="333401" y="2682875"/>
                </a:lnTo>
                <a:lnTo>
                  <a:pt x="0" y="23494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5A9238"/>
            </a:solidFill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103313" y="2179638"/>
            <a:ext cx="7939087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88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4000" b="1">
                <a:solidFill>
                  <a:srgbClr val="34566E"/>
                </a:solidFill>
                <a:ea typeface="Calibri" pitchFamily="32" charset="0"/>
                <a:cs typeface="Calibri" pitchFamily="32" charset="0"/>
              </a:rPr>
              <a:t>Gravitation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103313" y="1341438"/>
            <a:ext cx="79390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marL="342900" indent="-322263"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Chapter 13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5608638"/>
            <a:ext cx="423862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13-2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Gravitation and the Principle of Superposition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8420100" y="6877050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Figure 13-4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360363" y="1603375"/>
            <a:ext cx="933291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866775" indent="-3302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400" b="1">
                <a:solidFill>
                  <a:srgbClr val="5A9238"/>
                </a:solidFill>
              </a:rPr>
              <a:t>Example</a:t>
            </a:r>
            <a:r>
              <a:rPr lang="en-US" sz="2800">
                <a:solidFill>
                  <a:srgbClr val="000000"/>
                </a:solidFill>
              </a:rPr>
              <a:t>  Summing two forces:</a:t>
            </a:r>
          </a:p>
          <a:p>
            <a:pPr lvl="1" eaLnBrk="1">
              <a:spcAft>
                <a:spcPts val="1138"/>
              </a:spcAft>
              <a:buClrTx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lvl="1" eaLnBrk="1">
              <a:spcAft>
                <a:spcPts val="1138"/>
              </a:spcAft>
              <a:buClrTx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21489" y="2103438"/>
            <a:ext cx="5837647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13-2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Gravitation and the Principle of Superposition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695450"/>
            <a:ext cx="97028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63550" y="4097338"/>
            <a:ext cx="91106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31800" indent="-303213"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200">
                <a:solidFill>
                  <a:srgbClr val="000000"/>
                </a:solidFill>
              </a:rPr>
              <a:t>Answer: </a:t>
            </a:r>
            <a:r>
              <a:rPr lang="en-US" sz="2000">
                <a:solidFill>
                  <a:srgbClr val="000000"/>
                </a:solidFill>
              </a:rPr>
              <a:t>(a) 1, 2 &amp; 4, 3   (b) line of length </a:t>
            </a:r>
            <a:r>
              <a:rPr lang="en-US" sz="2000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Gravitation Near Earth's Surface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503238" y="2103438"/>
            <a:ext cx="442595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28625" indent="-306388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13.06</a:t>
            </a:r>
            <a:r>
              <a:rPr lang="en-US" sz="2400">
                <a:solidFill>
                  <a:srgbClr val="000000"/>
                </a:solidFill>
              </a:rPr>
              <a:t>  Distinguish between the free-fall acceleration and the gravitational acceleration.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5151438" y="2103438"/>
            <a:ext cx="442595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28625" indent="-306388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13.07</a:t>
            </a:r>
            <a:r>
              <a:rPr lang="en-US" sz="2400">
                <a:solidFill>
                  <a:srgbClr val="000000"/>
                </a:solidFill>
              </a:rPr>
              <a:t>  Calculate the gravitational acceleration near but outside a uniform, spherical astronomical body.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13.08</a:t>
            </a:r>
            <a:r>
              <a:rPr lang="en-US" sz="2400">
                <a:solidFill>
                  <a:srgbClr val="000000"/>
                </a:solidFill>
              </a:rPr>
              <a:t>  Distinguish between measured weight and the magnitude of the gravitational force.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62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Gravitation Near Earth's Surface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503239" y="1646237"/>
            <a:ext cx="5527673" cy="514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Combine </a:t>
            </a:r>
            <a:r>
              <a:rPr lang="en-US" sz="2800" i="1" dirty="0">
                <a:solidFill>
                  <a:srgbClr val="000000"/>
                </a:solidFill>
              </a:rPr>
              <a:t>F</a:t>
            </a:r>
            <a:r>
              <a:rPr lang="en-US" sz="2800" dirty="0">
                <a:solidFill>
                  <a:srgbClr val="000000"/>
                </a:solidFill>
              </a:rPr>
              <a:t> = </a:t>
            </a:r>
            <a:r>
              <a:rPr lang="en-US" sz="2800" i="1" dirty="0" err="1">
                <a:solidFill>
                  <a:srgbClr val="000000"/>
                </a:solidFill>
              </a:rPr>
              <a:t>GMm</a:t>
            </a:r>
            <a:r>
              <a:rPr lang="en-US" sz="2800" dirty="0">
                <a:solidFill>
                  <a:srgbClr val="000000"/>
                </a:solidFill>
              </a:rPr>
              <a:t>/</a:t>
            </a:r>
            <a:r>
              <a:rPr lang="en-US" sz="2800" i="1" dirty="0">
                <a:solidFill>
                  <a:srgbClr val="000000"/>
                </a:solidFill>
              </a:rPr>
              <a:t>r</a:t>
            </a:r>
            <a:r>
              <a:rPr lang="en-US" sz="2800" baseline="330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and                                          </a:t>
            </a:r>
            <a:r>
              <a:rPr lang="en-US" sz="2800" i="1" dirty="0" smtClean="0">
                <a:solidFill>
                  <a:srgbClr val="000000"/>
                </a:solidFill>
              </a:rPr>
              <a:t>F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 </a:t>
            </a:r>
            <a:r>
              <a:rPr lang="en-US" sz="2800" i="1" dirty="0">
                <a:solidFill>
                  <a:srgbClr val="000000"/>
                </a:solidFill>
              </a:rPr>
              <a:t>ma</a:t>
            </a:r>
            <a:r>
              <a:rPr lang="en-US" sz="2800" i="1" baseline="-33000" dirty="0">
                <a:solidFill>
                  <a:srgbClr val="000000"/>
                </a:solidFill>
              </a:rPr>
              <a:t>g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</a:p>
          <a:p>
            <a:pPr eaLnBrk="1">
              <a:spcAft>
                <a:spcPts val="1200"/>
              </a:spcAft>
              <a:buClrTx/>
              <a:buSzPct val="45000"/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This gives the magnitude of the gravitational </a:t>
            </a:r>
            <a:r>
              <a:rPr lang="en-US" sz="2800" dirty="0" smtClean="0">
                <a:solidFill>
                  <a:srgbClr val="000000"/>
                </a:solidFill>
              </a:rPr>
              <a:t>acceleration </a:t>
            </a:r>
            <a:r>
              <a:rPr lang="en-US" sz="2800" dirty="0">
                <a:solidFill>
                  <a:srgbClr val="000000"/>
                </a:solidFill>
              </a:rPr>
              <a:t>at a given </a:t>
            </a:r>
            <a:r>
              <a:rPr lang="en-US" sz="2800" dirty="0" smtClean="0">
                <a:solidFill>
                  <a:srgbClr val="000000"/>
                </a:solidFill>
              </a:rPr>
              <a:t>distance from the center of the Earth</a:t>
            </a: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Table 13-1 shows the value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 for </a:t>
            </a:r>
            <a:r>
              <a:rPr lang="en-US" sz="2800" i="1" dirty="0" err="1">
                <a:solidFill>
                  <a:srgbClr val="000000"/>
                </a:solidFill>
              </a:rPr>
              <a:t>a</a:t>
            </a:r>
            <a:r>
              <a:rPr lang="en-US" sz="2800" i="1" baseline="-33000" dirty="0" err="1">
                <a:solidFill>
                  <a:srgbClr val="000000"/>
                </a:solidFill>
              </a:rPr>
              <a:t>g</a:t>
            </a:r>
            <a:r>
              <a:rPr lang="en-US" sz="2800" dirty="0">
                <a:solidFill>
                  <a:srgbClr val="000000"/>
                </a:solidFill>
              </a:rPr>
              <a:t> for various </a:t>
            </a:r>
            <a:r>
              <a:rPr lang="en-US" sz="2800" dirty="0" smtClean="0">
                <a:solidFill>
                  <a:srgbClr val="000000"/>
                </a:solidFill>
              </a:rPr>
              <a:t>altitudes above the Earth’s surface</a:t>
            </a: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4887912" y="2786063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Eq. (13-11)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4487863" y="6786563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Table 13-1</a:t>
            </a:r>
          </a:p>
        </p:txBody>
      </p:sp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1" y="2602546"/>
            <a:ext cx="20542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369123" y="3170237"/>
            <a:ext cx="3563389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Gravitation Near Earth's Surface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39775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The calculated </a:t>
            </a:r>
            <a:r>
              <a:rPr lang="en-US" sz="2800" i="1" dirty="0" err="1">
                <a:solidFill>
                  <a:srgbClr val="000000"/>
                </a:solidFill>
              </a:rPr>
              <a:t>a</a:t>
            </a:r>
            <a:r>
              <a:rPr lang="en-US" sz="2800" i="1" baseline="-33000" dirty="0" err="1">
                <a:solidFill>
                  <a:srgbClr val="000000"/>
                </a:solidFill>
              </a:rPr>
              <a:t>g</a:t>
            </a:r>
            <a:r>
              <a:rPr lang="en-US" sz="2800" dirty="0">
                <a:solidFill>
                  <a:srgbClr val="000000"/>
                </a:solidFill>
              </a:rPr>
              <a:t> will differ </a:t>
            </a:r>
            <a:r>
              <a:rPr lang="en-US" sz="2800" dirty="0" smtClean="0">
                <a:solidFill>
                  <a:srgbClr val="000000"/>
                </a:solidFill>
              </a:rPr>
              <a:t>slightly from </a:t>
            </a:r>
            <a:r>
              <a:rPr lang="en-US" sz="2800" dirty="0">
                <a:solidFill>
                  <a:srgbClr val="000000"/>
                </a:solidFill>
              </a:rPr>
              <a:t>the measured </a:t>
            </a:r>
            <a:r>
              <a:rPr lang="en-US" sz="2800" i="1" dirty="0">
                <a:solidFill>
                  <a:srgbClr val="000000"/>
                </a:solidFill>
              </a:rPr>
              <a:t>g</a:t>
            </a:r>
            <a:r>
              <a:rPr lang="en-US" sz="2800" dirty="0">
                <a:solidFill>
                  <a:srgbClr val="000000"/>
                </a:solidFill>
              </a:rPr>
              <a:t> at any location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Therefore the calculated gravitational force on an object will not match its weight for the same 3 reasons:</a:t>
            </a:r>
          </a:p>
          <a:p>
            <a:pPr lvl="1" eaLnBrk="1">
              <a:spcAft>
                <a:spcPts val="1425"/>
              </a:spcAft>
              <a:buFont typeface="Arial" charset="0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 Earth's mass is not uniformly distributed, Fig. 13-5</a:t>
            </a:r>
          </a:p>
          <a:p>
            <a:pPr lvl="1" eaLnBrk="1">
              <a:spcAft>
                <a:spcPts val="1425"/>
              </a:spcAft>
              <a:buFont typeface="Arial" charset="0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 Earth is not a sphere</a:t>
            </a:r>
          </a:p>
          <a:p>
            <a:pPr lvl="1" eaLnBrk="1">
              <a:spcAft>
                <a:spcPts val="1425"/>
              </a:spcAft>
              <a:buFont typeface="Arial" charset="0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 Earth rotates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4572000" y="6877050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Figure 13-5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84098" y="3963985"/>
            <a:ext cx="3671854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Gravitation Near Earth's Surface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8186738" y="6877050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Figure 13-6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360363" y="1603375"/>
            <a:ext cx="933291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400" b="1" dirty="0">
                <a:solidFill>
                  <a:srgbClr val="5A9238"/>
                </a:solidFill>
              </a:rPr>
              <a:t>Example</a:t>
            </a:r>
            <a:r>
              <a:rPr lang="en-US" sz="2800" dirty="0">
                <a:solidFill>
                  <a:srgbClr val="000000"/>
                </a:solidFill>
              </a:rPr>
              <a:t>  Difference in gravitational force and weight due to </a:t>
            </a:r>
            <a:r>
              <a:rPr lang="en-US" sz="2800" dirty="0" smtClean="0">
                <a:solidFill>
                  <a:srgbClr val="000000"/>
                </a:solidFill>
              </a:rPr>
              <a:t>rotation at the equator:</a:t>
            </a:r>
            <a:endParaRPr lang="en-US" sz="2800" dirty="0">
              <a:solidFill>
                <a:srgbClr val="000000"/>
              </a:solidFill>
            </a:endParaRP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lvl="1" eaLnBrk="1">
              <a:spcAft>
                <a:spcPts val="1138"/>
              </a:spcAft>
              <a:buClrTx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lvl="1" eaLnBrk="1">
              <a:spcAft>
                <a:spcPts val="1138"/>
              </a:spcAft>
              <a:buClrTx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6335713" y="2619375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(13-12)</a:t>
            </a: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6335713" y="3340100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(13-14)</a:t>
            </a:r>
          </a:p>
        </p:txBody>
      </p:sp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474913"/>
            <a:ext cx="39941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6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3211513"/>
            <a:ext cx="269716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61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49233" y="3675584"/>
            <a:ext cx="6410659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13-4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Gravitation Inside Earth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503238" y="2103438"/>
            <a:ext cx="44259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28625" indent="-306388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13.09</a:t>
            </a:r>
            <a:r>
              <a:rPr lang="en-US" sz="2400">
                <a:solidFill>
                  <a:srgbClr val="000000"/>
                </a:solidFill>
              </a:rPr>
              <a:t>  Identify that a uniform shell of material exerts no net gravitational force on a particle located inside it.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5151438" y="2103438"/>
            <a:ext cx="44259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28625" indent="-306388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 dirty="0">
                <a:solidFill>
                  <a:srgbClr val="000000"/>
                </a:solidFill>
              </a:rPr>
              <a:t>13.10</a:t>
            </a:r>
            <a:r>
              <a:rPr lang="en-US" sz="2400" dirty="0">
                <a:solidFill>
                  <a:srgbClr val="000000"/>
                </a:solidFill>
              </a:rPr>
              <a:t>  Calculate the gravitational force that is exerted on a particle at a given radius inside a nonrotating uniform sphere of </a:t>
            </a:r>
            <a:r>
              <a:rPr lang="en-US" sz="2400" dirty="0" smtClean="0">
                <a:solidFill>
                  <a:srgbClr val="000000"/>
                </a:solidFill>
              </a:rPr>
              <a:t>matter.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62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13-4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Gravitation Near Earth's Surface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2400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The shell theorem also means that: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Forces between elements do not disappear, but their vector sum is 0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Let's find the gravitational force inside a uniform-density </a:t>
            </a:r>
            <a:r>
              <a:rPr lang="en-US" sz="2800" dirty="0" smtClean="0">
                <a:solidFill>
                  <a:srgbClr val="000000"/>
                </a:solidFill>
              </a:rPr>
              <a:t>Earth 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 smtClean="0">
                <a:solidFill>
                  <a:srgbClr val="000000"/>
                </a:solidFill>
              </a:rPr>
              <a:t>a solid sphere, not a shell:</a:t>
            </a: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4753150" y="6876677"/>
            <a:ext cx="173796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Figure 13-7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4273550" y="5993604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Eq. (13-17)</a:t>
            </a:r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264" y="5567361"/>
            <a:ext cx="25209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7" name="Picture 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394002" y="4483100"/>
            <a:ext cx="2690418" cy="275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0875"/>
            <a:ext cx="93233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13-4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Gravitation Near Earth's Surface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The constant density is: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Substitute in to Eq. 13-17: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 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If we write this as a vector equation, substituting K for the constants: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Object dropped through Earth oscillates (Hooke's law)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8047038" y="3860800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(13-19)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8047038" y="5661025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(13-20)</a:t>
            </a:r>
          </a:p>
        </p:txBody>
      </p:sp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54163"/>
            <a:ext cx="38401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6788"/>
            <a:ext cx="2579688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5375275"/>
            <a:ext cx="2365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 dirty="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13-5</a:t>
            </a:r>
            <a:r>
              <a:rPr lang="en-US" sz="3000" dirty="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Gravitational Potential Energy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503238" y="2103437"/>
            <a:ext cx="4525962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28625" indent="-306388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800"/>
              </a:spcAft>
              <a:buClrTx/>
              <a:buSzPct val="45000"/>
              <a:buFontTx/>
              <a:buNone/>
            </a:pPr>
            <a:r>
              <a:rPr lang="en-US" sz="2400" b="1" dirty="0">
                <a:solidFill>
                  <a:srgbClr val="000000"/>
                </a:solidFill>
              </a:rPr>
              <a:t>13.11</a:t>
            </a:r>
            <a:r>
              <a:rPr lang="en-US" sz="2400" dirty="0">
                <a:solidFill>
                  <a:srgbClr val="000000"/>
                </a:solidFill>
              </a:rPr>
              <a:t>  Calculate the gravitational potential energy of a system of </a:t>
            </a:r>
            <a:r>
              <a:rPr lang="en-US" sz="2400" dirty="0" smtClean="0">
                <a:solidFill>
                  <a:srgbClr val="000000"/>
                </a:solidFill>
              </a:rPr>
              <a:t>particles (or uniform spheres that can be treated as particles).</a:t>
            </a: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800"/>
              </a:spcAft>
              <a:buClrTx/>
              <a:buSzPct val="45000"/>
              <a:buFontTx/>
              <a:buNone/>
            </a:pPr>
            <a:r>
              <a:rPr lang="en-US" sz="2400" b="1" dirty="0">
                <a:solidFill>
                  <a:srgbClr val="000000"/>
                </a:solidFill>
              </a:rPr>
              <a:t>13.12</a:t>
            </a:r>
            <a:r>
              <a:rPr lang="en-US" sz="2400" dirty="0">
                <a:solidFill>
                  <a:srgbClr val="000000"/>
                </a:solidFill>
              </a:rPr>
              <a:t>  Identify that if a particle moves from an initial to a final point while experiencing a gravitational force, the work </a:t>
            </a:r>
            <a:r>
              <a:rPr lang="en-US" sz="2400" dirty="0" smtClean="0">
                <a:solidFill>
                  <a:srgbClr val="000000"/>
                </a:solidFill>
              </a:rPr>
              <a:t>done by that force (and thus the change in gravitational potential energy) </a:t>
            </a:r>
            <a:r>
              <a:rPr lang="en-US" sz="2400" dirty="0">
                <a:solidFill>
                  <a:srgbClr val="000000"/>
                </a:solidFill>
              </a:rPr>
              <a:t>is independent of which path is taken.</a:t>
            </a:r>
          </a:p>
          <a:p>
            <a:pPr eaLnBrk="1">
              <a:spcAft>
                <a:spcPts val="800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5151438" y="1992313"/>
            <a:ext cx="4449762" cy="544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28625" indent="-306388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800"/>
              </a:spcAft>
              <a:buClrTx/>
              <a:buSzPct val="45000"/>
              <a:buFontTx/>
              <a:buNone/>
            </a:pPr>
            <a:r>
              <a:rPr lang="en-US" sz="2400" b="1" dirty="0">
                <a:solidFill>
                  <a:srgbClr val="000000"/>
                </a:solidFill>
              </a:rPr>
              <a:t>13.13</a:t>
            </a:r>
            <a:r>
              <a:rPr lang="en-US" sz="2400" dirty="0">
                <a:solidFill>
                  <a:srgbClr val="000000"/>
                </a:solidFill>
              </a:rPr>
              <a:t>  Using the gravitational force on a particle near an astronomical </a:t>
            </a:r>
            <a:r>
              <a:rPr lang="en-US" sz="2400" dirty="0" smtClean="0">
                <a:solidFill>
                  <a:srgbClr val="000000"/>
                </a:solidFill>
              </a:rPr>
              <a:t>body (or some second body that is fixed in place), </a:t>
            </a:r>
            <a:r>
              <a:rPr lang="en-US" sz="2400" dirty="0">
                <a:solidFill>
                  <a:srgbClr val="000000"/>
                </a:solidFill>
              </a:rPr>
              <a:t>calculate the work done by the force when the </a:t>
            </a:r>
            <a:r>
              <a:rPr lang="en-US" sz="2400" dirty="0" smtClean="0">
                <a:solidFill>
                  <a:srgbClr val="000000"/>
                </a:solidFill>
              </a:rPr>
              <a:t>body </a:t>
            </a:r>
            <a:r>
              <a:rPr lang="en-US" sz="2400" dirty="0">
                <a:solidFill>
                  <a:srgbClr val="000000"/>
                </a:solidFill>
              </a:rPr>
              <a:t>moves.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eaLnBrk="1">
              <a:spcAft>
                <a:spcPts val="800"/>
              </a:spcAft>
              <a:buClrTx/>
              <a:buSzPct val="45000"/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13.14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en-US" sz="2400" dirty="0">
                <a:solidFill>
                  <a:srgbClr val="000000"/>
                </a:solidFill>
              </a:rPr>
              <a:t>Apply the conservation of mechanical energy (including gravitational potential energy) to a particle moving relative to an astronomical </a:t>
            </a:r>
            <a:r>
              <a:rPr lang="en-US" sz="2400" dirty="0" smtClean="0">
                <a:solidFill>
                  <a:srgbClr val="000000"/>
                </a:solidFill>
              </a:rPr>
              <a:t>body (or some second body that is fixed in place).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62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200" b="1" dirty="0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Newton's Law of Gravitation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503238" y="2103438"/>
            <a:ext cx="442595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28625" indent="-306388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13.01</a:t>
            </a:r>
            <a:r>
              <a:rPr lang="en-US" sz="2400">
                <a:solidFill>
                  <a:srgbClr val="000000"/>
                </a:solidFill>
              </a:rPr>
              <a:t>  Apply Newton's law of gravitation to relate the gravitational force between two particles to their masses and their separation.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13.02</a:t>
            </a:r>
            <a:r>
              <a:rPr lang="en-US" sz="2400">
                <a:solidFill>
                  <a:srgbClr val="000000"/>
                </a:solidFill>
              </a:rPr>
              <a:t>  Identify that a uniform spherical shell of matter attracts a particle that is outside the shell as if all the shell's mass were concentrated as a particle at its center.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5151438" y="2103438"/>
            <a:ext cx="44259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28625" indent="-306388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 dirty="0">
                <a:solidFill>
                  <a:srgbClr val="000000"/>
                </a:solidFill>
              </a:rPr>
              <a:t>13.03</a:t>
            </a:r>
            <a:r>
              <a:rPr lang="en-US" sz="2400" dirty="0">
                <a:solidFill>
                  <a:srgbClr val="000000"/>
                </a:solidFill>
              </a:rPr>
              <a:t>  Draw a free-body diagram to indicate the gravitational force on a particle due to another particle or a </a:t>
            </a:r>
            <a:r>
              <a:rPr lang="en-US" sz="2400" dirty="0" smtClean="0">
                <a:solidFill>
                  <a:srgbClr val="000000"/>
                </a:solidFill>
              </a:rPr>
              <a:t>uniform, </a:t>
            </a:r>
            <a:r>
              <a:rPr lang="en-US" sz="2400" dirty="0">
                <a:solidFill>
                  <a:srgbClr val="000000"/>
                </a:solidFill>
              </a:rPr>
              <a:t>spherical distribution of matter.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62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13-5</a:t>
            </a:r>
            <a:r>
              <a:rPr lang="en-US" dirty="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Gravitational Potential Energy</a:t>
            </a:r>
            <a:br>
              <a:rPr lang="en-US" dirty="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13.15</a:t>
            </a:r>
            <a:r>
              <a:rPr lang="en-US" dirty="0" smtClean="0"/>
              <a:t>  </a:t>
            </a:r>
            <a:r>
              <a:rPr lang="en-US" dirty="0"/>
              <a:t>Explain the energy requirements for a particle to escape from an astronomical body (assumed to be a uniform sphere).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13.16</a:t>
            </a:r>
            <a:r>
              <a:rPr lang="en-US" dirty="0"/>
              <a:t>  Calculate the escape speed of a </a:t>
            </a:r>
            <a:r>
              <a:rPr lang="en-US" dirty="0" smtClean="0"/>
              <a:t>particle in </a:t>
            </a:r>
            <a:r>
              <a:rPr lang="en-US" dirty="0"/>
              <a:t>leaving an astronomical body.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65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13-5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Gravitational Potential Energy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Note that gravitational potential energy is a property of a pair of particles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We cannot divide it up to say how much of it “belongs” to each particle in the pair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We often speak as of the “gravitational potential energy of an baseball” in the ball-Earth system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We get away with this because the energy change appears almost entirely as kinetic energy of the ball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This is only true for systems where one object is much less massive than the other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13-5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Gravitational Potential Energy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Gravitational potential energy for a two-particle system is written: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Note this value is </a:t>
            </a:r>
            <a:r>
              <a:rPr lang="en-US" sz="2800" dirty="0" smtClean="0">
                <a:solidFill>
                  <a:srgbClr val="000000"/>
                </a:solidFill>
              </a:rPr>
              <a:t>negative and </a:t>
            </a:r>
            <a:r>
              <a:rPr lang="en-US" sz="2800" dirty="0">
                <a:solidFill>
                  <a:srgbClr val="000000"/>
                </a:solidFill>
              </a:rPr>
              <a:t>approaches 0 for </a:t>
            </a:r>
            <a:r>
              <a:rPr lang="en-US" sz="2800" i="1" dirty="0">
                <a:solidFill>
                  <a:srgbClr val="000000"/>
                </a:solidFill>
              </a:rPr>
              <a:t>r</a:t>
            </a:r>
            <a:r>
              <a:rPr lang="en-US" sz="2800" dirty="0">
                <a:solidFill>
                  <a:srgbClr val="000000"/>
                </a:solidFill>
              </a:rPr>
              <a:t> → </a:t>
            </a:r>
            <a:r>
              <a:rPr lang="en-US" sz="2800" dirty="0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∞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The gravitational potential energy of a system is the sum of potential energies for all pairs of particles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8047038" y="2671763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(13-21)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4213225" y="5578475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(13-22)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4487863" y="6810369"/>
            <a:ext cx="157991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Figure 13-8</a:t>
            </a:r>
          </a:p>
        </p:txBody>
      </p:sp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2427288"/>
            <a:ext cx="62150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70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862513"/>
            <a:ext cx="47513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705" name="Picture 8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923981" y="4731272"/>
            <a:ext cx="3966712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54750" y="1452385"/>
            <a:ext cx="3175941" cy="533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13-5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Gravitational Potential Energy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503238" y="1554163"/>
            <a:ext cx="6262687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The gravitational force is conservative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The work done by this force does not depend on the path followed by the particles, only the difference in the initial and final positions of the particles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Since the work done is independent of path, so is the gravitational potential energy change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4479925" y="6308725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(13-26)</a:t>
            </a: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8316913" y="6786563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Figure 13-10</a:t>
            </a:r>
          </a:p>
        </p:txBody>
      </p:sp>
      <p:pic>
        <p:nvPicPr>
          <p:cNvPr id="307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6146800"/>
            <a:ext cx="34829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13-5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Gravitational Potential Energy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05887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Newton's law of gravitation can be derived from the potential energy formula by taking the derivative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For a </a:t>
            </a:r>
            <a:r>
              <a:rPr lang="en-US" sz="2800" dirty="0" smtClean="0">
                <a:solidFill>
                  <a:srgbClr val="000000"/>
                </a:solidFill>
              </a:rPr>
              <a:t>projectile </a:t>
            </a:r>
            <a:r>
              <a:rPr lang="en-US" sz="2800" dirty="0">
                <a:solidFill>
                  <a:srgbClr val="000000"/>
                </a:solidFill>
              </a:rPr>
              <a:t>to escape the gravitational pull of a body, it must come to rest only at infinity, if at all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At rest at infinity: </a:t>
            </a:r>
            <a:r>
              <a:rPr lang="en-US" sz="2800" i="1" dirty="0">
                <a:solidFill>
                  <a:srgbClr val="000000"/>
                </a:solidFill>
              </a:rPr>
              <a:t>K</a:t>
            </a:r>
            <a:r>
              <a:rPr lang="en-US" sz="2800" dirty="0">
                <a:solidFill>
                  <a:srgbClr val="000000"/>
                </a:solidFill>
              </a:rPr>
              <a:t> = 0 and </a:t>
            </a:r>
            <a:r>
              <a:rPr lang="en-US" sz="2800" i="1" dirty="0">
                <a:solidFill>
                  <a:srgbClr val="000000"/>
                </a:solidFill>
              </a:rPr>
              <a:t>U</a:t>
            </a:r>
            <a:r>
              <a:rPr lang="en-US" sz="2800" dirty="0">
                <a:solidFill>
                  <a:srgbClr val="000000"/>
                </a:solidFill>
              </a:rPr>
              <a:t> = 0 (because </a:t>
            </a:r>
            <a:r>
              <a:rPr lang="en-US" sz="2800" i="1" dirty="0">
                <a:solidFill>
                  <a:srgbClr val="000000"/>
                </a:solidFill>
              </a:rPr>
              <a:t>r</a:t>
            </a:r>
            <a:r>
              <a:rPr lang="en-US" sz="2800" dirty="0">
                <a:solidFill>
                  <a:srgbClr val="000000"/>
                </a:solidFill>
              </a:rPr>
              <a:t> → </a:t>
            </a:r>
            <a:r>
              <a:rPr lang="en-US" sz="2800" dirty="0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∞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So </a:t>
            </a:r>
            <a:r>
              <a:rPr lang="en-US" sz="2800" i="1" dirty="0">
                <a:solidFill>
                  <a:srgbClr val="000000"/>
                </a:solidFill>
              </a:rPr>
              <a:t>K</a:t>
            </a:r>
            <a:r>
              <a:rPr lang="en-US" sz="2800" dirty="0">
                <a:solidFill>
                  <a:srgbClr val="000000"/>
                </a:solidFill>
              </a:rPr>
              <a:t> + </a:t>
            </a:r>
            <a:r>
              <a:rPr lang="en-US" sz="2800" i="1" dirty="0">
                <a:solidFill>
                  <a:srgbClr val="000000"/>
                </a:solidFill>
              </a:rPr>
              <a:t>U</a:t>
            </a:r>
            <a:r>
              <a:rPr lang="en-US" sz="2800" dirty="0">
                <a:solidFill>
                  <a:srgbClr val="000000"/>
                </a:solidFill>
              </a:rPr>
              <a:t> must be at least 0 at the surface of the body: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Rockets launch eastward to take advantage of Earth's rotational speed, to reach </a:t>
            </a:r>
            <a:r>
              <a:rPr lang="en-US" sz="2800" i="1" dirty="0">
                <a:solidFill>
                  <a:srgbClr val="000000"/>
                </a:solidFill>
              </a:rPr>
              <a:t>v</a:t>
            </a:r>
            <a:r>
              <a:rPr lang="en-US" sz="2800" dirty="0">
                <a:solidFill>
                  <a:srgbClr val="000000"/>
                </a:solidFill>
              </a:rPr>
              <a:t> more easily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6640513" y="5664200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(13-28)</a:t>
            </a: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4424363"/>
            <a:ext cx="4595812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5364163"/>
            <a:ext cx="19494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4794250"/>
            <a:ext cx="950753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13-5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Gravitational Potential Energy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8510588" y="4479925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Table 13-2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547688" y="6757988"/>
            <a:ext cx="91106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31800" indent="-303213"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200">
                <a:solidFill>
                  <a:srgbClr val="000000"/>
                </a:solidFill>
              </a:rPr>
              <a:t>Answer: </a:t>
            </a:r>
            <a:r>
              <a:rPr lang="en-US" sz="2000">
                <a:solidFill>
                  <a:srgbClr val="000000"/>
                </a:solidFill>
              </a:rPr>
              <a:t>(a) increases   (b)  negative work</a:t>
            </a:r>
          </a:p>
        </p:txBody>
      </p:sp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50572" y="1573962"/>
            <a:ext cx="7979481" cy="297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13-6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Planets and Satellites: Kepler's Laws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503238" y="2103438"/>
            <a:ext cx="44259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28625" indent="-306388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13.17</a:t>
            </a:r>
            <a:r>
              <a:rPr lang="en-US" sz="2400">
                <a:solidFill>
                  <a:srgbClr val="000000"/>
                </a:solidFill>
              </a:rPr>
              <a:t>  Identify Kepler's three laws.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13.18</a:t>
            </a:r>
            <a:r>
              <a:rPr lang="en-US" sz="2400">
                <a:solidFill>
                  <a:srgbClr val="000000"/>
                </a:solidFill>
              </a:rPr>
              <a:t>  Identify which of Kepler's laws is equivalent to the law of conservation of angular momentum.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13.19</a:t>
            </a:r>
            <a:r>
              <a:rPr lang="en-US" sz="2400">
                <a:solidFill>
                  <a:srgbClr val="000000"/>
                </a:solidFill>
              </a:rPr>
              <a:t>  On a sketch of an elliptical orbit, identify the semimajor axis, the eccentricity, the perihelion, the aphelion, and the focal points.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5151438" y="2103438"/>
            <a:ext cx="44259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28625" indent="-306388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13.20</a:t>
            </a:r>
            <a:r>
              <a:rPr lang="en-US" sz="2400">
                <a:solidFill>
                  <a:srgbClr val="000000"/>
                </a:solidFill>
              </a:rPr>
              <a:t>  For an elliptical orbit, apply the relationships between the semimajor axis, the eccentricity, the perihelion, and the aphelion.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13.21</a:t>
            </a:r>
            <a:r>
              <a:rPr lang="en-US" sz="2400">
                <a:solidFill>
                  <a:srgbClr val="000000"/>
                </a:solidFill>
              </a:rPr>
              <a:t>  For an orbiting natural or artificial satellite, apply Kepler's relationship between the orbital period and radius and the mass of the astronomical body being orbited.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62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13-6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Planets and Satellites: Kepler's Laws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05887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The motion of planets in the solar system was a puzzle for astronomers, especially curious motions such as in Figure 13-11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Johannes Kepler (1571-1630) derived laws of motion using Tycho Brahe's (1546-1601) measurements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8321675" y="7021513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Figure 13-12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463550" y="7040563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Figure 13-11</a:t>
            </a:r>
          </a:p>
        </p:txBody>
      </p:sp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58067" y="3887610"/>
            <a:ext cx="3375053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823" name="Picture 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90281" y="3914598"/>
            <a:ext cx="3133801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13-6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Planets and Satellites: Kepler's Laws</a:t>
            </a: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503238" y="2378075"/>
            <a:ext cx="900588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The orbit is defined by its </a:t>
            </a:r>
            <a:r>
              <a:rPr lang="en-US" sz="2800" b="1">
                <a:solidFill>
                  <a:srgbClr val="000000"/>
                </a:solidFill>
              </a:rPr>
              <a:t>semimajor axis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i="1">
                <a:solidFill>
                  <a:srgbClr val="000000"/>
                </a:solidFill>
              </a:rPr>
              <a:t>a</a:t>
            </a:r>
            <a:r>
              <a:rPr lang="en-US" sz="2800">
                <a:solidFill>
                  <a:srgbClr val="000000"/>
                </a:solidFill>
              </a:rPr>
              <a:t> and its </a:t>
            </a:r>
            <a:r>
              <a:rPr lang="en-US" sz="2800" b="1">
                <a:solidFill>
                  <a:srgbClr val="000000"/>
                </a:solidFill>
              </a:rPr>
              <a:t>eccentricity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i="1">
                <a:solidFill>
                  <a:srgbClr val="000000"/>
                </a:solidFill>
              </a:rPr>
              <a:t>e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An eccentricity of zero corresponds to a circle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Eccentricity of Earth's orbit is 0.0167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Equivalent to the law of conservation of angular momentum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431925"/>
            <a:ext cx="94154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4427538"/>
            <a:ext cx="9415462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13-6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Planets and Satellites: Kepler's Laws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503238" y="5295900"/>
            <a:ext cx="9005887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2400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The law of periods can be written mathematically as: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Holds for elliptical orbits if we replace </a:t>
            </a:r>
            <a:r>
              <a:rPr lang="en-US" sz="2800" i="1">
                <a:solidFill>
                  <a:srgbClr val="000000"/>
                </a:solidFill>
              </a:rPr>
              <a:t>r</a:t>
            </a:r>
            <a:r>
              <a:rPr lang="en-US" sz="2800">
                <a:solidFill>
                  <a:srgbClr val="000000"/>
                </a:solidFill>
              </a:rPr>
              <a:t> with </a:t>
            </a:r>
            <a:r>
              <a:rPr lang="en-US" sz="2800" i="1">
                <a:solidFill>
                  <a:srgbClr val="000000"/>
                </a:solidFill>
              </a:rPr>
              <a:t>a</a:t>
            </a: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7685088" y="3709988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Figure 13-13</a:t>
            </a: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6891338" y="6186488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(13-34)</a:t>
            </a:r>
          </a:p>
        </p:txBody>
      </p:sp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4071938"/>
            <a:ext cx="96901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7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5837238"/>
            <a:ext cx="45259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72" name="Picture 7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317916" y="1484313"/>
            <a:ext cx="5950382" cy="271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Newton's Law of Gravitation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05887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39775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The gravitational force</a:t>
            </a:r>
          </a:p>
          <a:p>
            <a:pPr lvl="1" eaLnBrk="1">
              <a:spcAft>
                <a:spcPts val="1425"/>
              </a:spcAft>
              <a:buSzPct val="45000"/>
              <a:buFont typeface="Ubuntu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Holds us to the Earth</a:t>
            </a:r>
          </a:p>
          <a:p>
            <a:pPr lvl="1" eaLnBrk="1">
              <a:spcAft>
                <a:spcPts val="1425"/>
              </a:spcAft>
              <a:buSzPct val="45000"/>
              <a:buFont typeface="Ubuntu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Holds Earth in orbit around the Sun</a:t>
            </a:r>
          </a:p>
          <a:p>
            <a:pPr lvl="1" eaLnBrk="1">
              <a:spcAft>
                <a:spcPts val="1425"/>
              </a:spcAft>
              <a:buSzPct val="45000"/>
              <a:buFont typeface="Ubuntu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Holds the Sun together with the stars in our galaxy</a:t>
            </a:r>
          </a:p>
          <a:p>
            <a:pPr lvl="1" eaLnBrk="1">
              <a:spcAft>
                <a:spcPts val="1425"/>
              </a:spcAft>
              <a:buSzPct val="45000"/>
              <a:buFont typeface="Ubuntu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Reaches out across intergalactic space to hold together the Local Group of galaxies</a:t>
            </a:r>
          </a:p>
          <a:p>
            <a:pPr lvl="1" eaLnBrk="1">
              <a:spcAft>
                <a:spcPts val="1425"/>
              </a:spcAft>
              <a:buSzPct val="45000"/>
              <a:buFont typeface="Ubuntu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Holds together the Local Supercluster of galaxies</a:t>
            </a:r>
          </a:p>
          <a:p>
            <a:pPr lvl="1" eaLnBrk="1">
              <a:spcAft>
                <a:spcPts val="1425"/>
              </a:spcAft>
              <a:buSzPct val="45000"/>
              <a:buFont typeface="Ubuntu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Pulls the supercluster toward the Great Attractor</a:t>
            </a:r>
          </a:p>
          <a:p>
            <a:pPr lvl="1" eaLnBrk="1">
              <a:spcAft>
                <a:spcPts val="1425"/>
              </a:spcAft>
              <a:buSzPct val="45000"/>
              <a:buFont typeface="Ubuntu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Attempts to slow the expansion of the universe</a:t>
            </a:r>
          </a:p>
          <a:p>
            <a:pPr lvl="1" eaLnBrk="1">
              <a:spcAft>
                <a:spcPts val="1425"/>
              </a:spcAft>
              <a:buSzPct val="45000"/>
              <a:buFont typeface="Ubuntu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Is responsible for black holes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Gravity is far-reaching and very important!</a:t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13-6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Planets and Satellites: Kepler's Laws</a:t>
            </a: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6583363" y="4754563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Table 13-3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8321675" y="3422650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5156200"/>
            <a:ext cx="9501187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547688" y="6795378"/>
            <a:ext cx="91106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31800" indent="-303213"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200" dirty="0">
                <a:solidFill>
                  <a:srgbClr val="000000"/>
                </a:solidFill>
              </a:rPr>
              <a:t>Answer: </a:t>
            </a:r>
            <a:r>
              <a:rPr lang="en-US" sz="2000" dirty="0">
                <a:solidFill>
                  <a:srgbClr val="000000"/>
                </a:solidFill>
              </a:rPr>
              <a:t>(a) satellite 2   (</a:t>
            </a:r>
            <a:r>
              <a:rPr lang="en-US" sz="2000" dirty="0" err="1">
                <a:solidFill>
                  <a:srgbClr val="000000"/>
                </a:solidFill>
              </a:rPr>
              <a:t>b</a:t>
            </a:r>
            <a:r>
              <a:rPr lang="en-US" sz="2000" dirty="0">
                <a:solidFill>
                  <a:srgbClr val="000000"/>
                </a:solidFill>
              </a:rPr>
              <a:t>)  satellite 1</a:t>
            </a:r>
          </a:p>
        </p:txBody>
      </p:sp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641025" y="1546546"/>
            <a:ext cx="3700156" cy="375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13-7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Satellites: Orbits and Energy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503238" y="2103438"/>
            <a:ext cx="44259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28625" indent="-306388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13.22</a:t>
            </a:r>
            <a:r>
              <a:rPr lang="en-US" sz="2400">
                <a:solidFill>
                  <a:srgbClr val="000000"/>
                </a:solidFill>
              </a:rPr>
              <a:t>  For a satellite in a circular orbit around an astronomical body, calculate the gravitational potential energy, the kinetic energy, and the total energy.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5151438" y="2103438"/>
            <a:ext cx="44259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28625" indent="-306388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13.23</a:t>
            </a:r>
            <a:r>
              <a:rPr lang="en-US" sz="2400">
                <a:solidFill>
                  <a:srgbClr val="000000"/>
                </a:solidFill>
              </a:rPr>
              <a:t>  For a satellite in an elliptical orbit, calculate the total energy.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62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13-7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Satellites: Orbits and Energy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503238" y="1660525"/>
            <a:ext cx="90058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 smtClean="0">
                <a:solidFill>
                  <a:srgbClr val="000000"/>
                </a:solidFill>
              </a:rPr>
              <a:t>Relating </a:t>
            </a:r>
            <a:r>
              <a:rPr lang="en-US" sz="2800" dirty="0">
                <a:solidFill>
                  <a:srgbClr val="000000"/>
                </a:solidFill>
              </a:rPr>
              <a:t>the centripetal acceleration of a satellite </a:t>
            </a:r>
            <a:r>
              <a:rPr lang="en-US" sz="2800" dirty="0" smtClean="0">
                <a:solidFill>
                  <a:srgbClr val="000000"/>
                </a:solidFill>
              </a:rPr>
              <a:t>to </a:t>
            </a:r>
            <a:r>
              <a:rPr lang="en-US" sz="2800" dirty="0">
                <a:solidFill>
                  <a:srgbClr val="000000"/>
                </a:solidFill>
              </a:rPr>
              <a:t>the gravitational force, we can rewrite as energies: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Meaning that: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Therefore the total mechanical energy is: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6884988" y="2813050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(13-38)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6884988" y="4144963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(13-39)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7097713" y="6557963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(13-40)</a:t>
            </a:r>
          </a:p>
        </p:txBody>
      </p:sp>
      <p:pic>
        <p:nvPicPr>
          <p:cNvPr id="399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2520950"/>
            <a:ext cx="33464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94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843338"/>
            <a:ext cx="4265612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94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5264150"/>
            <a:ext cx="54165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94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6181725"/>
            <a:ext cx="4827587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13-7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Satellites: Orbits and Energy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03238" y="1660525"/>
            <a:ext cx="90058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800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Total energy E is the negative of the kinetic energy</a:t>
            </a:r>
          </a:p>
          <a:p>
            <a:pPr eaLnBrk="1">
              <a:spcAft>
                <a:spcPts val="800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For an ellipse, we substitute </a:t>
            </a:r>
            <a:r>
              <a:rPr lang="en-US" sz="2800" i="1" dirty="0">
                <a:solidFill>
                  <a:srgbClr val="000000"/>
                </a:solidFill>
              </a:rPr>
              <a:t>a</a:t>
            </a:r>
            <a:r>
              <a:rPr lang="en-US" sz="2800" dirty="0">
                <a:solidFill>
                  <a:srgbClr val="000000"/>
                </a:solidFill>
              </a:rPr>
              <a:t> for </a:t>
            </a:r>
            <a:r>
              <a:rPr lang="en-US" sz="2800" i="1" dirty="0" err="1">
                <a:solidFill>
                  <a:srgbClr val="000000"/>
                </a:solidFill>
              </a:rPr>
              <a:t>r</a:t>
            </a:r>
            <a:endParaRPr lang="en-US" sz="2800" i="1" dirty="0">
              <a:solidFill>
                <a:srgbClr val="000000"/>
              </a:solidFill>
            </a:endParaRPr>
          </a:p>
          <a:p>
            <a:pPr eaLnBrk="1">
              <a:spcAft>
                <a:spcPts val="800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Therefore the energy of an orbit depends only on its </a:t>
            </a:r>
            <a:r>
              <a:rPr lang="en-US" sz="2800" dirty="0" err="1">
                <a:solidFill>
                  <a:srgbClr val="000000"/>
                </a:solidFill>
              </a:rPr>
              <a:t>semimajor</a:t>
            </a:r>
            <a:r>
              <a:rPr lang="en-US" sz="2800" dirty="0">
                <a:solidFill>
                  <a:srgbClr val="000000"/>
                </a:solidFill>
              </a:rPr>
              <a:t> axis, not its eccentricity </a:t>
            </a:r>
          </a:p>
          <a:p>
            <a:pPr eaLnBrk="1">
              <a:spcAft>
                <a:spcPts val="800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All orbits in Figure 13-15 have the same energy</a:t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800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800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800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5328179" y="6760624"/>
            <a:ext cx="163918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Figure 13-16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403225" y="6915150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Figure 13-15</a:t>
            </a:r>
          </a:p>
        </p:txBody>
      </p:sp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41138" y="4223471"/>
            <a:ext cx="3947681" cy="274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7" name="Picture 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059852" y="4073157"/>
            <a:ext cx="2720912" cy="336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13-7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Satellites: Orbits and Energy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554163"/>
            <a:ext cx="9434513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547688" y="5894388"/>
            <a:ext cx="911066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31800" indent="-303213"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200">
                <a:solidFill>
                  <a:srgbClr val="000000"/>
                </a:solidFill>
              </a:rPr>
              <a:t>Answer: </a:t>
            </a:r>
            <a:r>
              <a:rPr lang="en-US" sz="2000">
                <a:solidFill>
                  <a:srgbClr val="000000"/>
                </a:solidFill>
              </a:rPr>
              <a:t>(a) orbit 1, since the energy has decreased   (b) the semimajor axis has decreased, so the period decreases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13-8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Einstein and Gravitation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503238" y="2103438"/>
            <a:ext cx="44259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28625" indent="-306388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13.24</a:t>
            </a:r>
            <a:r>
              <a:rPr lang="en-US" sz="2400">
                <a:solidFill>
                  <a:srgbClr val="000000"/>
                </a:solidFill>
              </a:rPr>
              <a:t>  Explain Einstein's principle of equivalence.</a:t>
            </a: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5151438" y="2103438"/>
            <a:ext cx="44259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28625" indent="-306388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13.25</a:t>
            </a:r>
            <a:r>
              <a:rPr lang="en-US" sz="2400">
                <a:solidFill>
                  <a:srgbClr val="000000"/>
                </a:solidFill>
              </a:rPr>
              <a:t>  Identify Einstein's model for gravitation as being due to the curvature of spacetime.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62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13-8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Einstein and Gravitation</a:t>
            </a: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503238" y="1660525"/>
            <a:ext cx="90058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The </a:t>
            </a:r>
            <a:r>
              <a:rPr lang="en-US" sz="2800" b="1">
                <a:solidFill>
                  <a:srgbClr val="000000"/>
                </a:solidFill>
              </a:rPr>
              <a:t>general theory of relativity</a:t>
            </a:r>
            <a:r>
              <a:rPr lang="en-US" sz="2800">
                <a:solidFill>
                  <a:srgbClr val="000000"/>
                </a:solidFill>
              </a:rPr>
              <a:t> describes gravitation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Its fundamental postulate is the </a:t>
            </a:r>
            <a:r>
              <a:rPr lang="en-US" sz="2800" b="1">
                <a:solidFill>
                  <a:srgbClr val="000000"/>
                </a:solidFill>
              </a:rPr>
              <a:t>principle of equivalence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Gravitation and acceleration are equivalent</a:t>
            </a:r>
          </a:p>
          <a:p>
            <a:pPr eaLnBrk="1">
              <a:lnSpc>
                <a:spcPct val="100000"/>
              </a:lnSpc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/>
            </a:r>
            <a:br>
              <a:rPr lang="en-US" sz="28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</a:br>
            <a:endParaRPr lang="en-US" sz="28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3382963" y="6765925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Figure 13-18</a:t>
            </a:r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503238" y="3856038"/>
            <a:ext cx="42513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The experimenter inside this box is unable to tell whether he is on Earth experiencing </a:t>
            </a:r>
            <a:r>
              <a:rPr lang="en-US" sz="2800" i="1" dirty="0">
                <a:solidFill>
                  <a:srgbClr val="000000"/>
                </a:solidFill>
              </a:rPr>
              <a:t>g</a:t>
            </a:r>
            <a:r>
              <a:rPr lang="en-US" sz="2800" dirty="0">
                <a:solidFill>
                  <a:srgbClr val="000000"/>
                </a:solidFill>
              </a:rPr>
              <a:t> = 9.8 m/s</a:t>
            </a:r>
            <a:r>
              <a:rPr lang="en-US" sz="2800" baseline="330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, or in </a:t>
            </a:r>
            <a:r>
              <a:rPr lang="en-US" sz="2800" dirty="0" smtClean="0">
                <a:solidFill>
                  <a:srgbClr val="000000"/>
                </a:solidFill>
              </a:rPr>
              <a:t>free space </a:t>
            </a:r>
            <a:r>
              <a:rPr lang="en-US" sz="2800" dirty="0">
                <a:solidFill>
                  <a:srgbClr val="000000"/>
                </a:solidFill>
              </a:rPr>
              <a:t>accelerating at 9.8 m/s</a:t>
            </a:r>
            <a:r>
              <a:rPr lang="en-US" sz="2800" baseline="330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07425" y="3502720"/>
            <a:ext cx="4726517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13-8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Einstein and Gravitation</a:t>
            </a: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503238" y="1660525"/>
            <a:ext cx="90058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Space (spacetime) is curved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Analogies: In (a) and (b), paths that appear to be parallel, along the surface of the Earth or falling toward the Earth's center, actually converge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We can see why by stepping “outside” the curved Earth, but we can't step “outside” of curved space</a:t>
            </a:r>
          </a:p>
          <a:p>
            <a:pPr eaLnBrk="1">
              <a:lnSpc>
                <a:spcPct val="100000"/>
              </a:lnSpc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/>
            </a:r>
            <a:br>
              <a:rPr lang="en-US" sz="28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</a:br>
            <a:endParaRPr lang="en-US" sz="28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2210" y="4572000"/>
            <a:ext cx="8716204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8431213" y="6986588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Figure 13-19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13-8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Einstein and Gravitation</a:t>
            </a: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503238" y="1587565"/>
            <a:ext cx="9005887" cy="38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800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But we can observe the curvature of space</a:t>
            </a:r>
          </a:p>
          <a:p>
            <a:pPr eaLnBrk="1">
              <a:spcAft>
                <a:spcPts val="800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Light bends as it passes by massive objects: an effect called </a:t>
            </a:r>
            <a:r>
              <a:rPr lang="en-US" sz="2800" i="1" dirty="0">
                <a:solidFill>
                  <a:srgbClr val="000000"/>
                </a:solidFill>
              </a:rPr>
              <a:t>gravitational </a:t>
            </a:r>
            <a:r>
              <a:rPr lang="en-US" sz="2800" i="1" dirty="0" err="1">
                <a:solidFill>
                  <a:srgbClr val="000000"/>
                </a:solidFill>
              </a:rPr>
              <a:t>lensing</a:t>
            </a:r>
            <a:endParaRPr lang="en-US" sz="2800" i="1" dirty="0">
              <a:solidFill>
                <a:srgbClr val="000000"/>
              </a:solidFill>
            </a:endParaRPr>
          </a:p>
          <a:p>
            <a:pPr eaLnBrk="1">
              <a:spcAft>
                <a:spcPts val="800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In extreme cases we observe the light coming from multiple places, or bent into an </a:t>
            </a:r>
            <a:r>
              <a:rPr lang="en-US" sz="2800" i="1" dirty="0">
                <a:solidFill>
                  <a:srgbClr val="000000"/>
                </a:solidFill>
              </a:rPr>
              <a:t>Einstein ring</a:t>
            </a:r>
          </a:p>
          <a:p>
            <a:pPr eaLnBrk="1">
              <a:lnSpc>
                <a:spcPct val="100000"/>
              </a:lnSpc>
              <a:spcAft>
                <a:spcPts val="800"/>
              </a:spcAft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</a:br>
            <a:endParaRPr lang="en-US" sz="28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  <a:p>
            <a:pPr eaLnBrk="1">
              <a:spcAft>
                <a:spcPts val="800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800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800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8323263" y="6915150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Figure 13-20</a:t>
            </a:r>
          </a:p>
        </p:txBody>
      </p:sp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92699" y="3908237"/>
            <a:ext cx="5785912" cy="334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13-8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Einstein and Gravitation</a:t>
            </a: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503238" y="1660525"/>
            <a:ext cx="90058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The </a:t>
            </a:r>
            <a:r>
              <a:rPr lang="en-US" sz="2800" i="1">
                <a:solidFill>
                  <a:srgbClr val="000000"/>
                </a:solidFill>
              </a:rPr>
              <a:t>source</a:t>
            </a:r>
            <a:r>
              <a:rPr lang="en-US" sz="2800">
                <a:solidFill>
                  <a:srgbClr val="000000"/>
                </a:solidFill>
              </a:rPr>
              <a:t> of gravitation, however, is still unclear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Is it purely an effect of curved spacetime?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Is it a force between masses?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Is it due to a fundamental particle, the </a:t>
            </a:r>
            <a:r>
              <a:rPr lang="en-US" sz="2800" i="1">
                <a:solidFill>
                  <a:srgbClr val="000000"/>
                </a:solidFill>
              </a:rPr>
              <a:t>graviton</a:t>
            </a:r>
            <a:r>
              <a:rPr lang="en-US" sz="2800">
                <a:solidFill>
                  <a:srgbClr val="000000"/>
                </a:solidFill>
              </a:rPr>
              <a:t>, which would carry the gravitational force?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These questions are not yet settled</a:t>
            </a:r>
          </a:p>
          <a:p>
            <a:pPr eaLnBrk="1">
              <a:lnSpc>
                <a:spcPct val="100000"/>
              </a:lnSpc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/>
            </a:r>
            <a:br>
              <a:rPr lang="en-US" sz="28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</a:br>
            <a:endParaRPr lang="en-US" sz="28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Newton's Law of Gravitation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Gravitational attraction depends on the amount of “stuff” an object is made of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Earth has lots of “stuff” and produces a large attraction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The force is always attractive, never repulsive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b="1" dirty="0">
                <a:solidFill>
                  <a:srgbClr val="000000"/>
                </a:solidFill>
              </a:rPr>
              <a:t>Gravitation</a:t>
            </a:r>
            <a:r>
              <a:rPr lang="en-US" sz="2800" dirty="0">
                <a:solidFill>
                  <a:srgbClr val="000000"/>
                </a:solidFill>
              </a:rPr>
              <a:t> is the tendency for bodies to attract each other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Newton realized this attraction was responsible for maintaining the orbits of celestial bodies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Newton's </a:t>
            </a:r>
            <a:r>
              <a:rPr lang="en-US" sz="2800" b="1" dirty="0">
                <a:solidFill>
                  <a:srgbClr val="000000"/>
                </a:solidFill>
              </a:rPr>
              <a:t>law of gravitation</a:t>
            </a:r>
            <a:r>
              <a:rPr lang="en-US" sz="2800" dirty="0">
                <a:solidFill>
                  <a:srgbClr val="000000"/>
                </a:solidFill>
              </a:rPr>
              <a:t> defines the strength of this attractive force between particles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For apple &amp; Earth: 0.8 N; for 2 people: </a:t>
            </a:r>
            <a:r>
              <a:rPr lang="en-US" sz="2800" dirty="0" smtClean="0">
                <a:solidFill>
                  <a:srgbClr val="000000"/>
                </a:solidFill>
              </a:rPr>
              <a:t>&lt; </a:t>
            </a:r>
            <a:r>
              <a:rPr lang="en-US" sz="2800" dirty="0">
                <a:solidFill>
                  <a:srgbClr val="000000"/>
                </a:solidFill>
              </a:rPr>
              <a:t>1 </a:t>
            </a:r>
            <a:r>
              <a:rPr lang="en-US" sz="2800" dirty="0" err="1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μ</a:t>
            </a:r>
            <a:r>
              <a:rPr lang="en-US" sz="2800" dirty="0" err="1">
                <a:solidFill>
                  <a:srgbClr val="000000"/>
                </a:solidFill>
              </a:rPr>
              <a:t>N</a:t>
            </a: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503238" y="1554163"/>
            <a:ext cx="44243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06425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The Law of Gravitation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5149850" y="1554163"/>
            <a:ext cx="44243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123825" indent="-12700" eaLnBrk="0"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Gravitational Behavior of Uniform Spherical Shells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0000"/>
                </a:solidFill>
              </a:rPr>
              <a:t>The net force on an </a:t>
            </a:r>
            <a:r>
              <a:rPr lang="en-US" sz="2200" i="1">
                <a:solidFill>
                  <a:srgbClr val="000000"/>
                </a:solidFill>
              </a:rPr>
              <a:t>external</a:t>
            </a:r>
            <a:r>
              <a:rPr lang="en-US" sz="2200">
                <a:solidFill>
                  <a:srgbClr val="000000"/>
                </a:solidFill>
              </a:rPr>
              <a:t> object: calculate as if all the mass were concentrated at the center of the shell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</a:rPr>
              <a:t>13   </a:t>
            </a:r>
            <a:r>
              <a:rPr lang="en-US" sz="3000">
                <a:solidFill>
                  <a:srgbClr val="FFFFFF"/>
                </a:solidFill>
              </a:rPr>
              <a:t>  Summary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3619500" y="2289175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(13-1)</a:t>
            </a: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5149850" y="4254500"/>
            <a:ext cx="4424363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06425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Gravitational Acceleration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503238" y="4254500"/>
            <a:ext cx="442436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06425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Superposition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8136" name="Text Box 7"/>
          <p:cNvSpPr txBox="1">
            <a:spLocks noChangeArrowheads="1"/>
          </p:cNvSpPr>
          <p:nvPr/>
        </p:nvSpPr>
        <p:spPr bwMode="auto">
          <a:xfrm>
            <a:off x="3684588" y="5189538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(13-5)</a:t>
            </a:r>
          </a:p>
        </p:txBody>
      </p:sp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8450263" y="5184775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(13-11)</a:t>
            </a:r>
          </a:p>
        </p:txBody>
      </p:sp>
      <p:sp>
        <p:nvSpPr>
          <p:cNvPr id="48138" name="Text Box 9"/>
          <p:cNvSpPr txBox="1">
            <a:spLocks noChangeArrowheads="1"/>
          </p:cNvSpPr>
          <p:nvPr/>
        </p:nvSpPr>
        <p:spPr bwMode="auto">
          <a:xfrm>
            <a:off x="3652838" y="3703638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(13-2)</a:t>
            </a:r>
          </a:p>
        </p:txBody>
      </p:sp>
      <p:pic>
        <p:nvPicPr>
          <p:cNvPr id="4813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99"/>
          <a:stretch>
            <a:fillRect/>
          </a:stretch>
        </p:blipFill>
        <p:spPr bwMode="auto">
          <a:xfrm>
            <a:off x="1058863" y="2092325"/>
            <a:ext cx="23780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14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25"/>
          <a:stretch>
            <a:fillRect/>
          </a:stretch>
        </p:blipFill>
        <p:spPr bwMode="auto">
          <a:xfrm>
            <a:off x="696913" y="3111500"/>
            <a:ext cx="4017962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14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4849813"/>
            <a:ext cx="254476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14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4872038"/>
            <a:ext cx="2530475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</a:rPr>
              <a:t>13   </a:t>
            </a:r>
            <a:r>
              <a:rPr lang="en-US" sz="3000">
                <a:solidFill>
                  <a:srgbClr val="FFFFFF"/>
                </a:solidFill>
              </a:rPr>
              <a:t>  Summary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503238" y="4470400"/>
            <a:ext cx="442436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123825" indent="-12700" eaLnBrk="0">
              <a:tabLst>
                <a:tab pos="1090613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1090613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1090613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1090613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1090613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90613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90613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90613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90613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Gravitational Potential Energy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3355975" y="5802313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(13-21)</a:t>
            </a: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5149850" y="4470400"/>
            <a:ext cx="4424363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123825" indent="-12700" eaLnBrk="0"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Potential Energy of a System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8469313" y="6340475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(13-22)</a:t>
            </a:r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8326438" y="3892550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(13-19)</a:t>
            </a:r>
          </a:p>
        </p:txBody>
      </p:sp>
      <p:sp>
        <p:nvSpPr>
          <p:cNvPr id="49160" name="Text Box 7"/>
          <p:cNvSpPr txBox="1">
            <a:spLocks noChangeArrowheads="1"/>
          </p:cNvSpPr>
          <p:nvPr/>
        </p:nvSpPr>
        <p:spPr bwMode="auto">
          <a:xfrm>
            <a:off x="506413" y="1590675"/>
            <a:ext cx="442436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123825" indent="-12700" eaLnBrk="0"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Free-Fall Acceleration and Weight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0000"/>
                </a:solidFill>
              </a:rPr>
              <a:t>Earth's mass is not uniformly distributed, the planet is not spherical, and it rotates: the calculated and measured values of acceleration differ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49161" name="Text Box 8"/>
          <p:cNvSpPr txBox="1">
            <a:spLocks noChangeArrowheads="1"/>
          </p:cNvSpPr>
          <p:nvPr/>
        </p:nvSpPr>
        <p:spPr bwMode="auto">
          <a:xfrm>
            <a:off x="5149850" y="1554163"/>
            <a:ext cx="44243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123825" indent="-12700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Gravitation within a Spherical Shell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0000"/>
                </a:solidFill>
              </a:rPr>
              <a:t>A uniform shell exerts no net force on a particle inside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0000"/>
                </a:solidFill>
              </a:rPr>
              <a:t>Inside a solid sphere:</a:t>
            </a:r>
          </a:p>
          <a:p>
            <a:pPr eaLnBrk="1">
              <a:spcAft>
                <a:spcPts val="1800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</p:txBody>
      </p:sp>
      <p:pic>
        <p:nvPicPr>
          <p:cNvPr id="4916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94"/>
          <a:stretch>
            <a:fillRect/>
          </a:stretch>
        </p:blipFill>
        <p:spPr bwMode="auto">
          <a:xfrm>
            <a:off x="925513" y="5578475"/>
            <a:ext cx="229711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16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3733800"/>
            <a:ext cx="195738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16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5502275"/>
            <a:ext cx="47386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503238" y="1554163"/>
            <a:ext cx="44243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06425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Escape Speed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</a:rPr>
              <a:t>13   </a:t>
            </a:r>
            <a:r>
              <a:rPr lang="en-US" sz="3000">
                <a:solidFill>
                  <a:srgbClr val="FFFFFF"/>
                </a:solidFill>
              </a:rPr>
              <a:t>  Summary</a:t>
            </a: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503238" y="4470400"/>
            <a:ext cx="442436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06425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Energy in Planetary Motion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3435350" y="5586413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(13-42)</a:t>
            </a: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3119438" y="2452688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(13-28)</a:t>
            </a:r>
          </a:p>
        </p:txBody>
      </p:sp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5149850" y="1554163"/>
            <a:ext cx="44243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06425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Kepler's Laws</a:t>
            </a:r>
          </a:p>
          <a:p>
            <a:pPr eaLnBrk="1">
              <a:spcAft>
                <a:spcPts val="1200"/>
              </a:spcAft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0000"/>
                </a:solidFill>
              </a:rPr>
              <a:t>The law of orbits: ellipses</a:t>
            </a:r>
          </a:p>
          <a:p>
            <a:pPr eaLnBrk="1">
              <a:spcAft>
                <a:spcPts val="1200"/>
              </a:spcAft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0000"/>
                </a:solidFill>
              </a:rPr>
              <a:t>The law of areas: equal areas in equal times</a:t>
            </a:r>
          </a:p>
          <a:p>
            <a:pPr eaLnBrk="1">
              <a:spcAft>
                <a:spcPts val="1200"/>
              </a:spcAft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0000"/>
                </a:solidFill>
              </a:rPr>
              <a:t>The law of periods: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50184" name="Text Box 7"/>
          <p:cNvSpPr txBox="1">
            <a:spLocks noChangeArrowheads="1"/>
          </p:cNvSpPr>
          <p:nvPr/>
        </p:nvSpPr>
        <p:spPr bwMode="auto">
          <a:xfrm>
            <a:off x="8556625" y="3963988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(13-34)</a:t>
            </a:r>
          </a:p>
        </p:txBody>
      </p:sp>
      <p:sp>
        <p:nvSpPr>
          <p:cNvPr id="50185" name="Text Box 8"/>
          <p:cNvSpPr txBox="1">
            <a:spLocks noChangeArrowheads="1"/>
          </p:cNvSpPr>
          <p:nvPr/>
        </p:nvSpPr>
        <p:spPr bwMode="auto">
          <a:xfrm>
            <a:off x="5149850" y="4470400"/>
            <a:ext cx="4424363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06425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Kepler's Laws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0000"/>
                </a:solidFill>
              </a:rPr>
              <a:t>Gravitation and acceleration are equivalent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 b="1">
                <a:solidFill>
                  <a:srgbClr val="000000"/>
                </a:solidFill>
              </a:rPr>
              <a:t>General theory of relativity</a:t>
            </a:r>
            <a:r>
              <a:rPr lang="en-US" sz="2200">
                <a:solidFill>
                  <a:srgbClr val="000000"/>
                </a:solidFill>
              </a:rPr>
              <a:t> explains gravity in terms of curved space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</p:txBody>
      </p:sp>
      <p:pic>
        <p:nvPicPr>
          <p:cNvPr id="5018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162175"/>
            <a:ext cx="19510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018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44"/>
          <a:stretch>
            <a:fillRect/>
          </a:stretch>
        </p:blipFill>
        <p:spPr bwMode="auto">
          <a:xfrm>
            <a:off x="925513" y="5303838"/>
            <a:ext cx="23129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018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48"/>
          <a:stretch>
            <a:fillRect/>
          </a:stretch>
        </p:blipFill>
        <p:spPr bwMode="auto">
          <a:xfrm>
            <a:off x="6472238" y="3784600"/>
            <a:ext cx="176847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Newton's Law of Gravitation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2400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The magnitude of the force is given by: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Where G is the </a:t>
            </a:r>
            <a:r>
              <a:rPr lang="en-US" sz="2800" b="1">
                <a:solidFill>
                  <a:srgbClr val="000000"/>
                </a:solidFill>
              </a:rPr>
              <a:t>gravitational constant</a:t>
            </a:r>
            <a:r>
              <a:rPr lang="en-US" sz="2800">
                <a:solidFill>
                  <a:srgbClr val="000000"/>
                </a:solidFill>
              </a:rPr>
              <a:t>: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The force always points from one particle to the other, so this equation can be written in vector form: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7272338" y="2351088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(13-1)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6877050" y="3765550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(13-2)</a:t>
            </a: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5002213" y="5583238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(13-3)</a:t>
            </a:r>
          </a:p>
        </p:txBody>
      </p:sp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2103438"/>
            <a:ext cx="594042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25"/>
          <a:stretch>
            <a:fillRect/>
          </a:stretch>
        </p:blipFill>
        <p:spPr bwMode="auto">
          <a:xfrm>
            <a:off x="1839913" y="3640138"/>
            <a:ext cx="48783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2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5303838"/>
            <a:ext cx="2808287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Newton's Law of Gravitation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03238" y="2616200"/>
            <a:ext cx="61722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The </a:t>
            </a:r>
            <a:r>
              <a:rPr lang="en-US" sz="2800" i="1">
                <a:solidFill>
                  <a:srgbClr val="000000"/>
                </a:solidFill>
              </a:rPr>
              <a:t>shell theorem</a:t>
            </a:r>
            <a:r>
              <a:rPr lang="en-US" sz="2800">
                <a:solidFill>
                  <a:srgbClr val="000000"/>
                </a:solidFill>
              </a:rPr>
              <a:t> describes gravitational attraction for objects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Earth is a nesting of shells, so we feel Earth's mass as if it were all located at its center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Gravitational force forms third-law force pairs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E.g., Earth-apple and apple-Earth forces are both 0.8 N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5497512" y="6751637"/>
            <a:ext cx="16764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Figure 13-2</a:t>
            </a: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374775"/>
            <a:ext cx="9337675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334250" y="2580020"/>
            <a:ext cx="2506662" cy="486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Newton's Law of Gravitation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03238" y="1646238"/>
            <a:ext cx="5527674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The difference in mass causes the difference in </a:t>
            </a:r>
            <a:r>
              <a:rPr lang="en-US" sz="2800" dirty="0" smtClean="0">
                <a:solidFill>
                  <a:srgbClr val="000000"/>
                </a:solidFill>
              </a:rPr>
              <a:t>the </a:t>
            </a:r>
            <a:r>
              <a:rPr lang="en-US" sz="2800" dirty="0" err="1" smtClean="0">
                <a:solidFill>
                  <a:srgbClr val="000000"/>
                </a:solidFill>
              </a:rPr>
              <a:t>apple:Earth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accelerations: 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104775" indent="0" eaLnBrk="1">
              <a:spcAft>
                <a:spcPts val="1425"/>
              </a:spcAft>
              <a:buSzPct val="45000"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      ~</a:t>
            </a:r>
            <a:r>
              <a:rPr lang="en-US" sz="2800" dirty="0">
                <a:solidFill>
                  <a:srgbClr val="000000"/>
                </a:solidFill>
              </a:rPr>
              <a:t>10 m/s</a:t>
            </a:r>
            <a:r>
              <a:rPr lang="en-US" sz="2800" baseline="330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</a:rPr>
              <a:t>vs</a:t>
            </a:r>
            <a:r>
              <a:rPr lang="en-US" sz="2800" dirty="0" smtClean="0">
                <a:solidFill>
                  <a:srgbClr val="000000"/>
                </a:solidFill>
              </a:rPr>
              <a:t>.  </a:t>
            </a:r>
            <a:r>
              <a:rPr lang="en-US" sz="2800" dirty="0">
                <a:solidFill>
                  <a:srgbClr val="000000"/>
                </a:solidFill>
              </a:rPr>
              <a:t>~ </a:t>
            </a:r>
            <a:r>
              <a:rPr lang="en-US" sz="2800" dirty="0" smtClean="0">
                <a:solidFill>
                  <a:srgbClr val="000000"/>
                </a:solidFill>
              </a:rPr>
              <a:t>10</a:t>
            </a:r>
            <a:r>
              <a:rPr lang="en-US" sz="2800" baseline="33000" dirty="0" smtClean="0">
                <a:solidFill>
                  <a:srgbClr val="000000"/>
                </a:solidFill>
              </a:rPr>
              <a:t>-25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m/s</a:t>
            </a:r>
            <a:r>
              <a:rPr lang="en-US" sz="2800" baseline="33000" dirty="0">
                <a:solidFill>
                  <a:srgbClr val="000000"/>
                </a:solidFill>
              </a:rPr>
              <a:t>2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229100"/>
            <a:ext cx="933767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46100" y="6726238"/>
            <a:ext cx="91106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31800" indent="-303213"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200" dirty="0">
                <a:solidFill>
                  <a:srgbClr val="000000"/>
                </a:solidFill>
              </a:rPr>
              <a:t>Answer: </a:t>
            </a:r>
            <a:r>
              <a:rPr lang="en-US" sz="2000" dirty="0">
                <a:solidFill>
                  <a:srgbClr val="000000"/>
                </a:solidFill>
              </a:rPr>
              <a:t>All exert equal </a:t>
            </a:r>
            <a:r>
              <a:rPr lang="en-US" sz="2000" dirty="0" smtClean="0">
                <a:solidFill>
                  <a:srgbClr val="000000"/>
                </a:solidFill>
              </a:rPr>
              <a:t>forces on the particle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765925" y="1527029"/>
            <a:ext cx="2884488" cy="283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7" name="Text Box 3"/>
          <p:cNvSpPr txBox="1">
            <a:spLocks noChangeArrowheads="1"/>
          </p:cNvSpPr>
          <p:nvPr/>
        </p:nvSpPr>
        <p:spPr bwMode="auto">
          <a:xfrm>
            <a:off x="5576888" y="3860800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Figure 13-3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13-2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Gravitation and the Principle of Superposition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503238" y="2103438"/>
            <a:ext cx="442595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28625" indent="-306388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 dirty="0">
                <a:solidFill>
                  <a:srgbClr val="000000"/>
                </a:solidFill>
              </a:rPr>
              <a:t>13.04</a:t>
            </a:r>
            <a:r>
              <a:rPr lang="en-US" sz="2400" dirty="0">
                <a:solidFill>
                  <a:srgbClr val="000000"/>
                </a:solidFill>
              </a:rPr>
              <a:t>  If more than one gravitational force acts on a particle, draw a free-body diagram showing </a:t>
            </a:r>
            <a:r>
              <a:rPr lang="en-US" sz="2400" dirty="0" smtClean="0">
                <a:solidFill>
                  <a:srgbClr val="000000"/>
                </a:solidFill>
              </a:rPr>
              <a:t>those </a:t>
            </a:r>
            <a:r>
              <a:rPr lang="en-US" sz="2400" dirty="0">
                <a:solidFill>
                  <a:srgbClr val="000000"/>
                </a:solidFill>
              </a:rPr>
              <a:t>forces, with the tails of the force vectors anchored on the particle.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5151438" y="2103438"/>
            <a:ext cx="44259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28625" indent="-306388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13.05</a:t>
            </a:r>
            <a:r>
              <a:rPr lang="en-US" sz="2400">
                <a:solidFill>
                  <a:srgbClr val="000000"/>
                </a:solidFill>
              </a:rPr>
              <a:t>  If more than one gravitational force acts on a particle, find the net force by adding the individual forces as vectors.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62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13-2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Gravitation and the Principle of Superposition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503238" y="1570038"/>
            <a:ext cx="90709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Find the net gravitational force by the </a:t>
            </a:r>
            <a:r>
              <a:rPr lang="en-US" sz="2800" b="1">
                <a:solidFill>
                  <a:srgbClr val="000000"/>
                </a:solidFill>
              </a:rPr>
              <a:t>principle of superposition</a:t>
            </a:r>
            <a:r>
              <a:rPr lang="en-US" sz="2800">
                <a:solidFill>
                  <a:srgbClr val="000000"/>
                </a:solidFill>
              </a:rPr>
              <a:t>: the net is the sum of individual effects</a:t>
            </a:r>
          </a:p>
          <a:p>
            <a:pPr eaLnBrk="1">
              <a:spcAft>
                <a:spcPts val="3000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Add the individual forces as vectors: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3000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For a real (extended) object, this becomes an integral: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If the object is a uniform sphere or shell we can treat its mass as being at its center instead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824538" y="3281363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(13-5)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5824538" y="4891088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(13-6)</a:t>
            </a:r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017838"/>
            <a:ext cx="23764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4602163"/>
            <a:ext cx="1898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6463EF5D872347A7BF5761BB9BB3CC" ma:contentTypeVersion="" ma:contentTypeDescription="Create a new document." ma:contentTypeScope="" ma:versionID="db448a981e3324c438c86929fb02f4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F3871D-D049-4DC1-9299-F1F5484084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796DE51-AF63-4273-BE12-F83F4AC15C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2823A4-AD27-4464-A4D2-AE4F92F4665D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2716</Words>
  <Application>Microsoft Office PowerPoint</Application>
  <PresentationFormat>Custom</PresentationFormat>
  <Paragraphs>416</Paragraphs>
  <Slides>42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13-5  Gravitational Potential Energy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Ch13 - Gravitation</dc:title>
  <dc:creator>Erik Stayton</dc:creator>
  <cp:lastModifiedBy>Van Harpen, Marcus - Hoboken</cp:lastModifiedBy>
  <cp:revision>128</cp:revision>
  <cp:lastPrinted>1601-01-01T00:00:00Z</cp:lastPrinted>
  <dcterms:created xsi:type="dcterms:W3CDTF">2013-02-18T23:05:47Z</dcterms:created>
  <dcterms:modified xsi:type="dcterms:W3CDTF">2014-04-17T14:17:46Z</dcterms:modified>
</cp:coreProperties>
</file>