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theme/theme8.xml" ContentType="application/vnd.openxmlformats-officedocument.them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customXml/itemProps1.xml" ContentType="application/vnd.openxmlformats-officedocument.customXmlProperties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customXml/itemProps2.xml" ContentType="application/vnd.openxmlformats-officedocument.customXmlProperties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28.xml" ContentType="application/vnd.openxmlformats-officedocument.presentationml.slide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customXml/itemProps3.xml" ContentType="application/vnd.openxmlformats-officedocument.customXmlProperties+xml"/>
  <Override PartName="/ppt/slideLayouts/slideLayout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Masters/slideMaster5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</p:sldMasterIdLst>
  <p:notesMasterIdLst>
    <p:notesMasterId r:id="rId43"/>
  </p:notesMasterIdLst>
  <p:handoutMasterIdLst>
    <p:handoutMasterId r:id="rId44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87" r:id="rId21"/>
    <p:sldId id="267" r:id="rId22"/>
    <p:sldId id="268" r:id="rId23"/>
    <p:sldId id="269" r:id="rId24"/>
    <p:sldId id="270" r:id="rId25"/>
    <p:sldId id="289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8448" autoAdjust="0"/>
    <p:restoredTop sz="94660"/>
  </p:normalViewPr>
  <p:slideViewPr>
    <p:cSldViewPr>
      <p:cViewPr>
        <p:scale>
          <a:sx n="144" d="100"/>
          <a:sy n="144" d="100"/>
        </p:scale>
        <p:origin x="-1280" y="-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E62F-749D-E94F-9150-D19AAEBE2AC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7CACD-0C31-7941-84BF-E44083D33D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471A4F8-3B31-4579-B45A-6F72CBAA6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270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1626A8-BDC6-4154-8BD1-FAD18A6F9A8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52D418-9BA1-474A-91A5-A7D0B28E43A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2784F9-D9ED-44E5-843E-54C590F359D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7E0ABA5-92E9-4BCC-955D-7B00CD06605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6418E4-4AAB-4A9B-9554-73EA03D89A9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9D4AD9-8892-4AEC-AA68-026C018C9B4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0C8D75-2236-46E7-9791-DC65CE5AA46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88FDC0A-BC0B-4D42-856B-3022EB38BBF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4BF0D9-D9E4-4348-A45D-46950854804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61B2363-767E-4BB9-8213-E7F83DE3125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2F6240-351D-472D-B7A1-F80F60FAB7B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7B3984A-6827-43C3-85A2-BAA52A42AD9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0AAD91-9DDB-4686-B67F-858E0A91782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264633B-1B59-45A0-8A90-21D6EC997A5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68993B-A066-4172-9546-04269C2140D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DADF1C3-FD69-448E-8E33-0A05ACB491B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FC74ED-83DC-4534-A01C-9FE57EBAED2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C3A6297-07E4-456D-8332-76EA80CD1DA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F8CF49-24F4-424F-8B79-6D05A6941CE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108B25B-C0CD-49D3-A910-3A3CE538B6E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EE9DB8-646F-4044-B51C-9833228DF9B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7699EF3-6A85-4C51-A1C6-21806B2E48D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1D83EB-0D33-473C-9912-D763BFCAA52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59B22BE-276B-47A5-8A8D-8D637D9FEEE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47E60B-55EB-44E9-A8C3-36D1AF7BBDE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910BA93-5153-43C2-B34D-A2E9B31D6FE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AD1891-DEA6-40E4-AA7E-78BDD5D2C49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883FBD3-0063-4EC6-BB1B-DF20889AD8C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23D94B-8724-4789-BEE7-5A237B1A19F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5A7BD43-F858-4D65-8912-9EA8470DFBB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999EA6-9EB3-4B9F-8AEA-F00B807697E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E4CDB0-2A8E-40BA-B26A-94C40D0C973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AE2460-8DC9-4AC9-9EF4-89632B80A2E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158F92-2853-46CB-B0A2-F2B095E394A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4C190D-0A6C-41AE-827A-F71B48593DA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01C199B-A752-45E7-94C4-3C206048571D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F96207-E220-49BC-A308-02C92B150A2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495CABB-C2E9-4D1C-8703-EABF8F2B550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10D612-414F-424F-90AD-79DB4AB5C56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4438" cy="37671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3475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572781-1B0C-4AF5-A0FC-13EEECBE3F4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4438" cy="37671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3475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22CE74-8113-49FA-AF50-AF1976661BD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4438" cy="37671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3475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770FDC-EC79-4B03-8B56-CC09DFDE925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9ED102B-2E90-4D20-BCC1-1F9DB670CD4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B22BDE-5A84-494D-AE61-EBF1330966B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07B555-1146-4A46-AFA5-260F9A95BBF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EDDDB6-3C18-4DB7-9DFA-BAA5FACEC44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419753-415A-43A1-B2C3-435D7187683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3F41D78-C5FF-4EA4-9075-C053E7DF94A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7D9BF5F-C776-413F-BAD2-3908A98005B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B355B4-99C0-4CB6-BC8E-362BB0521D0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B5903C-B08C-4E68-B3D3-2C6B71DA087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1B14CC-88F1-4CF4-BADB-E8D3AA0171E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753F70-7E12-4200-BA78-D4FBAC0336C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CEFAC0-00C5-4164-A124-3AB878196D3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E65CB2-9853-4C8B-B0D0-063E7114032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0A813D-001B-40ED-983D-6200EB80078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0DA0B1A-80E6-48A7-99C9-409EDBE13FB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90F8C5-D891-4849-B696-1516BE22EFA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F4E9C7D-6A47-4F4D-88E0-9B1C21A9896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F6BF-6E94-4519-AE11-FACE91EF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5AE6-E0B3-4AD2-A009-E76BAB32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8A45-69BB-4385-8F5E-89F747A2A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D966-2EB3-4F33-897E-0D6BC7C74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3C9D-74F7-4E80-AA40-8B4985DE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B5DE-9D34-448E-934F-5588785D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EB85-52B0-4735-996C-1195C27A7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BD6B-3616-4EED-BA59-74846915A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3625-9B26-4AE4-8452-6813470B6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F565-E957-4E0E-8A9F-730A391F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60AA-D0C5-4B47-8879-A08E92C4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AF1F-E5D3-407B-8F0A-2038B11D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EF45-6265-4E33-B806-097D7F57F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A13D-FF18-4555-9651-1BA7BD86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A362-523C-422B-B14F-31AC83AC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FDC2-547C-49E7-B953-01A30CA3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782D-CB96-4EB9-938D-D36A231FD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642D-204D-479E-A207-F7A757D9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EEF4-E670-4B9F-ACF5-DD1122212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FB24-CC0A-49EF-B7EB-29174C21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114F-1A5F-4D02-86B3-FA95C5707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E5DE-8AB3-42CC-950C-D4471A98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D43FA-9FC9-4483-BF02-725EF78ED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65C5-A528-45EE-98A8-BE263B5F1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5EE9-0D27-434F-B2ED-BAC7CB525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1FF6-7F33-432C-A0AB-A112A6B9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739D9-3ECE-4A60-A549-8A4798F7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C07E-795D-4F6C-9A8B-6B050A66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979A9-8768-4C54-9F4B-19C4E3A67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C729-3F34-404E-95A6-AF568460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4A2E6-7E49-4426-8065-6B8525E7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D93A-636C-4306-9D22-04F6DB0F4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1381-3CAC-444D-96CE-D0F3410BF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599C-1E7D-4029-96A0-D146EF8F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97B3-B943-42B5-92E3-887A2541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820FE-2771-4D43-9097-0230BEA41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52A8-0230-41DA-BE90-903770C5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FC38-6E54-44E1-A1E7-AD9081CB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0D20-7228-4F72-8F15-8B1DBD9CC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C72-68D9-4DF9-915A-FAE0187FB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35E4-134B-4FD7-9C83-0D624F017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650C-2675-4211-B12D-AED57E486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4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theme" Target="../theme/theme5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theme" Target="../theme/theme6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67BCB9-B891-4344-9C7A-F41B1704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538A02E-3F80-497E-BD84-BDE258D1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74E2746-7617-453A-92F7-64BC8650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3F12048-98DF-4212-801A-E3517F90A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12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Force and Motion–I 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342900" indent="-336550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5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If the net force on a body is zero: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Its acceleration is zero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The forces and the body are in </a:t>
            </a:r>
            <a:r>
              <a:rPr lang="en-US" sz="2400" i="1">
                <a:solidFill>
                  <a:srgbClr val="000000"/>
                </a:solidFill>
              </a:rPr>
              <a:t>equilibrium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i="1">
                <a:solidFill>
                  <a:srgbClr val="000000"/>
                </a:solidFill>
              </a:rPr>
              <a:t>But</a:t>
            </a:r>
            <a:r>
              <a:rPr lang="en-US" sz="2400">
                <a:solidFill>
                  <a:srgbClr val="000000"/>
                </a:solidFill>
              </a:rPr>
              <a:t> there may still be forces!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Units of force:</a:t>
            </a: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145463" y="685800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Tab. (5-1)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63606" y="4159250"/>
            <a:ext cx="6783450" cy="300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5-1</a:t>
            </a:r>
            <a:r>
              <a:rPr lang="en-US" sz="3000">
                <a:solidFill>
                  <a:srgbClr val="FFFFFF"/>
                </a:solidFill>
              </a:rPr>
              <a:t>  Newton's First and Second Laws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151438" y="1554163"/>
            <a:ext cx="4425950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94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To solve problems with forces, we often draw a </a:t>
            </a:r>
            <a:r>
              <a:rPr lang="en-US" sz="2200" b="1" dirty="0">
                <a:solidFill>
                  <a:srgbClr val="000000"/>
                </a:solidFill>
              </a:rPr>
              <a:t>free body diagram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The only body shown is the one we are solving for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Forces are drawn as vector arrows with their tails on the body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Coordinate system shown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Acceleration </a:t>
            </a:r>
            <a:r>
              <a:rPr lang="en-US" sz="2200" dirty="0" smtClean="0">
                <a:solidFill>
                  <a:srgbClr val="000000"/>
                </a:solidFill>
              </a:rPr>
              <a:t>is NEVER part of a free body diagram – only forces on a body are present.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211513" y="6716713"/>
            <a:ext cx="2084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5-3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1104" y="1427163"/>
            <a:ext cx="3073905" cy="602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1798637"/>
            <a:ext cx="9240837" cy="215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54312" y="3932237"/>
            <a:ext cx="4581703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Answer: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33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= 2 N to the left in </a:t>
            </a:r>
            <a:r>
              <a:rPr lang="en-US" i="1" dirty="0" smtClean="0">
                <a:solidFill>
                  <a:srgbClr val="000000"/>
                </a:solidFill>
              </a:rPr>
              <a:t>both </a:t>
            </a:r>
            <a:r>
              <a:rPr lang="en-US" dirty="0" smtClean="0">
                <a:solidFill>
                  <a:srgbClr val="000000"/>
                </a:solidFill>
              </a:rPr>
              <a:t>cases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system</a:t>
            </a:r>
            <a:r>
              <a:rPr lang="en-US" sz="2800" dirty="0">
                <a:solidFill>
                  <a:srgbClr val="000000"/>
                </a:solidFill>
              </a:rPr>
              <a:t> consists of one or more bodies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Any force on the bodies inside a system exerted by bodies outside the system is an </a:t>
            </a:r>
            <a:r>
              <a:rPr lang="en-US" sz="2800" b="1" dirty="0">
                <a:solidFill>
                  <a:srgbClr val="000000"/>
                </a:solidFill>
              </a:rPr>
              <a:t>external force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Net force on a </a:t>
            </a:r>
            <a:r>
              <a:rPr lang="en-US" sz="2800" dirty="0" smtClean="0">
                <a:solidFill>
                  <a:srgbClr val="000000"/>
                </a:solidFill>
              </a:rPr>
              <a:t>system </a:t>
            </a:r>
            <a:r>
              <a:rPr lang="en-US" sz="2800" dirty="0">
                <a:solidFill>
                  <a:srgbClr val="000000"/>
                </a:solidFill>
              </a:rPr>
              <a:t>= sum of external forces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Forces between bodies in a system: </a:t>
            </a:r>
            <a:r>
              <a:rPr lang="en-US" sz="2800" b="1" dirty="0">
                <a:solidFill>
                  <a:srgbClr val="000000"/>
                </a:solidFill>
              </a:rPr>
              <a:t>internal forces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Not included </a:t>
            </a:r>
            <a:r>
              <a:rPr lang="en-US" sz="2400" dirty="0" smtClean="0">
                <a:solidFill>
                  <a:srgbClr val="000000"/>
                </a:solidFill>
              </a:rPr>
              <a:t>in a FBD </a:t>
            </a:r>
            <a:r>
              <a:rPr lang="en-US" sz="2400" i="1" dirty="0" smtClean="0">
                <a:solidFill>
                  <a:srgbClr val="000000"/>
                </a:solidFill>
              </a:rPr>
              <a:t>of the system</a:t>
            </a:r>
            <a:r>
              <a:rPr lang="en-US" sz="2400" dirty="0" smtClean="0">
                <a:solidFill>
                  <a:srgbClr val="000000"/>
                </a:solidFill>
              </a:rPr>
              <a:t> since internal forces </a:t>
            </a:r>
            <a:r>
              <a:rPr lang="en-US" sz="2400" dirty="0">
                <a:solidFill>
                  <a:srgbClr val="000000"/>
                </a:solidFill>
              </a:rPr>
              <a:t>cannot accelerate the </a:t>
            </a:r>
            <a:r>
              <a:rPr lang="en-US" sz="2400" dirty="0" smtClean="0">
                <a:solidFill>
                  <a:srgbClr val="000000"/>
                </a:solidFill>
              </a:rPr>
              <a:t>system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SzPct val="4500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Note: do not confuse a free body diagram of an entire system with free body diagrams of individual bodies within a system.</a:t>
            </a:r>
            <a:endParaRPr lang="en-US" sz="2400" dirty="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44512" y="7018337"/>
            <a:ext cx="9070975" cy="54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2009953"/>
            <a:ext cx="4471988" cy="5567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300" b="1" dirty="0">
                <a:solidFill>
                  <a:srgbClr val="000000"/>
                </a:solidFill>
              </a:rPr>
              <a:t>5.08</a:t>
            </a:r>
            <a:r>
              <a:rPr lang="en-US" sz="2300" dirty="0">
                <a:solidFill>
                  <a:srgbClr val="000000"/>
                </a:solidFill>
              </a:rPr>
              <a:t>  Determine the magnitude and direction of gravitational force on a mass, for a given free-fall acceleration.</a:t>
            </a:r>
          </a:p>
          <a:p>
            <a:pPr marL="428625" indent="-320675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300" b="1" dirty="0">
                <a:solidFill>
                  <a:srgbClr val="000000"/>
                </a:solidFill>
              </a:rPr>
              <a:t>5.09</a:t>
            </a:r>
            <a:r>
              <a:rPr lang="en-US" sz="2300" dirty="0">
                <a:solidFill>
                  <a:srgbClr val="000000"/>
                </a:solidFill>
              </a:rPr>
              <a:t>  Identify that weight is the magnitude of the net force required to prevent a body from falling freely, measured by the frame of ground.</a:t>
            </a:r>
          </a:p>
          <a:p>
            <a:pPr marL="428625" indent="-320675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300" b="1" dirty="0">
                <a:solidFill>
                  <a:srgbClr val="000000"/>
                </a:solidFill>
              </a:rPr>
              <a:t>5.10</a:t>
            </a:r>
            <a:r>
              <a:rPr lang="en-US" sz="2300" dirty="0">
                <a:solidFill>
                  <a:srgbClr val="000000"/>
                </a:solidFill>
              </a:rPr>
              <a:t>  Identify that </a:t>
            </a:r>
            <a:r>
              <a:rPr lang="en-US" sz="2300" dirty="0" smtClean="0">
                <a:solidFill>
                  <a:srgbClr val="000000"/>
                </a:solidFill>
              </a:rPr>
              <a:t>a scale gives an object’s weight when the measurement is done in an inertial frame but not in an accelerating frame, where it gives an apparent weight.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151438" y="2121077"/>
            <a:ext cx="4425950" cy="5257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300" b="1" dirty="0">
                <a:solidFill>
                  <a:srgbClr val="000000"/>
                </a:solidFill>
              </a:rPr>
              <a:t>5.11</a:t>
            </a:r>
            <a:r>
              <a:rPr lang="en-US" sz="2300" dirty="0">
                <a:solidFill>
                  <a:srgbClr val="000000"/>
                </a:solidFill>
              </a:rPr>
              <a:t>  Determine the magnitude and direction of the normal force on an object when the object is pressed or pulled onto a surface.</a:t>
            </a:r>
          </a:p>
          <a:p>
            <a:pPr marL="428625" indent="-320675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300" b="1" dirty="0">
                <a:solidFill>
                  <a:srgbClr val="000000"/>
                </a:solidFill>
              </a:rPr>
              <a:t>5.12</a:t>
            </a:r>
            <a:r>
              <a:rPr lang="en-US" sz="2300" dirty="0">
                <a:solidFill>
                  <a:srgbClr val="000000"/>
                </a:solidFill>
              </a:rPr>
              <a:t>  Identify that the force parallel to the surface is a frictional force that appears when the object slides or attempts to slide.</a:t>
            </a:r>
          </a:p>
          <a:p>
            <a:pPr marL="428625" indent="-320675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300" b="1" dirty="0">
                <a:solidFill>
                  <a:srgbClr val="000000"/>
                </a:solidFill>
              </a:rPr>
              <a:t>5.13</a:t>
            </a:r>
            <a:r>
              <a:rPr lang="en-US" sz="2300" dirty="0">
                <a:solidFill>
                  <a:srgbClr val="000000"/>
                </a:solidFill>
              </a:rPr>
              <a:t>  Identify that a tension force </a:t>
            </a:r>
            <a:r>
              <a:rPr lang="en-US" sz="2300" dirty="0" smtClean="0">
                <a:solidFill>
                  <a:srgbClr val="000000"/>
                </a:solidFill>
              </a:rPr>
              <a:t>is said to pull at both ends of a cord (or a cord-like object) when the cord is taut.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795713"/>
            <a:ext cx="2625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lang="en-US" sz="2800" b="1">
                <a:solidFill>
                  <a:srgbClr val="000000"/>
                </a:solidFill>
              </a:rPr>
              <a:t>gravitational force</a:t>
            </a:r>
            <a:r>
              <a:rPr lang="en-US" sz="280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A pull that acts on a body, directed toward a second body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Generally we consider situations where the second body is Earth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In free fall (y direction, with no drag from the air):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This force still acts on a body at rest!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We can write it as a vector: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321675" y="45021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(5-8)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8321675" y="61944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(5-9)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4025" y="4411663"/>
            <a:ext cx="173037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7525" y="5962650"/>
            <a:ext cx="4405313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92112" y="1482725"/>
            <a:ext cx="9070975" cy="313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            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8321675" y="66262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(5-12)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315912" y="1646237"/>
            <a:ext cx="9070975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312" y="1794744"/>
            <a:ext cx="7467600" cy="288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320675">
              <a:spcAft>
                <a:spcPts val="1425"/>
              </a:spcAft>
              <a:buSzPct val="4500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Weight  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The name given to the gravitational force that one body (like the Earth) exerts on an object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It is a force measured in </a:t>
            </a:r>
            <a:r>
              <a:rPr lang="en-US" sz="2400" dirty="0" err="1" smtClean="0">
                <a:solidFill>
                  <a:srgbClr val="000000"/>
                </a:solidFill>
              </a:rPr>
              <a:t>newtons</a:t>
            </a:r>
            <a:r>
              <a:rPr lang="en-US" sz="2400" dirty="0" smtClean="0">
                <a:solidFill>
                  <a:srgbClr val="000000"/>
                </a:solidFill>
              </a:rPr>
              <a:t> (N)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It is directed downward towards the center</a:t>
            </a:r>
            <a:endParaRPr lang="en-US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2" y="4846637"/>
            <a:ext cx="65532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45" y="5442196"/>
            <a:ext cx="9271000" cy="122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112" y="1722437"/>
            <a:ext cx="7848600" cy="373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5A9238"/>
                </a:solidFill>
              </a:rPr>
              <a:t>Example</a:t>
            </a:r>
            <a:r>
              <a:rPr lang="en-US" sz="2400" dirty="0" smtClean="0">
                <a:solidFill>
                  <a:srgbClr val="000000"/>
                </a:solidFill>
              </a:rPr>
              <a:t> To relate weight to mass, consider an apple in free fall.  The only force on the apple is the gravitational force which results in an acceleration of g.  Applying Newton’s 2</a:t>
            </a:r>
            <a:r>
              <a:rPr lang="en-US" sz="2400" baseline="30000" dirty="0" smtClean="0">
                <a:solidFill>
                  <a:srgbClr val="000000"/>
                </a:solidFill>
              </a:rPr>
              <a:t>nd</a:t>
            </a:r>
            <a:r>
              <a:rPr lang="en-US" sz="2400" dirty="0" smtClean="0">
                <a:solidFill>
                  <a:srgbClr val="000000"/>
                </a:solidFill>
              </a:rPr>
              <a:t> Law</a:t>
            </a:r>
          </a:p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                </a:t>
            </a:r>
            <a:r>
              <a:rPr lang="en-US" sz="2400" dirty="0" err="1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net</a:t>
            </a:r>
            <a:r>
              <a:rPr lang="en-US" sz="2400" dirty="0" smtClean="0">
                <a:solidFill>
                  <a:srgbClr val="000000"/>
                </a:solidFill>
              </a:rPr>
              <a:t> = ma    where </a:t>
            </a:r>
            <a:r>
              <a:rPr lang="en-US" sz="2400" dirty="0" err="1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net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= W   and   a =g</a:t>
            </a:r>
          </a:p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                </a:t>
            </a:r>
            <a:r>
              <a:rPr lang="en-US" sz="2400" dirty="0" err="1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= W = mg</a:t>
            </a:r>
          </a:p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Thus,</a:t>
            </a:r>
          </a:p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                      </a:t>
            </a:r>
            <a:r>
              <a:rPr lang="en-US" sz="3600" dirty="0" smtClean="0">
                <a:solidFill>
                  <a:srgbClr val="000000"/>
                </a:solidFill>
              </a:rPr>
              <a:t>W = mg</a:t>
            </a:r>
            <a:r>
              <a:rPr lang="en-US" sz="2400" dirty="0" smtClean="0">
                <a:solidFill>
                  <a:srgbClr val="000000"/>
                </a:solidFill>
              </a:rPr>
              <a:t>   (mass – weight relationship)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623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Measuring weight: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Use a balance to compare a body to known masses, find its mass, and compute its weight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Use a spring scale that measures weight on a calibrated scale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Weight is not the same as mass: a pan balance will read the same for different values of </a:t>
            </a:r>
            <a:r>
              <a:rPr lang="en-US" sz="2400" i="1">
                <a:solidFill>
                  <a:srgbClr val="000000"/>
                </a:solidFill>
              </a:rPr>
              <a:t>g</a:t>
            </a:r>
            <a:r>
              <a:rPr lang="en-US" sz="2400">
                <a:solidFill>
                  <a:srgbClr val="000000"/>
                </a:solidFill>
              </a:rPr>
              <a:t>, a scale will read differently for different values of </a:t>
            </a:r>
            <a:r>
              <a:rPr lang="en-US" sz="2400" i="1">
                <a:solidFill>
                  <a:srgbClr val="000000"/>
                </a:solidFill>
              </a:rPr>
              <a:t>g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Weight must be measured when the body is not accelerating vertically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E.g., in your bathroom, or on a train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But not in an elevator</a:t>
            </a: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3233738"/>
            <a:ext cx="9358313" cy="141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normal force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If you are standing on a surface, the push back </a:t>
            </a:r>
            <a:r>
              <a:rPr lang="en-US" sz="2400" b="1" dirty="0">
                <a:solidFill>
                  <a:srgbClr val="000000"/>
                </a:solidFill>
              </a:rPr>
              <a:t>on</a:t>
            </a:r>
            <a:r>
              <a:rPr lang="en-US" sz="2400" dirty="0">
                <a:solidFill>
                  <a:srgbClr val="000000"/>
                </a:solidFill>
              </a:rPr>
              <a:t> you from the surface (due to deformation) is the normal force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Normal means perpendicular</a:t>
            </a: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382712" y="6523037"/>
            <a:ext cx="18827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5-7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51933" y="4330877"/>
            <a:ext cx="4916660" cy="284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2076979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5.01</a:t>
            </a:r>
            <a:r>
              <a:rPr lang="en-US" sz="2400">
                <a:solidFill>
                  <a:srgbClr val="000000"/>
                </a:solidFill>
              </a:rPr>
              <a:t>  Identify that a force is a vector quantity and thus has both magnitude and direction and also components.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5.02</a:t>
            </a:r>
            <a:r>
              <a:rPr lang="en-US" sz="2400">
                <a:solidFill>
                  <a:srgbClr val="000000"/>
                </a:solidFill>
              </a:rPr>
              <a:t>  Given two or more forces acting on the same particle, add the forces </a:t>
            </a:r>
            <a:r>
              <a:rPr lang="en-US" sz="2400" i="1">
                <a:solidFill>
                  <a:srgbClr val="000000"/>
                </a:solidFill>
              </a:rPr>
              <a:t>as vectors</a:t>
            </a:r>
            <a:r>
              <a:rPr lang="en-US" sz="2400">
                <a:solidFill>
                  <a:srgbClr val="000000"/>
                </a:solidFill>
              </a:rPr>
              <a:t> to get the net force.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5.03</a:t>
            </a:r>
            <a:r>
              <a:rPr lang="en-US" sz="2400">
                <a:solidFill>
                  <a:srgbClr val="000000"/>
                </a:solidFill>
              </a:rPr>
              <a:t>  Identify Newton's first and second laws of motion.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5.04</a:t>
            </a:r>
            <a:r>
              <a:rPr lang="en-US" sz="2400">
                <a:solidFill>
                  <a:srgbClr val="000000"/>
                </a:solidFill>
              </a:rPr>
              <a:t>  Identify inertial reference frames.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076978"/>
            <a:ext cx="4422775" cy="518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5.05</a:t>
            </a:r>
            <a:r>
              <a:rPr lang="en-US" sz="2400" dirty="0">
                <a:solidFill>
                  <a:srgbClr val="000000"/>
                </a:solidFill>
              </a:rPr>
              <a:t>  Sketch a free-body diagram for an object, showing the object as a particle and drawing the forces acting on it as vectors  anchored to the particle.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5.06</a:t>
            </a:r>
            <a:r>
              <a:rPr lang="en-US" sz="2400" dirty="0">
                <a:solidFill>
                  <a:srgbClr val="000000"/>
                </a:solidFill>
              </a:rPr>
              <a:t>  Apply the relationship between net force on an object, its mass, and the produced acceleration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5.07	</a:t>
            </a:r>
            <a:r>
              <a:rPr lang="en-US" sz="2400" dirty="0" smtClean="0">
                <a:solidFill>
                  <a:srgbClr val="000000"/>
                </a:solidFill>
              </a:rPr>
              <a:t>Identify that </a:t>
            </a:r>
            <a:r>
              <a:rPr lang="en-US" sz="2400" i="1" dirty="0" smtClean="0">
                <a:solidFill>
                  <a:srgbClr val="000000"/>
                </a:solidFill>
              </a:rPr>
              <a:t>only</a:t>
            </a:r>
            <a:r>
              <a:rPr lang="en-US" sz="2400" dirty="0" smtClean="0">
                <a:solidFill>
                  <a:srgbClr val="000000"/>
                </a:solidFill>
              </a:rPr>
              <a:t> external forces on an object can cause the object to accelerate.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8" y="2417763"/>
            <a:ext cx="38354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03238" y="1558925"/>
            <a:ext cx="9070975" cy="290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Normal force for a block resting on a horizontal surface that is: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>
                <a:solidFill>
                  <a:srgbClr val="000000"/>
                </a:solidFill>
              </a:rPr>
              <a:t>Accelerating vertically at a</a:t>
            </a:r>
            <a:r>
              <a:rPr lang="en-US" sz="2400" baseline="-33000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: 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>
                <a:solidFill>
                  <a:srgbClr val="000000"/>
                </a:solidFill>
              </a:rPr>
              <a:t>Vertically at rest:</a:t>
            </a:r>
          </a:p>
          <a:p>
            <a:pPr marL="879475" lvl="1" indent="-339725">
              <a:spcAft>
                <a:spcPts val="1138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marL="879475" lvl="1" indent="-339725">
              <a:spcAft>
                <a:spcPts val="1138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8321675" y="28813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(5-13)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8321675" y="324167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(5-14)</a:t>
            </a:r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4144963"/>
            <a:ext cx="9358313" cy="183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582613" y="6181725"/>
            <a:ext cx="9070975" cy="54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equal to </a:t>
            </a:r>
            <a:r>
              <a:rPr lang="en-US" sz="2000" i="1">
                <a:solidFill>
                  <a:srgbClr val="000000"/>
                </a:solidFill>
              </a:rPr>
              <a:t>mg</a:t>
            </a:r>
            <a:r>
              <a:rPr lang="en-US" sz="2000">
                <a:solidFill>
                  <a:srgbClr val="000000"/>
                </a:solidFill>
              </a:rPr>
              <a:t> (no acceleration)</a:t>
            </a:r>
          </a:p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>
                <a:solidFill>
                  <a:srgbClr val="000000"/>
                </a:solidFill>
              </a:rPr>
              <a:t>                (b) greater than </a:t>
            </a:r>
            <a:r>
              <a:rPr lang="en-US" sz="2000" i="1">
                <a:solidFill>
                  <a:srgbClr val="000000"/>
                </a:solidFill>
              </a:rPr>
              <a:t>mg</a:t>
            </a:r>
            <a:r>
              <a:rPr lang="en-US" sz="2000">
                <a:solidFill>
                  <a:srgbClr val="000000"/>
                </a:solidFill>
              </a:rPr>
              <a:t> (see 5-13, with positive acceleration)</a:t>
            </a:r>
          </a:p>
        </p:txBody>
      </p:sp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9588" y="3089275"/>
            <a:ext cx="1427162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>
                <a:solidFill>
                  <a:srgbClr val="000000"/>
                </a:solidFill>
              </a:rPr>
              <a:t>Frictional force</a:t>
            </a:r>
            <a:r>
              <a:rPr lang="en-US" sz="2800">
                <a:solidFill>
                  <a:srgbClr val="000000"/>
                </a:solidFill>
              </a:rPr>
              <a:t> or </a:t>
            </a:r>
            <a:r>
              <a:rPr lang="en-US" sz="2800" b="1">
                <a:solidFill>
                  <a:srgbClr val="000000"/>
                </a:solidFill>
              </a:rPr>
              <a:t>friction</a:t>
            </a:r>
            <a:r>
              <a:rPr lang="en-US" sz="280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Occurs when one object slides or attempts to slide over another 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Directed along the surface, opposite to the direction of intended motion</a:t>
            </a: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864475" y="568960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5-8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97138" y="4237035"/>
            <a:ext cx="5384800" cy="200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618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>
                <a:solidFill>
                  <a:srgbClr val="000000"/>
                </a:solidFill>
              </a:rPr>
              <a:t>Tension force</a:t>
            </a:r>
            <a:r>
              <a:rPr lang="en-US" sz="280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A cord (or rope, etc.) is attached to a body and pulled taut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Cord pulls on the body with force </a:t>
            </a:r>
            <a:r>
              <a:rPr lang="en-US" sz="2400" i="1">
                <a:solidFill>
                  <a:srgbClr val="000000"/>
                </a:solidFill>
              </a:rPr>
              <a:t>T</a:t>
            </a:r>
            <a:r>
              <a:rPr lang="en-US" sz="2400">
                <a:solidFill>
                  <a:srgbClr val="000000"/>
                </a:solidFill>
              </a:rPr>
              <a:t> directed along the cord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The cord is said to be </a:t>
            </a:r>
            <a:r>
              <a:rPr lang="en-US" sz="2400" i="1">
                <a:solidFill>
                  <a:srgbClr val="000000"/>
                </a:solidFill>
              </a:rPr>
              <a:t>under tension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 The tension in the cord is </a:t>
            </a:r>
            <a:r>
              <a:rPr lang="en-US" sz="2400" i="1">
                <a:solidFill>
                  <a:srgbClr val="000000"/>
                </a:solidFill>
              </a:rPr>
              <a:t>T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i="1">
                <a:solidFill>
                  <a:srgbClr val="000000"/>
                </a:solidFill>
              </a:rPr>
              <a:t>massless</a:t>
            </a:r>
            <a:r>
              <a:rPr lang="en-US" sz="2800">
                <a:solidFill>
                  <a:srgbClr val="000000"/>
                </a:solidFill>
              </a:rPr>
              <a:t> and </a:t>
            </a:r>
            <a:r>
              <a:rPr lang="en-US" sz="2800" i="1">
                <a:solidFill>
                  <a:srgbClr val="000000"/>
                </a:solidFill>
              </a:rPr>
              <a:t>unstretchable</a:t>
            </a:r>
            <a:r>
              <a:rPr lang="en-US" sz="2800">
                <a:solidFill>
                  <a:srgbClr val="000000"/>
                </a:solidFill>
              </a:rPr>
              <a:t> cord exists only as a connection between two bodies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It pulls on both with the same force, </a:t>
            </a:r>
            <a:r>
              <a:rPr lang="en-US" sz="2400" i="1">
                <a:solidFill>
                  <a:srgbClr val="000000"/>
                </a:solidFill>
              </a:rPr>
              <a:t>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True even if the bodies and cord are accelerating, and even if the cord runs around a </a:t>
            </a:r>
            <a:r>
              <a:rPr lang="en-US" sz="2400" i="1">
                <a:solidFill>
                  <a:srgbClr val="000000"/>
                </a:solidFill>
              </a:rPr>
              <a:t>massless, frictionless pulley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These are useful simplifying assumptions</a:t>
            </a: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55625" y="386080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5-9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452938"/>
            <a:ext cx="9358313" cy="186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82613" y="6438900"/>
            <a:ext cx="9070975" cy="54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equal to 75 N    (b) greater than 75 N   (c) less than 75 N 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87264" y="1571625"/>
            <a:ext cx="6716084" cy="297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Applying Newton's Laws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5.14</a:t>
            </a:r>
            <a:r>
              <a:rPr lang="en-US" sz="2400">
                <a:solidFill>
                  <a:srgbClr val="000000"/>
                </a:solidFill>
              </a:rPr>
              <a:t>  Identify Newton's third law of motion and third-law of force pairs.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5.15</a:t>
            </a:r>
            <a:r>
              <a:rPr lang="en-US" sz="2400">
                <a:solidFill>
                  <a:srgbClr val="000000"/>
                </a:solidFill>
              </a:rPr>
              <a:t>  For an object that moves vertically or on a horizontal or inclined plane, apply Newton's second law to a free-body diagram of the object.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5.16</a:t>
            </a:r>
            <a:r>
              <a:rPr lang="en-US" sz="2400">
                <a:solidFill>
                  <a:srgbClr val="000000"/>
                </a:solidFill>
              </a:rPr>
              <a:t>  For an arrangement where a system of several objects moves rigidly together, draw a free-body diagram and apply Newton's second law for the individual objects and also for the system taken as a composite object.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Applying Newton's Laws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3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Objects </a:t>
            </a:r>
            <a:r>
              <a:rPr lang="en-US" sz="2800" i="1">
                <a:solidFill>
                  <a:srgbClr val="000000"/>
                </a:solidFill>
              </a:rPr>
              <a:t>interact</a:t>
            </a:r>
            <a:r>
              <a:rPr lang="en-US" sz="2800">
                <a:solidFill>
                  <a:srgbClr val="000000"/>
                </a:solidFill>
              </a:rPr>
              <a:t> when they push or pull on each other: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We can write this law as a scalar or vector relation: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We call these two forces a </a:t>
            </a:r>
            <a:r>
              <a:rPr lang="en-US" sz="2800" b="1">
                <a:solidFill>
                  <a:srgbClr val="000000"/>
                </a:solidFill>
              </a:rPr>
              <a:t>third-law force pair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Any time any two objects interact, there is a third-law force pair</a:t>
            </a: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1992313"/>
            <a:ext cx="9242425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8321675" y="4141788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(5-15)</a:t>
            </a: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21125"/>
            <a:ext cx="210185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0475" y="3946525"/>
            <a:ext cx="2519363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9542" y="1409700"/>
            <a:ext cx="8347878" cy="3459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425" y="5716588"/>
            <a:ext cx="528955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Applying Newton's Laws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03238" y="4854575"/>
            <a:ext cx="9070975" cy="310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Third-law force pairs: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600">
                <a:solidFill>
                  <a:srgbClr val="000000"/>
                </a:solidFill>
              </a:rPr>
              <a:t/>
            </a:r>
            <a:br>
              <a:rPr lang="en-US" sz="600">
                <a:solidFill>
                  <a:srgbClr val="000000"/>
                </a:solidFill>
              </a:rPr>
            </a:br>
            <a:r>
              <a:rPr lang="en-US" sz="600">
                <a:solidFill>
                  <a:srgbClr val="000000"/>
                </a:solidFill>
              </a:rPr>
              <a:t/>
            </a:r>
            <a:br>
              <a:rPr lang="en-US" sz="600">
                <a:solidFill>
                  <a:srgbClr val="000000"/>
                </a:solidFill>
              </a:rPr>
            </a:br>
            <a:r>
              <a:rPr lang="en-US" sz="600">
                <a:solidFill>
                  <a:srgbClr val="000000"/>
                </a:solidFill>
              </a:rPr>
              <a:t/>
            </a:r>
            <a:br>
              <a:rPr lang="en-US" sz="600">
                <a:solidFill>
                  <a:srgbClr val="000000"/>
                </a:solidFill>
              </a:rPr>
            </a:br>
            <a:r>
              <a:rPr lang="en-US" sz="600">
                <a:solidFill>
                  <a:srgbClr val="000000"/>
                </a:solidFill>
              </a:rPr>
              <a:t/>
            </a:r>
            <a:br>
              <a:rPr lang="en-US" sz="600">
                <a:solidFill>
                  <a:srgbClr val="000000"/>
                </a:solidFill>
              </a:rPr>
            </a:br>
            <a:r>
              <a:rPr lang="en-US" sz="600">
                <a:solidFill>
                  <a:srgbClr val="000000"/>
                </a:solidFill>
              </a:rPr>
              <a:t/>
            </a:r>
            <a:br>
              <a:rPr lang="en-US" sz="600">
                <a:solidFill>
                  <a:srgbClr val="000000"/>
                </a:solidFill>
              </a:rPr>
            </a:br>
            <a:endParaRPr lang="en-US" sz="6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This includes the gravitational forces between Earth and the cantaloupe!</a:t>
            </a: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321675" y="157480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5-11</a:t>
            </a:r>
          </a:p>
        </p:txBody>
      </p:sp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688" y="5268913"/>
            <a:ext cx="5038725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Applying Newton's Laws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82613" y="5461000"/>
            <a:ext cx="9070975" cy="54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they increase                 (b) yes</a:t>
            </a:r>
          </a:p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>
                <a:solidFill>
                  <a:srgbClr val="000000"/>
                </a:solidFill>
              </a:rPr>
              <a:t>                (c) they begin to decrease slowly (the gravitational force of Earth                           decreases with height—negligible in an actual elevator)</a:t>
            </a:r>
          </a:p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>
                <a:solidFill>
                  <a:srgbClr val="000000"/>
                </a:solidFill>
              </a:rPr>
              <a:t>                (d) yes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627188"/>
            <a:ext cx="9517062" cy="247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20405" y="3054350"/>
            <a:ext cx="3903941" cy="396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7381" y="3044825"/>
            <a:ext cx="4460887" cy="401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Applying Newton's Laws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503238" y="1670050"/>
            <a:ext cx="9070975" cy="200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5A9238"/>
                </a:solidFill>
              </a:rPr>
              <a:t>Sample Problem</a:t>
            </a:r>
            <a:r>
              <a:rPr lang="en-US" sz="2800">
                <a:solidFill>
                  <a:srgbClr val="000000"/>
                </a:solidFill>
              </a:rPr>
              <a:t>  A</a:t>
            </a:r>
            <a:r>
              <a:rPr lang="en-US" sz="2400">
                <a:solidFill>
                  <a:srgbClr val="000000"/>
                </a:solidFill>
              </a:rPr>
              <a:t> block of mass M = 3.3 kg, connected by a cord and pulley to a hanging block of mass m = 2.1 kg, slides across a frictionless surface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822325" y="6464299"/>
            <a:ext cx="20081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5-12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26112" y="6446837"/>
            <a:ext cx="16303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5-13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9070975" cy="245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Draw the forces involved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Treat the string as unstretchable, the pulley as massless and frictionless, and each block as a particle</a:t>
            </a: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Applying Newton's Laws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503238" y="3101975"/>
            <a:ext cx="4525962" cy="462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Draw a free-body diagram for each mass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Apply Newton's 2nd law (</a:t>
            </a:r>
            <a:r>
              <a:rPr lang="en-US" sz="2800" i="1">
                <a:solidFill>
                  <a:srgbClr val="000000"/>
                </a:solidFill>
              </a:rPr>
              <a:t>F</a:t>
            </a:r>
            <a:r>
              <a:rPr lang="en-US" sz="2800">
                <a:solidFill>
                  <a:srgbClr val="000000"/>
                </a:solidFill>
              </a:rPr>
              <a:t> = </a:t>
            </a:r>
            <a:r>
              <a:rPr lang="en-US" sz="2800" i="1">
                <a:solidFill>
                  <a:srgbClr val="000000"/>
                </a:solidFill>
              </a:rPr>
              <a:t>ma</a:t>
            </a:r>
            <a:r>
              <a:rPr lang="en-US" sz="2800">
                <a:solidFill>
                  <a:srgbClr val="000000"/>
                </a:solidFill>
              </a:rPr>
              <a:t>) to each block → 2 simultaneous eqs.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Eliminate unknowns (</a:t>
            </a:r>
            <a:r>
              <a:rPr lang="en-US" sz="2800" i="1">
                <a:solidFill>
                  <a:srgbClr val="000000"/>
                </a:solidFill>
              </a:rPr>
              <a:t>T</a:t>
            </a:r>
            <a:r>
              <a:rPr lang="en-US" sz="2800">
                <a:solidFill>
                  <a:srgbClr val="000000"/>
                </a:solidFill>
              </a:rPr>
              <a:t>) that are the same, and solve for the acceleration</a:t>
            </a: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7959725" y="6694488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5-14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7125" y="3108325"/>
            <a:ext cx="4547921" cy="349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force</a:t>
            </a:r>
            <a:r>
              <a:rPr lang="en-US" sz="280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Is a “push or pull” acting on an object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Causes acceleration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We will focus on Newton's three laws of motion: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b="1">
                <a:solidFill>
                  <a:srgbClr val="000000"/>
                </a:solidFill>
              </a:rPr>
              <a:t>Newtonian mechanics</a:t>
            </a:r>
            <a:r>
              <a:rPr lang="en-US" sz="2400">
                <a:solidFill>
                  <a:srgbClr val="000000"/>
                </a:solidFill>
              </a:rPr>
              <a:t> is valid for everyday situations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It is </a:t>
            </a:r>
            <a:r>
              <a:rPr lang="en-US" sz="2400" i="1">
                <a:solidFill>
                  <a:srgbClr val="000000"/>
                </a:solidFill>
              </a:rPr>
              <a:t>not</a:t>
            </a:r>
            <a:r>
              <a:rPr lang="en-US" sz="2400">
                <a:solidFill>
                  <a:srgbClr val="000000"/>
                </a:solidFill>
              </a:rPr>
              <a:t> valid for speeds which are an appreciable fraction of the speed of light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It is </a:t>
            </a:r>
            <a:r>
              <a:rPr lang="en-US" sz="2400" i="1">
                <a:solidFill>
                  <a:srgbClr val="000000"/>
                </a:solidFill>
              </a:rPr>
              <a:t>not</a:t>
            </a:r>
            <a:r>
              <a:rPr lang="en-US" sz="2400">
                <a:solidFill>
                  <a:srgbClr val="000000"/>
                </a:solidFill>
              </a:rPr>
              <a:t> valid for objects on the scale of atomic structure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Viewed as an approximation of general relativity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9070975" cy="657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For the sliding block: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For the hanging block: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Combining we get: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Plugging in we find </a:t>
            </a:r>
            <a:r>
              <a:rPr lang="en-US" sz="2800" i="1">
                <a:solidFill>
                  <a:srgbClr val="000000"/>
                </a:solidFill>
              </a:rPr>
              <a:t>a</a:t>
            </a:r>
            <a:r>
              <a:rPr lang="en-US" sz="2800">
                <a:solidFill>
                  <a:srgbClr val="000000"/>
                </a:solidFill>
              </a:rPr>
              <a:t> = 3.8 m/s</a:t>
            </a:r>
            <a:r>
              <a:rPr lang="en-US" sz="2800" baseline="33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 and </a:t>
            </a:r>
            <a:r>
              <a:rPr lang="en-US" sz="2800" i="1">
                <a:solidFill>
                  <a:srgbClr val="000000"/>
                </a:solidFill>
              </a:rPr>
              <a:t>T</a:t>
            </a:r>
            <a:r>
              <a:rPr lang="en-US" sz="2800">
                <a:solidFill>
                  <a:srgbClr val="000000"/>
                </a:solidFill>
              </a:rPr>
              <a:t> = 13 N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Does this make sense? Check that dimensions are correct, check that a &lt; g, check that </a:t>
            </a:r>
            <a:r>
              <a:rPr lang="en-US" sz="2800" i="1">
                <a:solidFill>
                  <a:srgbClr val="000000"/>
                </a:solidFill>
              </a:rPr>
              <a:t>T</a:t>
            </a:r>
            <a:r>
              <a:rPr lang="en-US" sz="2800">
                <a:solidFill>
                  <a:srgbClr val="000000"/>
                </a:solidFill>
              </a:rPr>
              <a:t> &lt; </a:t>
            </a:r>
            <a:r>
              <a:rPr lang="en-US" sz="2800" i="1">
                <a:solidFill>
                  <a:srgbClr val="000000"/>
                </a:solidFill>
              </a:rPr>
              <a:t>mg</a:t>
            </a:r>
            <a:r>
              <a:rPr lang="en-US" sz="2800">
                <a:solidFill>
                  <a:srgbClr val="000000"/>
                </a:solidFill>
              </a:rPr>
              <a:t> (otherwise acceleration would be upward), check limiting cases (e.g., </a:t>
            </a:r>
            <a:r>
              <a:rPr lang="en-US" sz="2800" i="1">
                <a:solidFill>
                  <a:srgbClr val="000000"/>
                </a:solidFill>
              </a:rPr>
              <a:t>g</a:t>
            </a:r>
            <a:r>
              <a:rPr lang="en-US" sz="2800">
                <a:solidFill>
                  <a:srgbClr val="000000"/>
                </a:solidFill>
              </a:rPr>
              <a:t> = 0, </a:t>
            </a:r>
            <a:r>
              <a:rPr lang="en-US" sz="2800" i="1">
                <a:solidFill>
                  <a:srgbClr val="000000"/>
                </a:solidFill>
              </a:rPr>
              <a:t>M</a:t>
            </a:r>
            <a:r>
              <a:rPr lang="en-US" sz="2800">
                <a:solidFill>
                  <a:srgbClr val="000000"/>
                </a:solidFill>
              </a:rPr>
              <a:t> = 0, </a:t>
            </a:r>
            <a:r>
              <a:rPr lang="en-US" sz="2800" i="1">
                <a:solidFill>
                  <a:srgbClr val="000000"/>
                </a:solidFill>
              </a:rPr>
              <a:t>m</a:t>
            </a:r>
            <a:r>
              <a:rPr lang="en-US" sz="2800">
                <a:solidFill>
                  <a:srgbClr val="000000"/>
                </a:solidFill>
              </a:rPr>
              <a:t> = </a:t>
            </a:r>
            <a:r>
              <a:rPr lang="en-US" sz="280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∞</a:t>
            </a:r>
            <a:r>
              <a:rPr lang="en-US" sz="2800">
                <a:solidFill>
                  <a:srgbClr val="000000"/>
                </a:solidFill>
              </a:rPr>
              <a:t>)</a:t>
            </a: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Applying Newton's Laws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7864475" y="208597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(5-18)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7864475" y="30591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(5-20)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7864475" y="41386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(5-22)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543300" y="41386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(5-21)</a:t>
            </a:r>
          </a:p>
        </p:txBody>
      </p:sp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038" y="1755775"/>
            <a:ext cx="1736725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925763"/>
            <a:ext cx="30607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963" y="3932238"/>
            <a:ext cx="2409825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7663" y="3848100"/>
            <a:ext cx="2433637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6112" y="2179638"/>
            <a:ext cx="6692438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04825" y="1670050"/>
            <a:ext cx="9070975" cy="200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5A9238"/>
                </a:solidFill>
              </a:rPr>
              <a:t>Sample Problem</a:t>
            </a:r>
            <a:r>
              <a:rPr lang="en-US" sz="2800">
                <a:solidFill>
                  <a:srgbClr val="000000"/>
                </a:solidFill>
              </a:rPr>
              <a:t>  A block being pulled up a ramp: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Applying Newton's Laws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024063" y="2305050"/>
            <a:ext cx="1720849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5-15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Newtonian Mechanics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Forces are pushes or pulls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Forces cause acceleration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Force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Vector quantities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1 N = 1 kg m/s</a:t>
            </a:r>
            <a:r>
              <a:rPr lang="en-US" sz="2200" baseline="33000" dirty="0" smtClean="0">
                <a:solidFill>
                  <a:srgbClr val="000000"/>
                </a:solidFill>
              </a:rPr>
              <a:t>2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Net force is the sum of all forces on a body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149850" y="4160838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Inertial Reference Frames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Frames in which Newtonian mechanics holds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Newton's First Law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If there is no net force on a body, the body remains at rest if it is initially at rest, or moves in a straight line at constant speed if it is in motion.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5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Mass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The characteristic that relates the body's acceleration to the net force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Scalar quantity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Newton's Second Law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Free-body diagram represents the forces on one object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149850" y="4160838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Newton's Third Law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Law of force-pairs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If there is a force </a:t>
            </a:r>
            <a:r>
              <a:rPr lang="en-US" sz="2200" b="1" dirty="0" smtClean="0">
                <a:solidFill>
                  <a:srgbClr val="000000"/>
                </a:solidFill>
              </a:rPr>
              <a:t>by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</a:rPr>
              <a:t>B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on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, then there is a force </a:t>
            </a:r>
            <a:r>
              <a:rPr lang="en-US" sz="2200" b="1" dirty="0" smtClean="0">
                <a:solidFill>
                  <a:srgbClr val="000000"/>
                </a:solidFill>
              </a:rPr>
              <a:t>by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b="1" dirty="0" smtClean="0">
                <a:solidFill>
                  <a:srgbClr val="000000"/>
                </a:solidFill>
              </a:rPr>
              <a:t>on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</a:rPr>
              <a:t>B</a:t>
            </a:r>
            <a:r>
              <a:rPr lang="en-US" sz="22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Some Particular Forces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Weight:</a:t>
            </a:r>
          </a:p>
          <a:p>
            <a:pPr marL="465138" indent="-368300" eaLnBrk="1">
              <a:spcAft>
                <a:spcPts val="1425"/>
              </a:spcAft>
              <a:buClrTx/>
              <a:buFontTx/>
              <a:buNone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Normal force from a surface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Friction along a surface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Tension in a cord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48663" y="21415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(5-1)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3768725" y="518477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(5-12)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5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pic>
        <p:nvPicPr>
          <p:cNvPr id="39945" name="Picture 8"/>
          <p:cNvPicPr>
            <a:picLocks noChangeAspect="1" noChangeArrowheads="1"/>
          </p:cNvPicPr>
          <p:nvPr/>
        </p:nvPicPr>
        <p:blipFill>
          <a:blip r:embed="rId3" cstate="print"/>
          <a:srcRect r="50848"/>
          <a:stretch>
            <a:fillRect/>
          </a:stretch>
        </p:blipFill>
        <p:spPr bwMode="auto">
          <a:xfrm>
            <a:off x="1974850" y="5087938"/>
            <a:ext cx="16827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238" y="1968500"/>
            <a:ext cx="2011362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150" y="6364288"/>
            <a:ext cx="2116138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348663" y="646271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(5-15)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Before Newtonian mechanics: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Some influence (force) was thought necessary to keep a body moving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The “natural state” of objects was at rest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This seems intuitively reasonable (due to friction)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But envision a </a:t>
            </a:r>
            <a:r>
              <a:rPr lang="en-US" sz="2800" b="1">
                <a:solidFill>
                  <a:srgbClr val="000000"/>
                </a:solidFill>
              </a:rPr>
              <a:t>frictionless surface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Does not slow an object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The object would keep moving forever at a constant speed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Friction is a force!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5924550"/>
            <a:ext cx="9275762" cy="112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Characteristics of forces: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Unit: N, the newton; 1 N = 1 kg m/s</a:t>
            </a:r>
            <a:r>
              <a:rPr lang="en-US" sz="2400" baseline="33000">
                <a:solidFill>
                  <a:srgbClr val="000000"/>
                </a:solidFill>
              </a:rPr>
              <a:t>2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Acceleration of a mass is proportional to the exerted force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Forces are vectors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>
                <a:solidFill>
                  <a:srgbClr val="000000"/>
                </a:solidFill>
              </a:rPr>
              <a:t>Net force</a:t>
            </a:r>
            <a:r>
              <a:rPr lang="en-US" sz="2800">
                <a:solidFill>
                  <a:srgbClr val="000000"/>
                </a:solidFill>
              </a:rPr>
              <a:t> is the </a:t>
            </a:r>
            <a:r>
              <a:rPr lang="en-US" sz="2800" i="1">
                <a:solidFill>
                  <a:srgbClr val="000000"/>
                </a:solidFill>
              </a:rPr>
              <a:t>vector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i="1">
                <a:solidFill>
                  <a:srgbClr val="000000"/>
                </a:solidFill>
              </a:rPr>
              <a:t>sum</a:t>
            </a:r>
            <a:r>
              <a:rPr lang="en-US" sz="2800">
                <a:solidFill>
                  <a:srgbClr val="000000"/>
                </a:solidFill>
              </a:rPr>
              <a:t> of all forces on an object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>
                <a:solidFill>
                  <a:srgbClr val="000000"/>
                </a:solidFill>
              </a:rPr>
              <a:t>Principle of superposition for forces</a:t>
            </a:r>
            <a:r>
              <a:rPr lang="en-US" sz="280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A net force has the same impact as a single force with identical magnitude and direction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So we can restate more correctly:</a:t>
            </a: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5919788"/>
            <a:ext cx="9275762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Newton's first law is not true in all frames 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>
                <a:solidFill>
                  <a:srgbClr val="000000"/>
                </a:solidFill>
              </a:rPr>
              <a:t>Inertial frames</a:t>
            </a:r>
            <a:r>
              <a:rPr lang="en-US" sz="28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2492375"/>
            <a:ext cx="9240838" cy="89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03238" y="3455988"/>
            <a:ext cx="4800600" cy="376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(a): a frictionless puck, pushed from the north pole, viewed from space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(b): the same situation, viewed from the ground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Over </a:t>
            </a:r>
            <a:r>
              <a:rPr lang="en-US" sz="2400" i="1">
                <a:solidFill>
                  <a:srgbClr val="000000"/>
                </a:solidFill>
              </a:rPr>
              <a:t>long</a:t>
            </a:r>
            <a:r>
              <a:rPr lang="en-US" sz="2400">
                <a:solidFill>
                  <a:srgbClr val="000000"/>
                </a:solidFill>
              </a:rPr>
              <a:t> distances, the ground is a </a:t>
            </a:r>
            <a:r>
              <a:rPr lang="en-US" sz="2400" b="1">
                <a:solidFill>
                  <a:srgbClr val="000000"/>
                </a:solidFill>
              </a:rPr>
              <a:t>noninertial frame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In (b), a fictitious force would be needed to explain deflection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107112" y="6827837"/>
            <a:ext cx="1628774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5-2</a:t>
            </a: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50112" y="3335338"/>
            <a:ext cx="2388685" cy="412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Generally, assume the ground is an inertial frame</a:t>
            </a: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2119313"/>
            <a:ext cx="7442200" cy="452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81025" y="6684963"/>
            <a:ext cx="9070975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(c), (d), (e)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What is mass?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“the mass of a body is the characteristic that relates a force on the body to the resulting acceleration”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Mass is a measure of a body’s resistance to a change in motion (change in velocity)</a:t>
            </a:r>
            <a:endParaRPr lang="en-US" sz="2400" dirty="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 is </a:t>
            </a:r>
            <a:r>
              <a:rPr lang="en-US" sz="2400" i="1" dirty="0">
                <a:solidFill>
                  <a:srgbClr val="00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the same as weight, density, size etc.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 is inversely proportional to acceleration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68312" y="4770437"/>
            <a:ext cx="9070975" cy="200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5A9238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  Apply an 8.0 N force to various bodies: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Mass: 1kg → acceleration: 8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Mass: 2kg → acceleration: 4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Mass: 0.5kg → acceleration: 16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Acceleration: 2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→ mass: 4 kg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55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Summarize these behaviors as: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As an equation, we write: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Identify the body in question, and </a:t>
            </a:r>
            <a:r>
              <a:rPr lang="en-US" sz="2800" i="1">
                <a:solidFill>
                  <a:srgbClr val="000000"/>
                </a:solidFill>
              </a:rPr>
              <a:t>only</a:t>
            </a:r>
            <a:r>
              <a:rPr lang="en-US" sz="2800">
                <a:solidFill>
                  <a:srgbClr val="000000"/>
                </a:solidFill>
              </a:rPr>
              <a:t> include forces that act </a:t>
            </a:r>
            <a:r>
              <a:rPr lang="en-US" sz="2800" i="1">
                <a:solidFill>
                  <a:srgbClr val="000000"/>
                </a:solidFill>
              </a:rPr>
              <a:t>on</a:t>
            </a:r>
            <a:r>
              <a:rPr lang="en-US" sz="2800">
                <a:solidFill>
                  <a:srgbClr val="000000"/>
                </a:solidFill>
              </a:rPr>
              <a:t> that body! 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Separate the problem axes (they are independent):</a:t>
            </a: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920875"/>
            <a:ext cx="9240837" cy="11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8321675" y="35655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(5-1)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8321675" y="57261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(5-2)</a:t>
            </a: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6065837"/>
            <a:ext cx="9267825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1525" y="3424238"/>
            <a:ext cx="1922463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2863" y="5653088"/>
            <a:ext cx="6959600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34F0922-9A61-4CB7-8218-40D79C494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F89C8B-E7C4-41EA-85F3-98A878B1C6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40E7D-170F-4169-AE8B-350C73CD729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2799</Words>
  <Application>Microsoft Macintosh PowerPoint</Application>
  <PresentationFormat>Custom</PresentationFormat>
  <Paragraphs>333</Paragraphs>
  <Slides>33</Slides>
  <Notes>31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Ch5 - Force and Motion-I</dc:title>
  <dc:creator>Erik Stayton</dc:creator>
  <cp:lastModifiedBy>Sumanas</cp:lastModifiedBy>
  <cp:revision>117</cp:revision>
  <cp:lastPrinted>1601-01-01T00:00:00Z</cp:lastPrinted>
  <dcterms:created xsi:type="dcterms:W3CDTF">2013-02-14T18:28:02Z</dcterms:created>
  <dcterms:modified xsi:type="dcterms:W3CDTF">2013-02-14T18:34:51Z</dcterms:modified>
</cp:coreProperties>
</file>