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43" r:id="rId2"/>
    <p:sldId id="544" r:id="rId3"/>
    <p:sldId id="555" r:id="rId4"/>
    <p:sldId id="551" r:id="rId5"/>
    <p:sldId id="553" r:id="rId6"/>
    <p:sldId id="554" r:id="rId7"/>
    <p:sldId id="259" r:id="rId8"/>
    <p:sldId id="258" r:id="rId9"/>
    <p:sldId id="353" r:id="rId10"/>
    <p:sldId id="263" r:id="rId11"/>
    <p:sldId id="352" r:id="rId12"/>
    <p:sldId id="349" r:id="rId13"/>
    <p:sldId id="350" r:id="rId14"/>
    <p:sldId id="299" r:id="rId15"/>
    <p:sldId id="305" r:id="rId16"/>
    <p:sldId id="327" r:id="rId17"/>
    <p:sldId id="295" r:id="rId18"/>
    <p:sldId id="307" r:id="rId19"/>
    <p:sldId id="306" r:id="rId20"/>
    <p:sldId id="296" r:id="rId21"/>
    <p:sldId id="297" r:id="rId22"/>
    <p:sldId id="298" r:id="rId23"/>
  </p:sldIdLst>
  <p:sldSz cx="9906000" cy="6858000" type="A4"/>
  <p:notesSz cx="91440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FF0000"/>
    <a:srgbClr val="0000FF"/>
    <a:srgbClr val="996600"/>
    <a:srgbClr val="4D4D4D"/>
    <a:srgbClr val="1C1C1C"/>
    <a:srgbClr val="CC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7" autoAdjust="0"/>
  </p:normalViewPr>
  <p:slideViewPr>
    <p:cSldViewPr>
      <p:cViewPr varScale="1">
        <p:scale>
          <a:sx n="85" d="100"/>
          <a:sy n="85" d="100"/>
        </p:scale>
        <p:origin x="1099" y="53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630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3.xml"/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4068763" y="6532563"/>
            <a:ext cx="763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18F8A222-A0C2-4DFD-B3E2-8671E7ABF741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4068763" y="6532563"/>
            <a:ext cx="763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4B706725-FC4A-42DE-8461-9F6CA2E2A911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22563" y="519113"/>
            <a:ext cx="3698875" cy="2562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  <p:sp>
        <p:nvSpPr>
          <p:cNvPr id="43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  <p:sp>
        <p:nvSpPr>
          <p:cNvPr id="45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FC4BC5-6534-453B-8BF1-523CBD0524A1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8082D7-1727-4D5F-8380-DAE318DAA2EB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C081E7-0738-46BB-80E2-8072F0BCC6E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098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4099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690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923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2926" y="609600"/>
            <a:ext cx="19399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1" y="609600"/>
            <a:ext cx="5654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690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73150" y="609600"/>
            <a:ext cx="77597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332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715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7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85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981200"/>
            <a:ext cx="3797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3797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868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908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185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9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54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49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10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0"/>
            <a:ext cx="7759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981200"/>
            <a:ext cx="7759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175" y="6421438"/>
            <a:ext cx="332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b="0" smtClean="0">
                <a:solidFill>
                  <a:schemeClr val="tx2"/>
                </a:solidFill>
              </a:rPr>
              <a:t>Copyright (c) 1999 by Harcourt Brace &amp; Company</a:t>
            </a:r>
          </a:p>
          <a:p>
            <a:pPr>
              <a:defRPr/>
            </a:pPr>
            <a:r>
              <a:rPr lang="en-US" altLang="en-US" sz="1000" b="0" smtClean="0">
                <a:solidFill>
                  <a:schemeClr val="tx2"/>
                </a:solidFill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1" r:id="rId1"/>
    <p:sldLayoutId id="2147485682" r:id="rId2"/>
    <p:sldLayoutId id="2147485683" r:id="rId3"/>
    <p:sldLayoutId id="2147485684" r:id="rId4"/>
    <p:sldLayoutId id="2147485685" r:id="rId5"/>
    <p:sldLayoutId id="2147485686" r:id="rId6"/>
    <p:sldLayoutId id="2147485687" r:id="rId7"/>
    <p:sldLayoutId id="2147485688" r:id="rId8"/>
    <p:sldLayoutId id="2147485689" r:id="rId9"/>
    <p:sldLayoutId id="2147485690" r:id="rId10"/>
    <p:sldLayoutId id="2147485691" r:id="rId11"/>
    <p:sldLayoutId id="2147485692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76201" y="1788616"/>
            <a:ext cx="9753600" cy="41549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200" dirty="0" err="1" smtClean="0">
                <a:solidFill>
                  <a:srgbClr val="FFFF00"/>
                </a:solidFill>
                <a:latin typeface="Calibri" pitchFamily="34" charset="0"/>
              </a:rPr>
              <a:t>Leereenheid</a:t>
            </a:r>
            <a:r>
              <a:rPr lang="en-US" sz="2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Calibri" pitchFamily="34" charset="0"/>
              </a:rPr>
              <a:t>1:  (</a:t>
            </a:r>
            <a:r>
              <a:rPr lang="af-ZA" sz="2200" dirty="0" smtClean="0">
                <a:solidFill>
                  <a:srgbClr val="FFFFFF"/>
                </a:solidFill>
                <a:latin typeface="Calibri" pitchFamily="34" charset="0"/>
              </a:rPr>
              <a:t>selfstudie)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200" dirty="0" err="1">
                <a:solidFill>
                  <a:srgbClr val="FFFFFF"/>
                </a:solidFill>
                <a:latin typeface="Calibri" pitchFamily="34" charset="0"/>
              </a:rPr>
              <a:t>Basiese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Calibri" pitchFamily="34" charset="0"/>
              </a:rPr>
              <a:t>konsepte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 van </a:t>
            </a:r>
            <a:r>
              <a:rPr lang="en-US" sz="2200" dirty="0" err="1">
                <a:solidFill>
                  <a:srgbClr val="FFFFFF"/>
                </a:solidFill>
                <a:latin typeface="Calibri" pitchFamily="34" charset="0"/>
              </a:rPr>
              <a:t>Chemie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endParaRPr lang="en-US" sz="11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200" dirty="0" err="1" smtClean="0">
                <a:solidFill>
                  <a:srgbClr val="FFFF00"/>
                </a:solidFill>
                <a:latin typeface="Calibri" pitchFamily="34" charset="0"/>
              </a:rPr>
              <a:t>Leereenheid</a:t>
            </a:r>
            <a:r>
              <a:rPr lang="en-US" sz="2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Calibri" pitchFamily="34" charset="0"/>
              </a:rPr>
              <a:t>2:  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200" dirty="0" err="1">
                <a:solidFill>
                  <a:srgbClr val="FFFFFF"/>
                </a:solidFill>
                <a:latin typeface="Calibri" pitchFamily="34" charset="0"/>
              </a:rPr>
              <a:t>Atome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Calibri" pitchFamily="34" charset="0"/>
              </a:rPr>
              <a:t>molekules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 en </a:t>
            </a:r>
            <a:r>
              <a:rPr lang="en-US" sz="2200" dirty="0" err="1">
                <a:solidFill>
                  <a:srgbClr val="FFFFFF"/>
                </a:solidFill>
                <a:latin typeface="Calibri" pitchFamily="34" charset="0"/>
              </a:rPr>
              <a:t>ione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endParaRPr lang="en-US" sz="11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200" dirty="0" err="1" smtClean="0">
                <a:solidFill>
                  <a:srgbClr val="FFFF00"/>
                </a:solidFill>
                <a:latin typeface="Calibri" pitchFamily="34" charset="0"/>
              </a:rPr>
              <a:t>Leereenheid</a:t>
            </a:r>
            <a:r>
              <a:rPr lang="en-US" sz="2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Calibri" pitchFamily="34" charset="0"/>
              </a:rPr>
              <a:t>3:  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200" dirty="0" err="1">
                <a:solidFill>
                  <a:srgbClr val="FFFFFF"/>
                </a:solidFill>
                <a:latin typeface="Calibri" pitchFamily="34" charset="0"/>
              </a:rPr>
              <a:t>Chemiese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Calibri" pitchFamily="34" charset="0"/>
              </a:rPr>
              <a:t>reaksies</a:t>
            </a:r>
            <a:endParaRPr lang="af-ZA" sz="22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endParaRPr lang="af-ZA" sz="11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af-ZA" sz="2200" dirty="0" smtClean="0">
                <a:solidFill>
                  <a:srgbClr val="FFFF00"/>
                </a:solidFill>
                <a:latin typeface="Calibri" pitchFamily="34" charset="0"/>
              </a:rPr>
              <a:t>Leereenheid </a:t>
            </a:r>
            <a:r>
              <a:rPr lang="af-ZA" sz="2200" dirty="0" smtClean="0">
                <a:solidFill>
                  <a:srgbClr val="FFFF00"/>
                </a:solidFill>
                <a:latin typeface="Calibri" pitchFamily="34" charset="0"/>
              </a:rPr>
              <a:t>4</a:t>
            </a:r>
            <a:r>
              <a:rPr lang="af-ZA" sz="2200" dirty="0">
                <a:solidFill>
                  <a:srgbClr val="FFFF00"/>
                </a:solidFill>
                <a:latin typeface="Calibri" pitchFamily="34" charset="0"/>
              </a:rPr>
              <a:t>:  </a:t>
            </a:r>
          </a:p>
          <a:p>
            <a:pPr>
              <a:defRPr/>
            </a:pPr>
            <a:r>
              <a:rPr lang="af-ZA" sz="2200" dirty="0" err="1">
                <a:solidFill>
                  <a:srgbClr val="FFFFFF"/>
                </a:solidFill>
                <a:latin typeface="Calibri" pitchFamily="34" charset="0"/>
              </a:rPr>
              <a:t>Sto</a:t>
            </a:r>
            <a:r>
              <a:rPr lang="az-Cyrl-AZ" sz="2200" dirty="0">
                <a:solidFill>
                  <a:srgbClr val="FFFFFF"/>
                </a:solidFill>
                <a:latin typeface="Calibri" pitchFamily="34" charset="0"/>
              </a:rPr>
              <a:t>ї</a:t>
            </a:r>
            <a:r>
              <a:rPr lang="af-ZA" sz="2200" dirty="0" err="1">
                <a:solidFill>
                  <a:srgbClr val="FFFFFF"/>
                </a:solidFill>
                <a:latin typeface="Calibri" pitchFamily="34" charset="0"/>
              </a:rPr>
              <a:t>giometrie</a:t>
            </a:r>
            <a:r>
              <a:rPr lang="af-ZA" sz="2200" dirty="0">
                <a:solidFill>
                  <a:srgbClr val="FFFFFF"/>
                </a:solidFill>
                <a:latin typeface="Calibri" pitchFamily="34" charset="0"/>
              </a:rPr>
              <a:t>: Kwantitatiewe inligting oor chemiese reaksies</a:t>
            </a:r>
          </a:p>
          <a:p>
            <a:pPr>
              <a:defRPr/>
            </a:pPr>
            <a:endParaRPr lang="af-ZA" sz="11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af-ZA" sz="2200" dirty="0" smtClean="0">
                <a:solidFill>
                  <a:srgbClr val="FFFF00"/>
                </a:solidFill>
                <a:latin typeface="Calibri" pitchFamily="34" charset="0"/>
              </a:rPr>
              <a:t>Leereenheid</a:t>
            </a:r>
            <a:r>
              <a:rPr lang="af-ZA" sz="2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af-ZA" sz="2200" dirty="0">
                <a:solidFill>
                  <a:srgbClr val="FFFF00"/>
                </a:solidFill>
                <a:latin typeface="Calibri" pitchFamily="34" charset="0"/>
              </a:rPr>
              <a:t>5:   </a:t>
            </a:r>
            <a:endParaRPr lang="af-ZA" sz="22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af-ZA" sz="2200" dirty="0">
                <a:solidFill>
                  <a:srgbClr val="FFFFFF"/>
                </a:solidFill>
                <a:latin typeface="Calibri" pitchFamily="34" charset="0"/>
              </a:rPr>
              <a:t>Beginsels van chemiese reaktiwiteit: Energie en chemiese reaksies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914400" y="6019800"/>
            <a:ext cx="8279831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FFFFFF"/>
                </a:solidFill>
                <a:latin typeface="Comic Sans MS" pitchFamily="66" charset="0"/>
              </a:rPr>
              <a:t>Kotz</a:t>
            </a: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Comic Sans MS" pitchFamily="66" charset="0"/>
              </a:rPr>
              <a:t>Treichel</a:t>
            </a: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 &amp; Townsend, </a:t>
            </a:r>
            <a:r>
              <a:rPr lang="en-US" sz="1800" dirty="0" err="1">
                <a:solidFill>
                  <a:srgbClr val="FFFFFF"/>
                </a:solidFill>
                <a:latin typeface="Comic Sans MS" pitchFamily="66" charset="0"/>
              </a:rPr>
              <a:t>gedeeltes</a:t>
            </a: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 van </a:t>
            </a:r>
            <a:r>
              <a:rPr lang="en-US" sz="1800" dirty="0" err="1">
                <a:solidFill>
                  <a:srgbClr val="FFFFFF"/>
                </a:solidFill>
                <a:latin typeface="Comic Sans MS" pitchFamily="66" charset="0"/>
              </a:rPr>
              <a:t>hoofstukke</a:t>
            </a: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 1, 2, 3, 4 en 5 </a:t>
            </a:r>
            <a:r>
              <a:rPr lang="af-ZA" sz="1800" dirty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af-ZA" sz="1800" dirty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1800" dirty="0" err="1">
                <a:solidFill>
                  <a:srgbClr val="FFFFFF"/>
                </a:solidFill>
                <a:latin typeface="Comic Sans MS" pitchFamily="66" charset="0"/>
              </a:rPr>
              <a:t>Studiegids</a:t>
            </a: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 bl. 1 - 49, </a:t>
            </a:r>
            <a:r>
              <a:rPr lang="en-US" sz="1800" dirty="0" err="1">
                <a:solidFill>
                  <a:srgbClr val="FFFFFF"/>
                </a:solidFill>
                <a:latin typeface="Comic Sans MS" pitchFamily="66" charset="0"/>
              </a:rPr>
              <a:t>Leereenhede</a:t>
            </a: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 1, 2, 3, 4 &amp; 5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480996" y="76200"/>
            <a:ext cx="8967804" cy="14927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C00000"/>
                </a:solidFill>
                <a:latin typeface="Comic Sans MS" pitchFamily="66" charset="0"/>
              </a:rPr>
              <a:t>LEERAFDELING A</a:t>
            </a:r>
          </a:p>
          <a:p>
            <a:pPr algn="ctr">
              <a:defRPr/>
            </a:pPr>
            <a:endParaRPr lang="en-US" sz="1100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DIE BASIESE BOUSTENE VAN CHEMIE 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5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304800"/>
            <a:ext cx="7759700" cy="1143000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4800" dirty="0" err="1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Atoomgetal</a:t>
            </a:r>
            <a:r>
              <a:rPr lang="en-US" sz="4800" dirty="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Z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1981200"/>
            <a:ext cx="8667750" cy="1752600"/>
          </a:xfrm>
        </p:spPr>
        <p:txBody>
          <a:bodyPr/>
          <a:lstStyle/>
          <a:p>
            <a:pPr marL="53975" indent="-53975">
              <a:lnSpc>
                <a:spcPct val="80000"/>
              </a:lnSpc>
              <a:buFontTx/>
              <a:buNone/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Alle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atome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van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dieselfde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element het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dieselfde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aantal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protone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 die kern, </a:t>
            </a:r>
            <a:r>
              <a:rPr lang="en-US" sz="3600" dirty="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3600" dirty="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4191000"/>
            <a:ext cx="6273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908050" y="228600"/>
            <a:ext cx="7842250" cy="193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ZA" noProof="1"/>
              <a:t>Vir die natriumatoom met 11 protone en 12 neutrone in die kern is die massagetal?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noProof="1"/>
              <a:t>Skryfwyse: </a:t>
            </a:r>
            <a:r>
              <a:rPr lang="en-US" baseline="30000" noProof="1"/>
              <a:t>A</a:t>
            </a:r>
            <a:r>
              <a:rPr lang="en-US" baseline="-25000" noProof="1"/>
              <a:t>Z</a:t>
            </a:r>
            <a:r>
              <a:rPr lang="en-US" noProof="1"/>
              <a:t>X </a:t>
            </a:r>
          </a:p>
          <a:p>
            <a:pPr>
              <a:defRPr/>
            </a:pPr>
            <a:endParaRPr lang="en-US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08050" y="2971800"/>
            <a:ext cx="387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noProof="1">
                <a:solidFill>
                  <a:schemeClr val="hlink"/>
                </a:solidFill>
              </a:rPr>
              <a:t>Skryfwyse: </a:t>
            </a:r>
            <a:r>
              <a:rPr lang="en-US" altLang="en-US" baseline="30000" noProof="1">
                <a:solidFill>
                  <a:schemeClr val="hlink"/>
                </a:solidFill>
              </a:rPr>
              <a:t>A</a:t>
            </a:r>
            <a:r>
              <a:rPr lang="en-US" altLang="en-US" baseline="-25000" noProof="1">
                <a:solidFill>
                  <a:schemeClr val="hlink"/>
                </a:solidFill>
              </a:rPr>
              <a:t>Z</a:t>
            </a:r>
            <a:r>
              <a:rPr lang="en-US" altLang="en-US" noProof="1">
                <a:solidFill>
                  <a:schemeClr val="hlink"/>
                </a:solidFill>
              </a:rPr>
              <a:t>X</a:t>
            </a:r>
            <a:r>
              <a:rPr lang="en-US" altLang="en-US" noProof="1"/>
              <a:t> 	</a:t>
            </a:r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3714750" y="3200400"/>
            <a:ext cx="825500" cy="15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886200"/>
            <a:ext cx="1954213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419600"/>
            <a:ext cx="2076450" cy="1122363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908050" y="2590800"/>
            <a:ext cx="15684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Natrium</a:t>
            </a: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908050" y="4114800"/>
            <a:ext cx="10731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Boor</a:t>
            </a:r>
          </a:p>
        </p:txBody>
      </p:sp>
      <p:sp>
        <p:nvSpPr>
          <p:cNvPr id="223241" name="Line 9"/>
          <p:cNvSpPr>
            <a:spLocks noChangeShapeType="1"/>
          </p:cNvSpPr>
          <p:nvPr/>
        </p:nvSpPr>
        <p:spPr bwMode="auto">
          <a:xfrm>
            <a:off x="5365750" y="4953000"/>
            <a:ext cx="825500" cy="15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243" name="Text Box 11"/>
          <p:cNvSpPr txBox="1">
            <a:spLocks noChangeArrowheads="1"/>
          </p:cNvSpPr>
          <p:nvPr/>
        </p:nvSpPr>
        <p:spPr bwMode="auto">
          <a:xfrm>
            <a:off x="1485900" y="4953000"/>
            <a:ext cx="18161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ZA" sz="1800" noProof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rooi</a:t>
            </a:r>
            <a:r>
              <a:rPr lang="en-ZA" sz="18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ZA" sz="1800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groen</a:t>
            </a:r>
            <a:endParaRPr lang="en-ZA" sz="1800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3244" name="AutoShape 12"/>
          <p:cNvSpPr>
            <a:spLocks noChangeArrowheads="1"/>
          </p:cNvSpPr>
          <p:nvPr/>
        </p:nvSpPr>
        <p:spPr bwMode="auto">
          <a:xfrm>
            <a:off x="1320800" y="4953000"/>
            <a:ext cx="1568450" cy="685800"/>
          </a:xfrm>
          <a:prstGeom prst="bracePair">
            <a:avLst>
              <a:gd name="adj" fmla="val 8333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648200" y="2906713"/>
            <a:ext cx="971550" cy="674687"/>
            <a:chOff x="5969735" y="2562709"/>
            <a:chExt cx="971092" cy="674135"/>
          </a:xfrm>
        </p:grpSpPr>
        <p:sp>
          <p:nvSpPr>
            <p:cNvPr id="17" name="TextBox 16"/>
            <p:cNvSpPr txBox="1"/>
            <p:nvPr/>
          </p:nvSpPr>
          <p:spPr>
            <a:xfrm>
              <a:off x="5972413" y="2867512"/>
              <a:ext cx="428387" cy="369332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af-ZA" sz="1800" dirty="0">
                  <a:solidFill>
                    <a:srgbClr val="990033"/>
                  </a:solidFill>
                </a:rPr>
                <a:t>11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69735" y="2562709"/>
              <a:ext cx="441146" cy="369332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af-ZA" sz="1800" dirty="0">
                  <a:solidFill>
                    <a:srgbClr val="990033"/>
                  </a:solidFill>
                </a:rPr>
                <a:t>23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31979" y="2623929"/>
              <a:ext cx="708848" cy="584775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af-ZA" sz="3200" dirty="0">
                  <a:solidFill>
                    <a:srgbClr val="990033"/>
                  </a:solidFill>
                </a:rPr>
                <a:t>Na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8089900" y="6248400"/>
            <a:ext cx="11557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ZA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76200"/>
            <a:ext cx="6500812" cy="865188"/>
          </a:xfrm>
          <a:solidFill>
            <a:srgbClr val="002060"/>
          </a:solidFill>
        </p:spPr>
        <p:txBody>
          <a:bodyPr/>
          <a:lstStyle/>
          <a:p>
            <a:r>
              <a:rPr lang="en-ZA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PROBEER SELF 2.1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8600" y="1219200"/>
            <a:ext cx="9448800" cy="1219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0488" tIns="44450" rIns="90488" bIns="44450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ZA" sz="2800" dirty="0" err="1" smtClean="0">
                <a:solidFill>
                  <a:srgbClr val="F8F8F8"/>
                </a:solidFill>
                <a:latin typeface="Comic Sans MS" pitchFamily="66" charset="0"/>
              </a:rPr>
              <a:t>Watter</a:t>
            </a:r>
            <a:r>
              <a:rPr lang="en-ZA" sz="2800" dirty="0" smtClean="0">
                <a:solidFill>
                  <a:srgbClr val="F8F8F8"/>
                </a:solidFill>
                <a:latin typeface="Comic Sans MS" pitchFamily="66" charset="0"/>
              </a:rPr>
              <a:t> </a:t>
            </a:r>
            <a:r>
              <a:rPr lang="en-ZA" sz="2800" dirty="0" err="1" smtClean="0">
                <a:solidFill>
                  <a:srgbClr val="F8F8F8"/>
                </a:solidFill>
                <a:latin typeface="Comic Sans MS" pitchFamily="66" charset="0"/>
              </a:rPr>
              <a:t>een</a:t>
            </a:r>
            <a:r>
              <a:rPr lang="en-ZA" sz="2800" dirty="0" smtClean="0">
                <a:solidFill>
                  <a:srgbClr val="F8F8F8"/>
                </a:solidFill>
                <a:latin typeface="Comic Sans MS" pitchFamily="66" charset="0"/>
              </a:rPr>
              <a:t> van die </a:t>
            </a:r>
            <a:r>
              <a:rPr lang="en-ZA" sz="2800" dirty="0" err="1" smtClean="0">
                <a:solidFill>
                  <a:srgbClr val="F8F8F8"/>
                </a:solidFill>
                <a:latin typeface="Comic Sans MS" pitchFamily="66" charset="0"/>
              </a:rPr>
              <a:t>volgende</a:t>
            </a:r>
            <a:r>
              <a:rPr lang="en-ZA" sz="2800" dirty="0" smtClean="0">
                <a:solidFill>
                  <a:srgbClr val="F8F8F8"/>
                </a:solidFill>
                <a:latin typeface="Comic Sans MS" pitchFamily="66" charset="0"/>
              </a:rPr>
              <a:t> </a:t>
            </a:r>
            <a:r>
              <a:rPr lang="en-ZA" sz="2800" dirty="0" err="1" smtClean="0">
                <a:solidFill>
                  <a:srgbClr val="F8F8F8"/>
                </a:solidFill>
                <a:latin typeface="Comic Sans MS" pitchFamily="66" charset="0"/>
              </a:rPr>
              <a:t>atome</a:t>
            </a:r>
            <a:r>
              <a:rPr lang="en-ZA" sz="2800" dirty="0" smtClean="0">
                <a:solidFill>
                  <a:srgbClr val="F8F8F8"/>
                </a:solidFill>
                <a:latin typeface="Comic Sans MS" pitchFamily="66" charset="0"/>
              </a:rPr>
              <a:t> </a:t>
            </a:r>
            <a:r>
              <a:rPr lang="en-ZA" sz="2800" dirty="0" err="1" smtClean="0">
                <a:solidFill>
                  <a:srgbClr val="F8F8F8"/>
                </a:solidFill>
                <a:latin typeface="Comic Sans MS" pitchFamily="66" charset="0"/>
              </a:rPr>
              <a:t>bevat</a:t>
            </a:r>
            <a:r>
              <a:rPr lang="en-ZA" sz="2800" dirty="0" smtClean="0">
                <a:solidFill>
                  <a:srgbClr val="F8F8F8"/>
                </a:solidFill>
                <a:latin typeface="Comic Sans MS" pitchFamily="66" charset="0"/>
              </a:rPr>
              <a:t> die </a:t>
            </a:r>
            <a:r>
              <a:rPr lang="en-ZA" sz="2800" dirty="0" err="1" smtClean="0">
                <a:solidFill>
                  <a:srgbClr val="F8F8F8"/>
                </a:solidFill>
                <a:latin typeface="Comic Sans MS" pitchFamily="66" charset="0"/>
              </a:rPr>
              <a:t>grootste</a:t>
            </a:r>
            <a:r>
              <a:rPr lang="en-ZA" sz="2800" dirty="0" smtClean="0">
                <a:solidFill>
                  <a:srgbClr val="F8F8F8"/>
                </a:solidFill>
                <a:latin typeface="Comic Sans MS" pitchFamily="66" charset="0"/>
              </a:rPr>
              <a:t> </a:t>
            </a:r>
            <a:r>
              <a:rPr lang="en-ZA" sz="2800" dirty="0" err="1" smtClean="0">
                <a:solidFill>
                  <a:srgbClr val="F8F8F8"/>
                </a:solidFill>
                <a:latin typeface="Comic Sans MS" pitchFamily="66" charset="0"/>
              </a:rPr>
              <a:t>aantal</a:t>
            </a:r>
            <a:r>
              <a:rPr lang="en-ZA" sz="2800" dirty="0" smtClean="0">
                <a:solidFill>
                  <a:srgbClr val="F8F8F8"/>
                </a:solidFill>
                <a:latin typeface="Comic Sans MS" pitchFamily="66" charset="0"/>
              </a:rPr>
              <a:t> </a:t>
            </a:r>
            <a:r>
              <a:rPr lang="en-ZA" sz="2800" dirty="0" err="1" smtClean="0">
                <a:solidFill>
                  <a:srgbClr val="F8F8F8"/>
                </a:solidFill>
                <a:latin typeface="Comic Sans MS" pitchFamily="66" charset="0"/>
              </a:rPr>
              <a:t>protone</a:t>
            </a:r>
            <a:r>
              <a:rPr lang="en-ZA" sz="2800" dirty="0" smtClean="0">
                <a:solidFill>
                  <a:srgbClr val="F8F8F8"/>
                </a:solidFill>
                <a:latin typeface="Comic Sans MS" pitchFamily="66" charset="0"/>
              </a:rPr>
              <a:t>?</a:t>
            </a:r>
            <a:endParaRPr lang="en-US" sz="2800" dirty="0" smtClean="0">
              <a:solidFill>
                <a:srgbClr val="F8F8F8"/>
              </a:solidFill>
              <a:latin typeface="Comic Sans MS" pitchFamily="66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092994" y="3733800"/>
            <a:ext cx="7467600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0488" tIns="44450" rIns="90488" bIns="44450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ZA" sz="3200" baseline="30000" dirty="0" smtClean="0">
                <a:solidFill>
                  <a:srgbClr val="F8F8F8"/>
                </a:solidFill>
                <a:latin typeface="Comic Sans MS" pitchFamily="66" charset="0"/>
              </a:rPr>
              <a:t>128</a:t>
            </a:r>
            <a:r>
              <a:rPr lang="en-ZA" sz="3200" dirty="0" smtClean="0">
                <a:solidFill>
                  <a:srgbClr val="F8F8F8"/>
                </a:solidFill>
                <a:latin typeface="Comic Sans MS" pitchFamily="66" charset="0"/>
              </a:rPr>
              <a:t>Te;  </a:t>
            </a:r>
            <a:r>
              <a:rPr lang="en-ZA" sz="3200" baseline="30000" dirty="0" smtClean="0">
                <a:solidFill>
                  <a:srgbClr val="F8F8F8"/>
                </a:solidFill>
                <a:latin typeface="Comic Sans MS" pitchFamily="66" charset="0"/>
              </a:rPr>
              <a:t>121</a:t>
            </a:r>
            <a:r>
              <a:rPr lang="en-ZA" sz="3200" dirty="0" smtClean="0">
                <a:solidFill>
                  <a:srgbClr val="F8F8F8"/>
                </a:solidFill>
                <a:latin typeface="Comic Sans MS" pitchFamily="66" charset="0"/>
              </a:rPr>
              <a:t>Sb;  </a:t>
            </a:r>
            <a:r>
              <a:rPr lang="en-ZA" sz="3200" baseline="30000" dirty="0" smtClean="0">
                <a:solidFill>
                  <a:srgbClr val="F8F8F8"/>
                </a:solidFill>
                <a:latin typeface="Comic Sans MS" pitchFamily="66" charset="0"/>
              </a:rPr>
              <a:t>127</a:t>
            </a:r>
            <a:r>
              <a:rPr lang="en-ZA" sz="3200" dirty="0" smtClean="0">
                <a:solidFill>
                  <a:srgbClr val="F8F8F8"/>
                </a:solidFill>
                <a:latin typeface="Comic Sans MS" pitchFamily="66" charset="0"/>
              </a:rPr>
              <a:t>I;  </a:t>
            </a:r>
            <a:r>
              <a:rPr lang="en-ZA" sz="3200" baseline="30000" dirty="0" smtClean="0">
                <a:solidFill>
                  <a:srgbClr val="F8F8F8"/>
                </a:solidFill>
                <a:latin typeface="Comic Sans MS" pitchFamily="66" charset="0"/>
              </a:rPr>
              <a:t>107</a:t>
            </a:r>
            <a:r>
              <a:rPr lang="en-ZA" sz="3200" dirty="0" smtClean="0">
                <a:solidFill>
                  <a:srgbClr val="F8F8F8"/>
                </a:solidFill>
                <a:latin typeface="Comic Sans MS" pitchFamily="66" charset="0"/>
              </a:rPr>
              <a:t>Ag;  </a:t>
            </a:r>
            <a:r>
              <a:rPr lang="en-ZA" sz="3200" baseline="30000" dirty="0" smtClean="0">
                <a:solidFill>
                  <a:srgbClr val="F8F8F8"/>
                </a:solidFill>
                <a:latin typeface="Comic Sans MS" pitchFamily="66" charset="0"/>
              </a:rPr>
              <a:t>112</a:t>
            </a:r>
            <a:r>
              <a:rPr lang="en-ZA" sz="3200" dirty="0" smtClean="0">
                <a:solidFill>
                  <a:srgbClr val="F8F8F8"/>
                </a:solidFill>
                <a:latin typeface="Comic Sans MS" pitchFamily="66" charset="0"/>
              </a:rPr>
              <a:t>Cd</a:t>
            </a:r>
            <a:endParaRPr lang="en-US" sz="3200" dirty="0" smtClean="0">
              <a:solidFill>
                <a:srgbClr val="F8F8F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58" name="Rectangle 22"/>
          <p:cNvSpPr>
            <a:spLocks noChangeArrowheads="1"/>
          </p:cNvSpPr>
          <p:nvPr/>
        </p:nvSpPr>
        <p:spPr bwMode="auto">
          <a:xfrm>
            <a:off x="0" y="1143000"/>
            <a:ext cx="3352800" cy="3048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76200" y="1411288"/>
            <a:ext cx="3352800" cy="2708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Gee die </a:t>
            </a:r>
            <a:r>
              <a:rPr lang="en-US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massagetal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van: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>
              <a:spcBef>
                <a:spcPct val="50000"/>
              </a:spcBef>
              <a:buFontTx/>
              <a:buAutoNum type="alphaLcPeriod"/>
              <a:tabLst>
                <a:tab pos="463550" algn="l"/>
              </a:tabLst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‘n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ikkelatoom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met 31 </a:t>
            </a:r>
            <a:r>
              <a:rPr lang="en-US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neutrone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>
              <a:spcBef>
                <a:spcPct val="50000"/>
              </a:spcBef>
              <a:buFontTx/>
              <a:buAutoNum type="alphaL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‘n </a:t>
            </a:r>
            <a:r>
              <a:rPr lang="en-US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Bismutatoom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met 127 </a:t>
            </a:r>
            <a:r>
              <a:rPr lang="en-US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neutrone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>
              <a:spcBef>
                <a:spcPct val="50000"/>
              </a:spcBef>
              <a:buFontTx/>
              <a:buAutoNum type="alphaL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‘n </a:t>
            </a:r>
            <a:r>
              <a:rPr lang="en-US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Tantaalatoom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met 110 </a:t>
            </a:r>
            <a:r>
              <a:rPr lang="en-US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neutrone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1795463" y="1281113"/>
            <a:ext cx="99060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4037" name="Object 18"/>
          <p:cNvGraphicFramePr>
            <a:graphicFrameLocks noChangeAspect="1"/>
          </p:cNvGraphicFramePr>
          <p:nvPr/>
        </p:nvGraphicFramePr>
        <p:xfrm>
          <a:off x="3486150" y="1125538"/>
          <a:ext cx="619125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Photo Editor Photo" r:id="rId4" imgW="5904762" imgH="4390476" progId="MSPhotoEd.3">
                  <p:embed/>
                </p:oleObj>
              </mc:Choice>
              <mc:Fallback>
                <p:oleObj name="Photo Editor Photo" r:id="rId4" imgW="5904762" imgH="4390476" progId="MSPhotoEd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1125538"/>
                        <a:ext cx="619125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76200"/>
            <a:ext cx="6500812" cy="865188"/>
          </a:xfrm>
          <a:solidFill>
            <a:srgbClr val="002060"/>
          </a:solidFill>
        </p:spPr>
        <p:txBody>
          <a:bodyPr/>
          <a:lstStyle/>
          <a:p>
            <a:r>
              <a:rPr lang="en-ZA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PROBEER SELF 2.2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393950" y="2590800"/>
            <a:ext cx="5200650" cy="281940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43000"/>
            <a:ext cx="7759700" cy="1143000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Massagetal</a:t>
            </a:r>
            <a:r>
              <a:rPr lang="en-US" sz="4800" dirty="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</a:t>
            </a:r>
            <a:endParaRPr lang="en-US" sz="4800" dirty="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990600" y="2667000"/>
            <a:ext cx="7842250" cy="2524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sz="3200" noProof="1">
                <a:solidFill>
                  <a:srgbClr val="1965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Onderskei tussen</a:t>
            </a:r>
            <a:r>
              <a:rPr lang="en-US" sz="3200">
                <a:solidFill>
                  <a:srgbClr val="1965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Werklike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Atoommassa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 en 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Relatiewe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28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toommassa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i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WERKLIKE ATOOMMASSA</a:t>
            </a:r>
            <a:r>
              <a:rPr lang="en-US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(Exact Atomic Mass)</a:t>
            </a:r>
            <a:endParaRPr lang="en-US" sz="3200" noProof="1" smtClean="0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825500" y="2133600"/>
            <a:ext cx="817245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Is dit moontlik om die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werklike </a:t>
            </a:r>
            <a:r>
              <a:rPr lang="en-US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massa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(exact atomic mass)</a:t>
            </a:r>
            <a:r>
              <a:rPr lang="en-US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 van die atoom te bepaal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1568450" y="4038600"/>
            <a:ext cx="6686550" cy="1292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sz="4800" i="1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Massaspektrometer</a:t>
            </a:r>
            <a:endParaRPr lang="en-US" sz="4800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af-ZA" sz="2000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2311400" y="3276600"/>
            <a:ext cx="470376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W</a:t>
            </a:r>
            <a:r>
              <a:rPr lang="en-US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atter apparaat word gebruik?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 autoUpdateAnimBg="0"/>
      <p:bldP spid="110603" grpId="0" autoUpdateAnimBg="0"/>
      <p:bldP spid="1106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495300" y="2438400"/>
            <a:ext cx="8997950" cy="297180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495300" y="381000"/>
            <a:ext cx="8997950" cy="175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5400" noProof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Relatiewe </a:t>
            </a:r>
            <a:r>
              <a:rPr lang="en-US" sz="5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5400" noProof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toommassa</a:t>
            </a:r>
            <a:endParaRPr lang="en-US" sz="5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5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(Relative Mass)</a:t>
            </a:r>
            <a:endParaRPr lang="en-US" sz="5400" noProof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247650" y="2590800"/>
            <a:ext cx="9493250" cy="267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Wat is die betekenis van die woord relatief?</a:t>
            </a:r>
          </a:p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Volgens HAT: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i="1"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Vergelyking tussen 2 groothede, dus een aspek met 'n ander.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7"/>
          <p:cNvSpPr txBox="1">
            <a:spLocks noChangeArrowheads="1"/>
          </p:cNvSpPr>
          <p:nvPr/>
        </p:nvSpPr>
        <p:spPr bwMode="auto">
          <a:xfrm>
            <a:off x="0" y="533400"/>
            <a:ext cx="96583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noProof="1">
                <a:solidFill>
                  <a:schemeClr val="hlink"/>
                </a:solidFill>
              </a:rPr>
              <a:t>Volgens die massaspektrometer:</a:t>
            </a:r>
            <a:endParaRPr lang="en-US" altLang="en-US" sz="3200" dirty="0">
              <a:solidFill>
                <a:schemeClr val="hlink"/>
              </a:solidFill>
            </a:endParaRPr>
          </a:p>
          <a:p>
            <a:pPr algn="ctr"/>
            <a:r>
              <a:rPr lang="en-US" altLang="en-US" noProof="1">
                <a:solidFill>
                  <a:schemeClr val="tx2"/>
                </a:solidFill>
              </a:rPr>
              <a:t/>
            </a:r>
            <a:br>
              <a:rPr lang="en-US" altLang="en-US" noProof="1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>D</a:t>
            </a:r>
            <a:r>
              <a:rPr lang="en-US" altLang="en-US" noProof="1">
                <a:solidFill>
                  <a:schemeClr val="tx2"/>
                </a:solidFill>
              </a:rPr>
              <a:t>ie werklike </a:t>
            </a:r>
            <a:r>
              <a:rPr lang="en-US" altLang="en-US" noProof="1" smtClean="0">
                <a:solidFill>
                  <a:schemeClr val="tx2"/>
                </a:solidFill>
              </a:rPr>
              <a:t>massa </a:t>
            </a:r>
            <a:r>
              <a:rPr lang="en-US" altLang="en-US" noProof="1">
                <a:solidFill>
                  <a:schemeClr val="tx2"/>
                </a:solidFill>
              </a:rPr>
              <a:t>van die koolstofatoom</a:t>
            </a:r>
          </a:p>
          <a:p>
            <a:pPr algn="ctr"/>
            <a:r>
              <a:rPr lang="en-US" altLang="en-US" sz="2000" noProof="1" smtClean="0">
                <a:solidFill>
                  <a:schemeClr val="tx2"/>
                </a:solidFill>
              </a:rPr>
              <a:t>1C </a:t>
            </a:r>
            <a:r>
              <a:rPr lang="en-US" altLang="en-US" sz="2000" noProof="1">
                <a:solidFill>
                  <a:schemeClr val="tx2"/>
                </a:solidFill>
              </a:rPr>
              <a:t>= </a:t>
            </a:r>
            <a:r>
              <a:rPr lang="en-US" altLang="en-US" sz="2000" noProof="1" smtClean="0">
                <a:solidFill>
                  <a:schemeClr val="tx2"/>
                </a:solidFill>
              </a:rPr>
              <a:t>1.9927 </a:t>
            </a:r>
            <a:r>
              <a:rPr lang="en-US" altLang="en-US" sz="2000" noProof="1">
                <a:solidFill>
                  <a:schemeClr val="tx2"/>
                </a:solidFill>
              </a:rPr>
              <a:t>x </a:t>
            </a:r>
            <a:r>
              <a:rPr lang="en-US" altLang="en-US" sz="2000" noProof="1" smtClean="0">
                <a:solidFill>
                  <a:schemeClr val="tx2"/>
                </a:solidFill>
              </a:rPr>
              <a:t>10</a:t>
            </a:r>
            <a:r>
              <a:rPr lang="en-US" altLang="en-US" sz="2000" baseline="30000" noProof="1" smtClean="0">
                <a:solidFill>
                  <a:schemeClr val="tx2"/>
                </a:solidFill>
              </a:rPr>
              <a:t>-26</a:t>
            </a:r>
            <a:r>
              <a:rPr lang="en-US" altLang="en-US" sz="2000" noProof="1" smtClean="0">
                <a:solidFill>
                  <a:schemeClr val="tx2"/>
                </a:solidFill>
              </a:rPr>
              <a:t>kg</a:t>
            </a:r>
          </a:p>
          <a:p>
            <a:pPr algn="ctr"/>
            <a:endParaRPr lang="en-US" altLang="en-US" sz="2000" noProof="1" smtClean="0">
              <a:solidFill>
                <a:schemeClr val="tx2"/>
              </a:solidFill>
            </a:endParaRPr>
          </a:p>
          <a:p>
            <a:pPr algn="ctr"/>
            <a:r>
              <a:rPr lang="en-US" altLang="en-US" sz="2000" noProof="1" smtClean="0">
                <a:solidFill>
                  <a:schemeClr val="tx2"/>
                </a:solidFill>
              </a:rPr>
              <a:t>1C = 0.000000000000000000000000019927 kg</a:t>
            </a:r>
            <a:endParaRPr lang="en-US" altLang="en-US" noProof="1">
              <a:solidFill>
                <a:schemeClr val="tx2"/>
              </a:solidFill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908050" y="2979737"/>
            <a:ext cx="8337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noProof="1">
                <a:solidFill>
                  <a:schemeClr val="accent2"/>
                </a:solidFill>
              </a:rPr>
              <a:t>Hierdie getalle te klein om mee te werk, voer verwysingskaal in.</a:t>
            </a: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4870450" y="3886200"/>
            <a:ext cx="0" cy="1066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5035550" y="4114800"/>
            <a:ext cx="22288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Vergelyk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autoUpdateAnimBg="0"/>
      <p:bldP spid="901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330200" y="5257800"/>
            <a:ext cx="3302000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330200" y="3962400"/>
            <a:ext cx="3302000" cy="1143000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412750" y="609600"/>
            <a:ext cx="2393950" cy="1143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6" name="Picture 4" descr="Kaart Afr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04800"/>
            <a:ext cx="537051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77850" y="762000"/>
            <a:ext cx="25590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ZA" sz="20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Skaal: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0 km = 1 cm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30200" y="4038600"/>
            <a:ext cx="338455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ZA" sz="20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Verander groot getalle na klein getalle volgens skaal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sz="2000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495300" y="5470525"/>
            <a:ext cx="30543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sz="2000" noProof="1">
                <a:solidFill>
                  <a:srgbClr val="1965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Relatiewe afstande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2750" y="1905000"/>
            <a:ext cx="3473450" cy="1600200"/>
            <a:chOff x="412750" y="1905000"/>
            <a:chExt cx="3473450" cy="1600200"/>
          </a:xfrm>
        </p:grpSpPr>
        <p:sp>
          <p:nvSpPr>
            <p:cNvPr id="114699" name="Rectangle 11"/>
            <p:cNvSpPr>
              <a:spLocks noChangeArrowheads="1"/>
            </p:cNvSpPr>
            <p:nvPr/>
          </p:nvSpPr>
          <p:spPr bwMode="auto">
            <a:xfrm>
              <a:off x="412750" y="1905000"/>
              <a:ext cx="3473450" cy="1600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697" name="Text Box 9"/>
            <p:cNvSpPr txBox="1">
              <a:spLocks noChangeArrowheads="1"/>
            </p:cNvSpPr>
            <p:nvPr/>
          </p:nvSpPr>
          <p:spPr bwMode="auto">
            <a:xfrm>
              <a:off x="495300" y="2209800"/>
              <a:ext cx="3390900" cy="1015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Afstand</a:t>
              </a:r>
              <a:r>
                <a:rPr 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:</a:t>
              </a:r>
            </a:p>
            <a:p>
              <a:pPr>
                <a:defRPr/>
              </a:pPr>
              <a:r>
                <a:rPr 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JBurg</a:t>
              </a:r>
              <a:r>
                <a:rPr 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na</a:t>
              </a:r>
              <a:r>
                <a:rPr 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Kstad</a:t>
              </a:r>
              <a:r>
                <a:rPr 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= </a:t>
              </a:r>
              <a:r>
                <a:rPr 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1200 </a:t>
              </a:r>
              <a:r>
                <a:rPr 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km</a:t>
              </a:r>
            </a:p>
            <a:p>
              <a:pPr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Op </a:t>
              </a:r>
              <a:r>
                <a:rPr lang="en-US" sz="2000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kaart</a:t>
              </a:r>
              <a:r>
                <a:rPr 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= </a:t>
              </a:r>
              <a:r>
                <a:rPr 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12 </a:t>
              </a:r>
              <a:r>
                <a:rPr 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cm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1568450" y="2590800"/>
            <a:ext cx="6769100" cy="137160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073150" y="2667000"/>
            <a:ext cx="8337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noProof="1" smtClean="0"/>
              <a:t>INTERNASIONALE verwysingskaal</a:t>
            </a:r>
            <a:r>
              <a:rPr lang="en-US" altLang="en-US" noProof="1"/>
              <a:t>: </a:t>
            </a:r>
          </a:p>
          <a:p>
            <a:pPr algn="ctr"/>
            <a:r>
              <a:rPr lang="en-US" altLang="en-US" noProof="1"/>
              <a:t>Ken aan koolstof 'n waarde van 12 toe: </a:t>
            </a:r>
          </a:p>
          <a:p>
            <a:pPr algn="ctr"/>
            <a:r>
              <a:rPr lang="en-US" altLang="en-US" noProof="1"/>
              <a:t>1C = 12 ame</a:t>
            </a:r>
            <a:r>
              <a:rPr lang="en-US" altLang="en-US" dirty="0"/>
              <a:t> (</a:t>
            </a:r>
            <a:r>
              <a:rPr lang="en-US" altLang="en-US" dirty="0" err="1"/>
              <a:t>amu</a:t>
            </a:r>
            <a:r>
              <a:rPr lang="en-US" altLang="en-US" dirty="0"/>
              <a:t>)</a:t>
            </a:r>
            <a:r>
              <a:rPr lang="en-US" altLang="en-US" noProof="1"/>
              <a:t>.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990600" y="457200"/>
            <a:ext cx="76771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By atoom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073150" y="4114800"/>
            <a:ext cx="767715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noProof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 12 ame is dus die relatiewe atoommassa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(relative mass)</a:t>
            </a:r>
            <a:r>
              <a:rPr lang="en-US" noProof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van koolstof</a:t>
            </a:r>
            <a:endParaRPr lang="en-US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1073150" y="5257800"/>
            <a:ext cx="7594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noProof="1">
                <a:solidFill>
                  <a:schemeClr val="tx2"/>
                </a:solidFill>
              </a:rPr>
              <a:t>Die werklike massa</a:t>
            </a:r>
            <a:r>
              <a:rPr lang="en-US" altLang="en-US" dirty="0">
                <a:solidFill>
                  <a:schemeClr val="tx2"/>
                </a:solidFill>
              </a:rPr>
              <a:t> (exact mass)</a:t>
            </a:r>
            <a:r>
              <a:rPr lang="en-US" altLang="en-US" noProof="1">
                <a:solidFill>
                  <a:schemeClr val="tx2"/>
                </a:solidFill>
              </a:rPr>
              <a:t> van die koolstofatoom is: C</a:t>
            </a:r>
            <a:r>
              <a:rPr lang="en-US" altLang="en-US" sz="2000" noProof="1">
                <a:solidFill>
                  <a:schemeClr val="tx2"/>
                </a:solidFill>
              </a:rPr>
              <a:t> = </a:t>
            </a:r>
            <a:r>
              <a:rPr lang="en-US" altLang="en-US" sz="2000" noProof="1" smtClean="0">
                <a:solidFill>
                  <a:schemeClr val="tx2"/>
                </a:solidFill>
              </a:rPr>
              <a:t>1.9927 </a:t>
            </a:r>
            <a:r>
              <a:rPr lang="en-US" altLang="en-US" sz="2000" noProof="1">
                <a:solidFill>
                  <a:schemeClr val="tx2"/>
                </a:solidFill>
              </a:rPr>
              <a:t>x 10</a:t>
            </a:r>
            <a:r>
              <a:rPr lang="en-US" altLang="en-US" sz="2000" baseline="30000" noProof="1">
                <a:solidFill>
                  <a:schemeClr val="tx2"/>
                </a:solidFill>
              </a:rPr>
              <a:t>-26</a:t>
            </a:r>
            <a:r>
              <a:rPr lang="en-US" altLang="en-US" sz="2000" noProof="1">
                <a:solidFill>
                  <a:schemeClr val="tx2"/>
                </a:solidFill>
              </a:rPr>
              <a:t>kg</a:t>
            </a:r>
          </a:p>
          <a:p>
            <a:pPr algn="ctr"/>
            <a:endParaRPr lang="en-US" altLang="en-US" sz="2000" noProof="1">
              <a:solidFill>
                <a:schemeClr val="tx2"/>
              </a:solidFill>
            </a:endParaRPr>
          </a:p>
          <a:p>
            <a:pPr algn="ctr"/>
            <a:r>
              <a:rPr lang="en-US" altLang="en-US" sz="2000" noProof="1">
                <a:solidFill>
                  <a:schemeClr val="tx2"/>
                </a:solidFill>
              </a:rPr>
              <a:t>Dus:  12 ame = </a:t>
            </a:r>
            <a:r>
              <a:rPr lang="en-US" altLang="en-US" sz="2000" noProof="1" smtClean="0">
                <a:solidFill>
                  <a:schemeClr val="tx2"/>
                </a:solidFill>
              </a:rPr>
              <a:t>1.9927 </a:t>
            </a:r>
            <a:r>
              <a:rPr lang="en-US" altLang="en-US" sz="2000" noProof="1">
                <a:solidFill>
                  <a:schemeClr val="tx2"/>
                </a:solidFill>
              </a:rPr>
              <a:t>x 10</a:t>
            </a:r>
            <a:r>
              <a:rPr lang="en-US" altLang="en-US" sz="2000" baseline="30000" noProof="1">
                <a:solidFill>
                  <a:schemeClr val="tx2"/>
                </a:solidFill>
              </a:rPr>
              <a:t>-26</a:t>
            </a:r>
            <a:r>
              <a:rPr lang="en-US" altLang="en-US" sz="2000" noProof="1">
                <a:solidFill>
                  <a:schemeClr val="tx2"/>
                </a:solidFill>
              </a:rPr>
              <a:t> kg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1238250" y="1295400"/>
            <a:ext cx="7429500" cy="830263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verander klein getalle na groot getalle mbv ‘n skaal: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emistry Images 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40000"/>
          </a:blip>
          <a:stretch>
            <a:fillRect/>
          </a:stretch>
        </p:blipFill>
        <p:spPr>
          <a:xfrm>
            <a:off x="0" y="0"/>
            <a:ext cx="9906000" cy="69786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8418513" cy="46482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6000" dirty="0" smtClean="0">
                <a:solidFill>
                  <a:srgbClr val="C00000"/>
                </a:solidFill>
                <a:latin typeface="Arial Rounded MT Bold" pitchFamily="34" charset="0"/>
              </a:rPr>
              <a:t>LEEREENHEID 2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sz="4000" dirty="0" smtClean="0">
                <a:solidFill>
                  <a:schemeClr val="accent4"/>
                </a:solidFill>
                <a:latin typeface="Arial Rounded MT Bold" pitchFamily="34" charset="0"/>
              </a:rPr>
              <a:t>ATOME, MOLEKULES EN IONE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KT &amp; T,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hfst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. 2</a:t>
            </a:r>
            <a:b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Studiegids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Leereenheid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 2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0" y="228600"/>
            <a:ext cx="9906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noProof="1">
                <a:latin typeface="Bauhaus 93" panose="04030905020B02020C02" pitchFamily="82" charset="0"/>
                <a:sym typeface="Wingdings" panose="05000000000000000000" pitchFamily="2" charset="2"/>
              </a:rPr>
              <a:t></a:t>
            </a:r>
            <a:r>
              <a:rPr lang="en-US" altLang="en-US" sz="4000" noProof="1">
                <a:latin typeface="Bauhaus 93" panose="04030905020B02020C02" pitchFamily="82" charset="0"/>
                <a:sym typeface="Wingdings" panose="05000000000000000000" pitchFamily="2" charset="2"/>
              </a:rPr>
              <a:t> </a:t>
            </a:r>
            <a:r>
              <a:rPr lang="en-US" altLang="en-US" noProof="1"/>
              <a:t>Wat is die verband</a:t>
            </a:r>
            <a:r>
              <a:rPr lang="en-US" altLang="en-US" dirty="0"/>
              <a:t> (relation)</a:t>
            </a:r>
            <a:r>
              <a:rPr lang="en-US" altLang="en-US" noProof="1"/>
              <a:t> tussen 1 ame en kg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g</a:t>
            </a:r>
            <a:r>
              <a:rPr lang="en-US" altLang="en-US" noProof="1"/>
              <a:t>?</a:t>
            </a:r>
            <a:endParaRPr lang="en-US" altLang="en-US" dirty="0"/>
          </a:p>
          <a:p>
            <a:pPr algn="ctr"/>
            <a:r>
              <a:rPr lang="en-US" altLang="en-US" dirty="0" err="1"/>
              <a:t>Dus</a:t>
            </a:r>
            <a:r>
              <a:rPr lang="en-US" altLang="en-US" dirty="0"/>
              <a:t>, 1 </a:t>
            </a:r>
            <a:r>
              <a:rPr lang="en-US" altLang="en-US" dirty="0" err="1"/>
              <a:t>ame</a:t>
            </a:r>
            <a:r>
              <a:rPr lang="en-US" altLang="en-US" dirty="0"/>
              <a:t> is </a:t>
            </a:r>
            <a:r>
              <a:rPr lang="en-US" altLang="en-US" dirty="0" err="1"/>
              <a:t>hoeveel</a:t>
            </a:r>
            <a:r>
              <a:rPr lang="en-US" altLang="en-US" dirty="0"/>
              <a:t> kg </a:t>
            </a:r>
            <a:r>
              <a:rPr lang="en-US" altLang="en-US" dirty="0" err="1"/>
              <a:t>en</a:t>
            </a:r>
            <a:r>
              <a:rPr lang="en-US" altLang="en-US" dirty="0"/>
              <a:t> g?</a:t>
            </a:r>
            <a:endParaRPr lang="en-US" altLang="en-US" noProof="1"/>
          </a:p>
          <a:p>
            <a:r>
              <a:rPr lang="en-US" altLang="en-US" noProof="1"/>
              <a:t>			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981200" y="2057400"/>
            <a:ext cx="70167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sz="20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Gegee: </a:t>
            </a:r>
            <a:r>
              <a:rPr lang="en-ZA" sz="2000" noProof="1"/>
              <a:t>1C = 12 ame en 1</a:t>
            </a:r>
            <a:r>
              <a:rPr lang="en-ZA" sz="2000" noProof="1">
                <a:solidFill>
                  <a:schemeClr val="tx2"/>
                </a:solidFill>
              </a:rPr>
              <a:t>C = </a:t>
            </a:r>
            <a:r>
              <a:rPr lang="en-ZA" sz="2000" noProof="1" smtClean="0">
                <a:solidFill>
                  <a:schemeClr val="tx2"/>
                </a:solidFill>
              </a:rPr>
              <a:t>1.9927 </a:t>
            </a:r>
            <a:r>
              <a:rPr lang="en-ZA" sz="2000" noProof="1">
                <a:solidFill>
                  <a:schemeClr val="tx2"/>
                </a:solidFill>
              </a:rPr>
              <a:t>x 10</a:t>
            </a:r>
            <a:r>
              <a:rPr lang="en-ZA" sz="2000" baseline="30000" noProof="1">
                <a:solidFill>
                  <a:schemeClr val="tx2"/>
                </a:solidFill>
              </a:rPr>
              <a:t>-26</a:t>
            </a:r>
            <a:r>
              <a:rPr lang="en-ZA" sz="2000" noProof="1">
                <a:solidFill>
                  <a:schemeClr val="tx2"/>
                </a:solidFill>
              </a:rPr>
              <a:t>kg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19600" y="2925215"/>
            <a:ext cx="5143875" cy="884785"/>
            <a:chOff x="4419600" y="2925215"/>
            <a:chExt cx="5143875" cy="884785"/>
          </a:xfrm>
        </p:grpSpPr>
        <p:sp>
          <p:nvSpPr>
            <p:cNvPr id="92172" name="Rectangle 12"/>
            <p:cNvSpPr>
              <a:spLocks noChangeArrowheads="1"/>
            </p:cNvSpPr>
            <p:nvPr/>
          </p:nvSpPr>
          <p:spPr bwMode="auto">
            <a:xfrm>
              <a:off x="4419600" y="2971800"/>
              <a:ext cx="47879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171" name="Text Box 11"/>
            <p:cNvSpPr txBox="1">
              <a:spLocks noChangeArrowheads="1"/>
            </p:cNvSpPr>
            <p:nvPr/>
          </p:nvSpPr>
          <p:spPr bwMode="auto">
            <a:xfrm>
              <a:off x="4693025" y="2925215"/>
              <a:ext cx="487045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noProof="1"/>
                <a:t>1</a:t>
              </a:r>
              <a:r>
                <a:rPr lang="en-US" altLang="en-US" dirty="0"/>
                <a:t> </a:t>
              </a:r>
              <a:r>
                <a:rPr lang="en-US" altLang="en-US" noProof="1"/>
                <a:t>ame</a:t>
              </a:r>
              <a:r>
                <a:rPr lang="en-US" altLang="en-US" sz="4400" noProof="1"/>
                <a:t> </a:t>
              </a:r>
              <a:r>
                <a:rPr lang="en-US" altLang="en-US" sz="4400" dirty="0"/>
                <a:t> </a:t>
              </a:r>
              <a:r>
                <a:rPr lang="en-US" altLang="en-US" sz="4400" noProof="1">
                  <a:sym typeface="Symbol" panose="05050102010706020507" pitchFamily="18" charset="2"/>
                </a:rPr>
                <a:t></a:t>
              </a:r>
              <a:r>
                <a:rPr lang="en-US" altLang="en-US" sz="4400" dirty="0">
                  <a:sym typeface="Symbol" panose="05050102010706020507" pitchFamily="18" charset="2"/>
                </a:rPr>
                <a:t> </a:t>
              </a:r>
              <a:r>
                <a:rPr lang="en-US" altLang="en-US" noProof="1">
                  <a:sym typeface="WP Phonetic" pitchFamily="34" charset="2"/>
                </a:rPr>
                <a:t>  </a:t>
              </a:r>
              <a:r>
                <a:rPr lang="en-US" altLang="en-US" noProof="1" smtClean="0">
                  <a:sym typeface="WP Phonetic" pitchFamily="34" charset="2"/>
                </a:rPr>
                <a:t>1.6606 </a:t>
              </a:r>
              <a:r>
                <a:rPr lang="en-US" altLang="en-US" noProof="1">
                  <a:sym typeface="WP Phonetic" pitchFamily="34" charset="2"/>
                </a:rPr>
                <a:t>x 10</a:t>
              </a:r>
              <a:r>
                <a:rPr lang="en-US" altLang="en-US" baseline="30000" noProof="1">
                  <a:sym typeface="WP Phonetic" pitchFamily="34" charset="2"/>
                </a:rPr>
                <a:t>-27</a:t>
              </a:r>
              <a:r>
                <a:rPr lang="en-US" altLang="en-US" noProof="1">
                  <a:sym typeface="WP Phonetic" pitchFamily="34" charset="2"/>
                </a:rPr>
                <a:t> </a:t>
              </a:r>
              <a:r>
                <a:rPr lang="en-US" altLang="en-US" noProof="1">
                  <a:solidFill>
                    <a:srgbClr val="C00000"/>
                  </a:solidFill>
                  <a:sym typeface="WP Phonetic" pitchFamily="34" charset="2"/>
                </a:rPr>
                <a:t>kg</a:t>
              </a:r>
              <a:endParaRPr lang="en-US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00200" y="5410200"/>
            <a:ext cx="6438900" cy="1066800"/>
            <a:chOff x="1600200" y="5410200"/>
            <a:chExt cx="6438900" cy="1066800"/>
          </a:xfrm>
        </p:grpSpPr>
        <p:sp>
          <p:nvSpPr>
            <p:cNvPr id="92174" name="Rectangle 14"/>
            <p:cNvSpPr>
              <a:spLocks noChangeArrowheads="1"/>
            </p:cNvSpPr>
            <p:nvPr/>
          </p:nvSpPr>
          <p:spPr bwMode="auto">
            <a:xfrm>
              <a:off x="1676400" y="5410200"/>
              <a:ext cx="6273800" cy="1066800"/>
            </a:xfrm>
            <a:prstGeom prst="rect">
              <a:avLst/>
            </a:prstGeom>
            <a:solidFill>
              <a:srgbClr val="EF91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173" name="Text Box 13"/>
            <p:cNvSpPr txBox="1">
              <a:spLocks noChangeArrowheads="1"/>
            </p:cNvSpPr>
            <p:nvPr/>
          </p:nvSpPr>
          <p:spPr bwMode="auto">
            <a:xfrm>
              <a:off x="1600200" y="5710237"/>
              <a:ext cx="6438900" cy="4619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Hierdie verband is ons verwysingsskaal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46490" y="4083425"/>
            <a:ext cx="5230910" cy="869575"/>
            <a:chOff x="2724150" y="4083425"/>
            <a:chExt cx="5230910" cy="869575"/>
          </a:xfrm>
        </p:grpSpPr>
        <p:sp>
          <p:nvSpPr>
            <p:cNvPr id="92177" name="Rectangle 17"/>
            <p:cNvSpPr>
              <a:spLocks noChangeArrowheads="1"/>
            </p:cNvSpPr>
            <p:nvPr/>
          </p:nvSpPr>
          <p:spPr bwMode="auto">
            <a:xfrm>
              <a:off x="2724150" y="4114800"/>
              <a:ext cx="47879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176" name="Text Box 16"/>
            <p:cNvSpPr txBox="1">
              <a:spLocks noChangeArrowheads="1"/>
            </p:cNvSpPr>
            <p:nvPr/>
          </p:nvSpPr>
          <p:spPr bwMode="auto">
            <a:xfrm>
              <a:off x="3002060" y="4083425"/>
              <a:ext cx="495300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noProof="1"/>
                <a:t>1</a:t>
              </a:r>
              <a:r>
                <a:rPr lang="en-US" altLang="en-US" dirty="0"/>
                <a:t> </a:t>
              </a:r>
              <a:r>
                <a:rPr lang="en-US" altLang="en-US" noProof="1"/>
                <a:t>ame</a:t>
              </a:r>
              <a:r>
                <a:rPr lang="en-US" altLang="en-US" sz="4400" noProof="1"/>
                <a:t> </a:t>
              </a:r>
              <a:r>
                <a:rPr lang="en-US" altLang="en-US" sz="4400" dirty="0"/>
                <a:t> </a:t>
              </a:r>
              <a:r>
                <a:rPr lang="en-US" altLang="en-US" sz="4400" noProof="1">
                  <a:sym typeface="Symbol" panose="05050102010706020507" pitchFamily="18" charset="2"/>
                </a:rPr>
                <a:t></a:t>
              </a:r>
              <a:r>
                <a:rPr lang="en-US" altLang="en-US" sz="4400" dirty="0">
                  <a:sym typeface="Symbol" panose="05050102010706020507" pitchFamily="18" charset="2"/>
                </a:rPr>
                <a:t> </a:t>
              </a:r>
              <a:r>
                <a:rPr lang="en-US" altLang="en-US" noProof="1">
                  <a:sym typeface="WP Phonetic" pitchFamily="34" charset="2"/>
                </a:rPr>
                <a:t>  </a:t>
              </a:r>
              <a:r>
                <a:rPr lang="en-US" altLang="en-US" noProof="1" smtClean="0">
                  <a:sym typeface="WP Phonetic" pitchFamily="34" charset="2"/>
                </a:rPr>
                <a:t>1.6606 </a:t>
              </a:r>
              <a:r>
                <a:rPr lang="en-US" altLang="en-US" noProof="1">
                  <a:sym typeface="WP Phonetic" pitchFamily="34" charset="2"/>
                </a:rPr>
                <a:t>x 10</a:t>
              </a:r>
              <a:r>
                <a:rPr lang="en-US" altLang="en-US" baseline="30000" noProof="1">
                  <a:sym typeface="WP Phonetic" pitchFamily="34" charset="2"/>
                </a:rPr>
                <a:t>-2</a:t>
              </a:r>
              <a:r>
                <a:rPr lang="en-US" altLang="en-US" baseline="30000" dirty="0">
                  <a:sym typeface="WP Phonetic" pitchFamily="34" charset="2"/>
                </a:rPr>
                <a:t>4</a:t>
              </a:r>
              <a:r>
                <a:rPr lang="en-US" altLang="en-US" noProof="1">
                  <a:sym typeface="WP Phonetic" pitchFamily="34" charset="2"/>
                </a:rPr>
                <a:t> </a:t>
              </a:r>
              <a:r>
                <a:rPr lang="en-US" altLang="en-US" noProof="1">
                  <a:solidFill>
                    <a:srgbClr val="C00000"/>
                  </a:solidFill>
                  <a:sym typeface="WP Phonetic" pitchFamily="34" charset="2"/>
                </a:rPr>
                <a:t>g</a:t>
              </a:r>
              <a:endParaRPr lang="en-US" altLang="en-US" dirty="0">
                <a:solidFill>
                  <a:srgbClr val="C00000"/>
                </a:solidFill>
                <a:sym typeface="WP Phonetic" pitchFamily="34" charset="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9489" y="2971800"/>
            <a:ext cx="3742762" cy="1963737"/>
            <a:chOff x="429489" y="2971800"/>
            <a:chExt cx="3742762" cy="1963737"/>
          </a:xfrm>
        </p:grpSpPr>
        <p:sp>
          <p:nvSpPr>
            <p:cNvPr id="3" name="TextBox 2"/>
            <p:cNvSpPr txBox="1"/>
            <p:nvPr/>
          </p:nvSpPr>
          <p:spPr>
            <a:xfrm>
              <a:off x="429489" y="3695153"/>
              <a:ext cx="2371162" cy="52322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Ek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sal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dit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jou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verskaf</a:t>
              </a:r>
              <a:r>
                <a:rPr lang="en-US" sz="1400" dirty="0" smtClean="0"/>
                <a:t> </a:t>
              </a:r>
              <a:br>
                <a:rPr lang="en-US" sz="1400" dirty="0" smtClean="0"/>
              </a:br>
              <a:r>
                <a:rPr lang="en-US" sz="1400" dirty="0" smtClean="0"/>
                <a:t>in ‘n </a:t>
              </a:r>
              <a:r>
                <a:rPr lang="en-US" sz="1400" dirty="0" err="1" smtClean="0"/>
                <a:t>toets</a:t>
              </a:r>
              <a:r>
                <a:rPr lang="en-US" sz="1400" dirty="0" smtClean="0"/>
                <a:t> of </a:t>
              </a:r>
              <a:r>
                <a:rPr lang="en-US" sz="1400" dirty="0" err="1" smtClean="0"/>
                <a:t>eksamen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876851" y="2971800"/>
              <a:ext cx="1295400" cy="1963737"/>
              <a:chOff x="381000" y="4271429"/>
              <a:chExt cx="1295400" cy="986371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>
                <a:off x="381000" y="4764614"/>
                <a:ext cx="838200" cy="0"/>
              </a:xfrm>
              <a:prstGeom prst="straightConnector1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" name="Left Brace 9"/>
              <p:cNvSpPr/>
              <p:nvPr/>
            </p:nvSpPr>
            <p:spPr bwMode="auto">
              <a:xfrm>
                <a:off x="1295400" y="4271429"/>
                <a:ext cx="381000" cy="986371"/>
              </a:xfrm>
              <a:prstGeom prst="leftBrac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457200" y="1089025"/>
            <a:ext cx="9067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60425" indent="-860425"/>
            <a:r>
              <a:rPr lang="en-US" altLang="en-US" sz="6000" noProof="1">
                <a:latin typeface="Bauhaus 93" panose="04030905020B02020C02" pitchFamily="82" charset="0"/>
                <a:sym typeface="Wingdings" panose="05000000000000000000" pitchFamily="2" charset="2"/>
              </a:rPr>
              <a:t> </a:t>
            </a:r>
            <a:r>
              <a:rPr lang="en-US" altLang="en-US" noProof="1"/>
              <a:t>Wat is die massa van die He-atoom </a:t>
            </a:r>
            <a:r>
              <a:rPr lang="en-US" altLang="en-US" u="sng" noProof="1"/>
              <a:t>relatief</a:t>
            </a:r>
            <a:r>
              <a:rPr lang="en-US" altLang="en-US" noProof="1"/>
              <a:t> tot </a:t>
            </a:r>
            <a:r>
              <a:rPr lang="en-US" altLang="en-US" noProof="1" smtClean="0"/>
              <a:t>die  koolstofatoom</a:t>
            </a:r>
            <a:r>
              <a:rPr lang="en-US" altLang="en-US" noProof="1"/>
              <a:t>? </a:t>
            </a:r>
          </a:p>
          <a:p>
            <a:r>
              <a:rPr lang="en-US" altLang="en-US" noProof="1"/>
              <a:t>	</a:t>
            </a:r>
            <a:endParaRPr lang="en-US" altLang="en-US" dirty="0"/>
          </a:p>
          <a:p>
            <a:r>
              <a:rPr lang="en-US" altLang="en-US" dirty="0"/>
              <a:t>	</a:t>
            </a:r>
            <a:r>
              <a:rPr lang="en-US" altLang="en-US" noProof="1"/>
              <a:t>Gegee: He-atoom =  </a:t>
            </a:r>
            <a:r>
              <a:rPr lang="en-US" altLang="en-US" noProof="1" smtClean="0"/>
              <a:t>6.6466 </a:t>
            </a:r>
            <a:r>
              <a:rPr lang="en-US" altLang="en-US" noProof="1"/>
              <a:t>x 10</a:t>
            </a:r>
            <a:r>
              <a:rPr lang="en-US" altLang="en-US" baseline="30000" noProof="1"/>
              <a:t>-27</a:t>
            </a:r>
            <a:r>
              <a:rPr lang="en-US" altLang="en-US" noProof="1"/>
              <a:t> </a:t>
            </a:r>
            <a:r>
              <a:rPr lang="en-US" altLang="en-US" dirty="0"/>
              <a:t>k</a:t>
            </a:r>
            <a:r>
              <a:rPr lang="en-US" altLang="en-US" noProof="1"/>
              <a:t>g</a:t>
            </a:r>
            <a:r>
              <a:rPr lang="en-US" altLang="en-US" dirty="0"/>
              <a:t> (</a:t>
            </a:r>
            <a:r>
              <a:rPr lang="en-US" altLang="en-US" dirty="0" err="1" smtClean="0"/>
              <a:t>werklike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massa</a:t>
            </a:r>
            <a:r>
              <a:rPr lang="en-US" altLang="en-US" dirty="0" smtClean="0"/>
              <a:t>)</a:t>
            </a:r>
            <a:r>
              <a:rPr lang="en-US" altLang="en-US" noProof="1" smtClean="0"/>
              <a:t> </a:t>
            </a:r>
            <a:endParaRPr lang="en-US" altLang="en-US" noProof="1"/>
          </a:p>
          <a:p>
            <a:r>
              <a:rPr lang="en-US" altLang="en-US" noProof="1"/>
              <a:t>	(Massa in ame gevra)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28800" y="4343400"/>
            <a:ext cx="6057525" cy="685800"/>
            <a:chOff x="1898650" y="3429000"/>
            <a:chExt cx="6057525" cy="685800"/>
          </a:xfrm>
        </p:grpSpPr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>
              <a:off x="1898650" y="3429000"/>
              <a:ext cx="5695950" cy="685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468" name="Text Box 6"/>
            <p:cNvSpPr txBox="1">
              <a:spLocks noChangeArrowheads="1"/>
            </p:cNvSpPr>
            <p:nvPr/>
          </p:nvSpPr>
          <p:spPr bwMode="auto">
            <a:xfrm>
              <a:off x="2177675" y="3549742"/>
              <a:ext cx="57785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noProof="1"/>
                <a:t>Verband: 1</a:t>
              </a:r>
              <a:r>
                <a:rPr lang="en-US" altLang="en-US" dirty="0"/>
                <a:t> </a:t>
              </a:r>
              <a:r>
                <a:rPr lang="en-US" altLang="en-US" noProof="1"/>
                <a:t>ame = </a:t>
              </a:r>
              <a:r>
                <a:rPr lang="en-US" altLang="en-US" noProof="1" smtClean="0">
                  <a:sym typeface="WP Phonetic" pitchFamily="34" charset="2"/>
                </a:rPr>
                <a:t>1.6606 </a:t>
              </a:r>
              <a:r>
                <a:rPr lang="en-US" altLang="en-US" noProof="1">
                  <a:sym typeface="WP Phonetic" pitchFamily="34" charset="2"/>
                </a:rPr>
                <a:t>x 10</a:t>
              </a:r>
              <a:r>
                <a:rPr lang="en-US" altLang="en-US" baseline="30000" noProof="1">
                  <a:sym typeface="WP Phonetic" pitchFamily="34" charset="2"/>
                </a:rPr>
                <a:t>-27</a:t>
              </a:r>
              <a:r>
                <a:rPr lang="en-US" altLang="en-US" noProof="1">
                  <a:sym typeface="WP Phonetic" pitchFamily="34" charset="2"/>
                </a:rPr>
                <a:t> kg</a:t>
              </a:r>
            </a:p>
          </p:txBody>
        </p:sp>
      </p:grp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76200"/>
            <a:ext cx="6500812" cy="865188"/>
          </a:xfrm>
          <a:solidFill>
            <a:srgbClr val="002060"/>
          </a:solidFill>
        </p:spPr>
        <p:txBody>
          <a:bodyPr/>
          <a:lstStyle/>
          <a:p>
            <a:r>
              <a:rPr lang="en-ZA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PROBEER SELF 2.3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762000" y="1065212"/>
            <a:ext cx="8337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noProof="1">
                <a:latin typeface="Bauhaus 93" panose="04030905020B02020C02" pitchFamily="82" charset="0"/>
                <a:sym typeface="Wingdings" panose="05000000000000000000" pitchFamily="2" charset="2"/>
              </a:rPr>
              <a:t></a:t>
            </a:r>
            <a:r>
              <a:rPr lang="en-US" altLang="en-US" noProof="1"/>
              <a:t>Wat is die massa in kg van 'n suurstofatoom?</a:t>
            </a:r>
          </a:p>
          <a:p>
            <a:r>
              <a:rPr lang="en-US" altLang="en-US" noProof="1"/>
              <a:t>         Gegee: Relatiewe massa van </a:t>
            </a:r>
            <a:r>
              <a:rPr lang="en-US" altLang="en-US" dirty="0"/>
              <a:t>O </a:t>
            </a:r>
            <a:r>
              <a:rPr lang="en-US" altLang="en-US" noProof="1"/>
              <a:t>=</a:t>
            </a:r>
            <a:r>
              <a:rPr lang="en-US" altLang="en-US" dirty="0"/>
              <a:t> </a:t>
            </a:r>
            <a:r>
              <a:rPr lang="en-US" altLang="en-US" noProof="1"/>
              <a:t>16 ame.</a:t>
            </a:r>
          </a:p>
          <a:p>
            <a:r>
              <a:rPr lang="en-US" altLang="en-US" noProof="1"/>
              <a:t>         </a:t>
            </a:r>
            <a:endParaRPr lang="en-US" altLang="en-US" b="0" noProof="1"/>
          </a:p>
        </p:txBody>
      </p:sp>
      <p:grpSp>
        <p:nvGrpSpPr>
          <p:cNvPr id="2" name="Group 1"/>
          <p:cNvGrpSpPr/>
          <p:nvPr/>
        </p:nvGrpSpPr>
        <p:grpSpPr>
          <a:xfrm>
            <a:off x="1733550" y="2811462"/>
            <a:ext cx="6463930" cy="769938"/>
            <a:chOff x="1733550" y="2680445"/>
            <a:chExt cx="6463930" cy="769938"/>
          </a:xfrm>
        </p:grpSpPr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1733550" y="2819400"/>
              <a:ext cx="6191250" cy="609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517" name="Text Box 7"/>
            <p:cNvSpPr txBox="1">
              <a:spLocks noChangeArrowheads="1"/>
            </p:cNvSpPr>
            <p:nvPr/>
          </p:nvSpPr>
          <p:spPr bwMode="auto">
            <a:xfrm>
              <a:off x="1923680" y="2680445"/>
              <a:ext cx="627380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noProof="1"/>
                <a:t>Verband: 1</a:t>
              </a:r>
              <a:r>
                <a:rPr lang="en-US" altLang="en-US" dirty="0"/>
                <a:t> </a:t>
              </a:r>
              <a:r>
                <a:rPr lang="en-US" altLang="en-US" noProof="1"/>
                <a:t>ame</a:t>
              </a:r>
              <a:r>
                <a:rPr lang="en-US" altLang="en-US" dirty="0"/>
                <a:t>  </a:t>
              </a:r>
              <a:r>
                <a:rPr lang="en-US" altLang="en-US" noProof="1"/>
                <a:t> </a:t>
              </a:r>
              <a:r>
                <a:rPr lang="en-US" altLang="en-US" sz="4400" noProof="1">
                  <a:sym typeface="Symbol" panose="05050102010706020507" pitchFamily="18" charset="2"/>
                </a:rPr>
                <a:t></a:t>
              </a:r>
              <a:r>
                <a:rPr lang="en-US" altLang="en-US" noProof="1"/>
                <a:t> </a:t>
              </a:r>
              <a:r>
                <a:rPr lang="en-US" altLang="en-US" noProof="1">
                  <a:sym typeface="WP Phonetic" pitchFamily="34" charset="2"/>
                </a:rPr>
                <a:t>  </a:t>
              </a:r>
              <a:r>
                <a:rPr lang="en-US" altLang="en-US" noProof="1" smtClean="0">
                  <a:sym typeface="WP Phonetic" pitchFamily="34" charset="2"/>
                </a:rPr>
                <a:t>1.6606 </a:t>
              </a:r>
              <a:r>
                <a:rPr lang="en-US" altLang="en-US" noProof="1">
                  <a:sym typeface="WP Phonetic" pitchFamily="34" charset="2"/>
                </a:rPr>
                <a:t>x 10</a:t>
              </a:r>
              <a:r>
                <a:rPr lang="en-US" altLang="en-US" baseline="30000" noProof="1">
                  <a:sym typeface="WP Phonetic" pitchFamily="34" charset="2"/>
                </a:rPr>
                <a:t>-27</a:t>
              </a:r>
              <a:r>
                <a:rPr lang="en-US" altLang="en-US" noProof="1">
                  <a:sym typeface="WP Phonetic" pitchFamily="34" charset="2"/>
                </a:rPr>
                <a:t> kg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3150" y="5029200"/>
            <a:ext cx="7842250" cy="1143000"/>
            <a:chOff x="1238250" y="5029200"/>
            <a:chExt cx="7842250" cy="1143000"/>
          </a:xfrm>
        </p:grpSpPr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238250" y="5029200"/>
              <a:ext cx="7842250" cy="1143000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72" name="Text Box 16"/>
            <p:cNvSpPr txBox="1">
              <a:spLocks noChangeArrowheads="1"/>
            </p:cNvSpPr>
            <p:nvPr/>
          </p:nvSpPr>
          <p:spPr bwMode="auto">
            <a:xfrm>
              <a:off x="1238250" y="5181600"/>
              <a:ext cx="7594600" cy="830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ZA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Onthou</a:t>
              </a:r>
              <a:r>
                <a:rPr lang="en-ZA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: </a:t>
              </a:r>
              <a:r>
                <a:rPr lang="en-ZA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Alle</a:t>
              </a:r>
              <a:r>
                <a:rPr lang="en-ZA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finale </a:t>
              </a:r>
              <a:r>
                <a:rPr lang="en-ZA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antwoorde</a:t>
              </a:r>
              <a:r>
                <a:rPr lang="en-ZA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word </a:t>
              </a:r>
              <a:r>
                <a:rPr lang="en-ZA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afgerond</a:t>
              </a:r>
              <a:r>
                <a:rPr lang="en-ZA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tot 3</a:t>
              </a:r>
              <a:r>
                <a:rPr lang="en-ZA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ZA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desimale</a:t>
              </a:r>
              <a:r>
                <a:rPr lang="en-ZA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ZA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syfers</a:t>
              </a:r>
              <a:r>
                <a:rPr lang="en-ZA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!</a:t>
              </a:r>
            </a:p>
          </p:txBody>
        </p:sp>
      </p:grpSp>
      <p:sp>
        <p:nvSpPr>
          <p:cNvPr id="645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76200"/>
            <a:ext cx="6500812" cy="865188"/>
          </a:xfrm>
          <a:solidFill>
            <a:srgbClr val="002060"/>
          </a:solidFill>
        </p:spPr>
        <p:txBody>
          <a:bodyPr/>
          <a:lstStyle/>
          <a:p>
            <a:r>
              <a:rPr lang="en-ZA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PROBEER SELF 2.4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503583" y="3028117"/>
            <a:ext cx="8915400" cy="400110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tabLst>
                <a:tab pos="360363" algn="l"/>
              </a:tabLst>
              <a:defRPr/>
            </a:pPr>
            <a:r>
              <a:rPr lang="af-ZA" sz="2000" dirty="0">
                <a:latin typeface="Calibri" pitchFamily="34" charset="0"/>
                <a:cs typeface="Times New Roman" pitchFamily="18" charset="0"/>
              </a:rPr>
              <a:t>Hierdie leergedeelte is gebaseer op 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hoofstuk 2 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van die 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handboek.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996" tIns="152352" rIns="0" bIns="152352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  <p:grpSp>
        <p:nvGrpSpPr>
          <p:cNvPr id="23558" name="Group 21"/>
          <p:cNvGrpSpPr>
            <a:grpSpLocks/>
          </p:cNvGrpSpPr>
          <p:nvPr/>
        </p:nvGrpSpPr>
        <p:grpSpPr bwMode="auto">
          <a:xfrm>
            <a:off x="222250" y="274638"/>
            <a:ext cx="9448800" cy="1957387"/>
            <a:chOff x="221972" y="275088"/>
            <a:chExt cx="9448801" cy="1956931"/>
          </a:xfrm>
        </p:grpSpPr>
        <p:grpSp>
          <p:nvGrpSpPr>
            <p:cNvPr id="23563" name="Group 10"/>
            <p:cNvGrpSpPr>
              <a:grpSpLocks/>
            </p:cNvGrpSpPr>
            <p:nvPr/>
          </p:nvGrpSpPr>
          <p:grpSpPr bwMode="auto">
            <a:xfrm>
              <a:off x="221972" y="275088"/>
              <a:ext cx="9448801" cy="1956931"/>
              <a:chOff x="1755775" y="381000"/>
              <a:chExt cx="7693025" cy="123109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755775" y="381000"/>
                <a:ext cx="7693025" cy="123109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91429" tIns="45714" rIns="91429" bIns="45714">
                <a:spAutoFit/>
                <a:sp3d extrusionH="57150">
                  <a:bevelT w="82550" h="38100" prst="coolSlant"/>
                </a:sp3d>
              </a:bodyPr>
              <a:lstStyle/>
              <a:p>
                <a:pPr algn="r">
                  <a:defRPr/>
                </a:pPr>
                <a:endParaRPr lang="en-US" sz="5400" u="sng" dirty="0">
                  <a:solidFill>
                    <a:srgbClr val="FFFFFF"/>
                  </a:solidFill>
                  <a:effectLst>
                    <a:outerShdw blurRad="50800" dist="38100" dir="10800000" algn="ctr" rotWithShape="0">
                      <a:schemeClr val="tx1">
                        <a:lumMod val="95000"/>
                        <a:lumOff val="5000"/>
                        <a:alpha val="5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Calibri" pitchFamily="34" charset="0"/>
                </a:endParaRPr>
              </a:p>
              <a:p>
                <a:pPr algn="r">
                  <a:defRPr/>
                </a:pPr>
                <a:endParaRPr lang="af-ZA" sz="20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5300" name="Rectangle 4"/>
              <p:cNvSpPr>
                <a:spLocks noChangeArrowheads="1"/>
              </p:cNvSpPr>
              <p:nvPr/>
            </p:nvSpPr>
            <p:spPr bwMode="auto">
              <a:xfrm>
                <a:off x="3312184" y="596914"/>
                <a:ext cx="5821294" cy="754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91429" tIns="45714" rIns="91429" bIns="45714">
                <a:spAutoFit/>
                <a:sp3d extrusionH="57150">
                  <a:bevelT w="82550" h="38100" prst="coolSlant"/>
                </a:sp3d>
              </a:bodyPr>
              <a:lstStyle/>
              <a:p>
                <a:pPr algn="ctr">
                  <a:defRPr/>
                </a:pPr>
                <a:r>
                  <a:rPr lang="af-ZA" sz="3600" cap="small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Atoomstruktuur:</a:t>
                </a:r>
              </a:p>
              <a:p>
                <a:pPr algn="ctr">
                  <a:defRPr/>
                </a:pPr>
                <a:r>
                  <a:rPr lang="af-ZA" sz="3600" cap="small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Protone, elektrone en neutrone</a:t>
                </a:r>
                <a:endParaRPr lang="en-US" sz="3600" cap="small" dirty="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3564" name="Group 16"/>
            <p:cNvGrpSpPr>
              <a:grpSpLocks/>
            </p:cNvGrpSpPr>
            <p:nvPr/>
          </p:nvGrpSpPr>
          <p:grpSpPr bwMode="auto">
            <a:xfrm>
              <a:off x="378240" y="533400"/>
              <a:ext cx="1415772" cy="1460081"/>
              <a:chOff x="98735" y="5105400"/>
              <a:chExt cx="1516799" cy="1601163"/>
            </a:xfrm>
          </p:grpSpPr>
          <p:sp>
            <p:nvSpPr>
              <p:cNvPr id="13" name="TextBox 12"/>
              <p:cNvSpPr txBox="1"/>
              <p:nvPr/>
            </p:nvSpPr>
            <p:spPr>
              <a:xfrm rot="16200000">
                <a:off x="56553" y="5147582"/>
                <a:ext cx="1601163" cy="1516799"/>
              </a:xfrm>
              <a:prstGeom prst="rect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>
                <a:spAutoFit/>
                <a:sp3d extrusionH="57150">
                  <a:bevelT w="82550" h="38100" prst="coolSlant"/>
                </a:sp3d>
              </a:bodyPr>
              <a:lstStyle/>
              <a:p>
                <a:pPr algn="ctr">
                  <a:defRPr/>
                </a:pPr>
                <a:r>
                  <a:rPr lang="af-ZA" sz="1400" dirty="0">
                    <a:latin typeface="Calibri" pitchFamily="34" charset="0"/>
                  </a:rPr>
                  <a:t>LEERGEDEELTE</a:t>
                </a:r>
              </a:p>
              <a:p>
                <a:pPr>
                  <a:defRPr/>
                </a:pPr>
                <a:endParaRPr lang="af-ZA" dirty="0"/>
              </a:p>
              <a:p>
                <a:pPr>
                  <a:defRPr/>
                </a:pPr>
                <a:endParaRPr lang="af-ZA" dirty="0"/>
              </a:p>
              <a:p>
                <a:pPr>
                  <a:defRPr/>
                </a:pPr>
                <a:endParaRPr lang="af-ZA" dirty="0"/>
              </a:p>
            </p:txBody>
          </p:sp>
          <p:grpSp>
            <p:nvGrpSpPr>
              <p:cNvPr id="23566" name="Group 15"/>
              <p:cNvGrpSpPr>
                <a:grpSpLocks/>
              </p:cNvGrpSpPr>
              <p:nvPr/>
            </p:nvGrpSpPr>
            <p:grpSpPr bwMode="auto">
              <a:xfrm>
                <a:off x="494598" y="5342018"/>
                <a:ext cx="914400" cy="1143000"/>
                <a:chOff x="5858415" y="5693201"/>
                <a:chExt cx="914400" cy="1143000"/>
              </a:xfrm>
            </p:grpSpPr>
            <p:sp>
              <p:nvSpPr>
                <p:cNvPr id="14" name="Isosceles Triangle 13"/>
                <p:cNvSpPr/>
                <p:nvPr/>
              </p:nvSpPr>
              <p:spPr bwMode="auto">
                <a:xfrm rot="5400000">
                  <a:off x="5701210" y="5850600"/>
                  <a:ext cx="1228786" cy="915020"/>
                </a:xfrm>
                <a:prstGeom prst="triangle">
                  <a:avLst>
                    <a:gd name="adj" fmla="val 50687"/>
                  </a:avLst>
                </a:prstGeom>
                <a:solidFill>
                  <a:schemeClr val="bg2">
                    <a:lumMod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pPr>
                    <a:defRPr/>
                  </a:pPr>
                  <a:endParaRPr lang="af-ZA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568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906214" y="6010533"/>
                  <a:ext cx="57740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af-ZA" altLang="en-US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2.1</a:t>
                  </a:r>
                </a:p>
              </p:txBody>
            </p:sp>
          </p:grpSp>
        </p:grpSp>
      </p:grpSp>
      <p:sp>
        <p:nvSpPr>
          <p:cNvPr id="24" name="TextBox 23"/>
          <p:cNvSpPr txBox="1"/>
          <p:nvPr/>
        </p:nvSpPr>
        <p:spPr>
          <a:xfrm>
            <a:off x="255105" y="4053486"/>
            <a:ext cx="264617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defRPr/>
            </a:pPr>
            <a:r>
              <a:rPr lang="en-US" sz="3200" u="sng" dirty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UITKOMSTE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304800" y="4693384"/>
            <a:ext cx="9296400" cy="1446550"/>
          </a:xfrm>
          <a:prstGeom prst="rect">
            <a:avLst/>
          </a:prstGeom>
          <a:solidFill>
            <a:srgbClr val="E6E6E6"/>
          </a:solidFill>
          <a:ln w="190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tabLst>
                <a:tab pos="360363" algn="l"/>
              </a:tabLst>
              <a:defRPr/>
            </a:pPr>
            <a:r>
              <a:rPr lang="af-ZA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 voltooiing van hierdie leergedeelte behoort jy:</a:t>
            </a:r>
            <a:endParaRPr lang="en-US" sz="2000" dirty="0">
              <a:latin typeface="Calibri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  <a:tabLst>
                <a:tab pos="360363" algn="l"/>
              </a:tabLst>
              <a:defRPr/>
            </a:pPr>
            <a:r>
              <a:rPr lang="af-ZA" sz="2000" b="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die terme elektrone, protone, neutrone en algemene atoomstruktuur te kan 	verduidelik.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tabLst>
                <a:tab pos="360363" algn="l"/>
              </a:tabLst>
              <a:defRPr/>
            </a:pPr>
            <a:endParaRPr lang="af-ZA" sz="800" b="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  <a:tabLst>
                <a:tab pos="360363" algn="l"/>
              </a:tabLst>
              <a:defRPr/>
            </a:pPr>
            <a:r>
              <a:rPr lang="af-ZA" sz="2000" b="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die relatiewe massa skaal en die atoommassa eenheid te kan verduidelik.</a:t>
            </a:r>
            <a:r>
              <a:rPr lang="en-US" sz="2000" b="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Dalton se </a:t>
            </a:r>
            <a:r>
              <a:rPr lang="en-US" altLang="en-US" dirty="0" err="1" smtClean="0">
                <a:solidFill>
                  <a:schemeClr val="tx1"/>
                </a:solidFill>
              </a:rPr>
              <a:t>Atoomteorie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(1808)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7650" y="990600"/>
            <a:ext cx="9163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i="1" dirty="0" err="1" smtClean="0"/>
              <a:t>Elemente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is </a:t>
            </a:r>
            <a:r>
              <a:rPr lang="en-US" altLang="en-US" dirty="0" err="1" smtClean="0"/>
              <a:t>saamgestel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uit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klein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deeltjies</a:t>
            </a:r>
            <a:r>
              <a:rPr lang="en-US" altLang="en-US" dirty="0" smtClean="0"/>
              <a:t> wat </a:t>
            </a:r>
            <a:r>
              <a:rPr lang="en-US" altLang="en-US" dirty="0" err="1" smtClean="0"/>
              <a:t>atome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genoem</a:t>
            </a:r>
            <a:r>
              <a:rPr lang="en-US" altLang="en-US" dirty="0" smtClean="0"/>
              <a:t> </a:t>
            </a:r>
            <a:r>
              <a:rPr lang="en-US" altLang="en-US" dirty="0" smtClean="0"/>
              <a:t>word. </a:t>
            </a:r>
            <a:r>
              <a:rPr lang="en-US" altLang="en-US" dirty="0" err="1" smtClean="0"/>
              <a:t>Alle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atome</a:t>
            </a:r>
            <a:r>
              <a:rPr lang="en-US" altLang="en-US" dirty="0" smtClean="0"/>
              <a:t> van ‘n </a:t>
            </a:r>
            <a:r>
              <a:rPr lang="en-US" altLang="en-US" dirty="0" err="1" smtClean="0"/>
              <a:t>gegewe</a:t>
            </a:r>
            <a:r>
              <a:rPr lang="en-US" altLang="en-US" dirty="0" smtClean="0"/>
              <a:t> element is </a:t>
            </a:r>
            <a:r>
              <a:rPr lang="en-US" altLang="en-US" dirty="0" err="1" smtClean="0"/>
              <a:t>identies</a:t>
            </a:r>
            <a:r>
              <a:rPr lang="en-US" altLang="en-US" dirty="0" smtClean="0"/>
              <a:t>. Die </a:t>
            </a:r>
            <a:r>
              <a:rPr lang="en-US" altLang="en-US" dirty="0" err="1" smtClean="0"/>
              <a:t>atome</a:t>
            </a:r>
            <a:r>
              <a:rPr lang="en-US" altLang="en-US" dirty="0" smtClean="0"/>
              <a:t> van </a:t>
            </a:r>
            <a:r>
              <a:rPr lang="en-US" altLang="en-US" dirty="0" err="1" smtClean="0"/>
              <a:t>een</a:t>
            </a:r>
            <a:r>
              <a:rPr lang="en-US" altLang="en-US" dirty="0" smtClean="0"/>
              <a:t> element </a:t>
            </a:r>
            <a:r>
              <a:rPr lang="en-US" altLang="en-US" dirty="0" err="1" smtClean="0"/>
              <a:t>verskil</a:t>
            </a:r>
            <a:r>
              <a:rPr lang="en-US" altLang="en-US" dirty="0" smtClean="0"/>
              <a:t> van die </a:t>
            </a:r>
            <a:r>
              <a:rPr lang="en-US" altLang="en-US" dirty="0" err="1" smtClean="0"/>
              <a:t>atome</a:t>
            </a:r>
            <a:r>
              <a:rPr lang="en-US" altLang="en-US" dirty="0" smtClean="0"/>
              <a:t> van al die </a:t>
            </a:r>
            <a:r>
              <a:rPr lang="en-US" altLang="en-US" dirty="0" err="1" smtClean="0"/>
              <a:t>ander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elemente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47650" y="2933700"/>
            <a:ext cx="9328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2"/>
            </a:pPr>
            <a:r>
              <a:rPr lang="en-US" altLang="en-US" i="1" dirty="0" err="1" smtClean="0"/>
              <a:t>Verbindings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is </a:t>
            </a:r>
            <a:r>
              <a:rPr lang="en-US" altLang="en-US" dirty="0" err="1" smtClean="0"/>
              <a:t>saamgestel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uit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atome</a:t>
            </a:r>
            <a:r>
              <a:rPr lang="en-US" altLang="en-US" dirty="0" smtClean="0"/>
              <a:t> van </a:t>
            </a:r>
            <a:r>
              <a:rPr lang="en-US" altLang="en-US" dirty="0" err="1" smtClean="0"/>
              <a:t>meer</a:t>
            </a:r>
            <a:r>
              <a:rPr lang="en-US" altLang="en-US" dirty="0" smtClean="0"/>
              <a:t> as </a:t>
            </a:r>
            <a:r>
              <a:rPr lang="en-US" altLang="en-US" dirty="0" err="1" smtClean="0"/>
              <a:t>een</a:t>
            </a:r>
            <a:r>
              <a:rPr lang="en-US" altLang="en-US" dirty="0" smtClean="0"/>
              <a:t> element. Die </a:t>
            </a:r>
            <a:r>
              <a:rPr lang="en-US" altLang="en-US" dirty="0" err="1" smtClean="0"/>
              <a:t>relatiewe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aantal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atome</a:t>
            </a:r>
            <a:r>
              <a:rPr lang="en-US" altLang="en-US" dirty="0" smtClean="0"/>
              <a:t> van </a:t>
            </a:r>
            <a:r>
              <a:rPr lang="en-US" altLang="en-US" dirty="0" err="1" smtClean="0"/>
              <a:t>elke</a:t>
            </a:r>
            <a:r>
              <a:rPr lang="en-US" altLang="en-US" dirty="0" smtClean="0"/>
              <a:t> element in ‘n </a:t>
            </a:r>
            <a:r>
              <a:rPr lang="en-US" altLang="en-US" dirty="0" err="1" smtClean="0"/>
              <a:t>gegewe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verbinding</a:t>
            </a:r>
            <a:r>
              <a:rPr lang="en-US" altLang="en-US" dirty="0" smtClean="0"/>
              <a:t> is </a:t>
            </a:r>
            <a:r>
              <a:rPr lang="en-US" altLang="en-US" dirty="0" err="1" smtClean="0"/>
              <a:t>altyd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dieselfde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47650" y="4876800"/>
            <a:ext cx="9493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3"/>
            </a:pPr>
            <a:r>
              <a:rPr lang="en-US" altLang="en-US" dirty="0" err="1" smtClean="0"/>
              <a:t>Chemiesereaksies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behels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slegs</a:t>
            </a:r>
            <a:r>
              <a:rPr lang="en-US" altLang="en-US" dirty="0" smtClean="0"/>
              <a:t> die </a:t>
            </a:r>
            <a:r>
              <a:rPr lang="en-US" altLang="en-US" dirty="0" err="1" smtClean="0"/>
              <a:t>herrangskikking</a:t>
            </a:r>
            <a:r>
              <a:rPr lang="en-US" altLang="en-US" dirty="0" smtClean="0"/>
              <a:t> van </a:t>
            </a:r>
            <a:r>
              <a:rPr lang="en-US" altLang="en-US" dirty="0" err="1" smtClean="0"/>
              <a:t>atome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Atome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geskep</a:t>
            </a:r>
            <a:r>
              <a:rPr lang="en-US" altLang="en-US" dirty="0" smtClean="0"/>
              <a:t> of </a:t>
            </a:r>
            <a:r>
              <a:rPr lang="en-US" altLang="en-US" dirty="0" err="1" smtClean="0"/>
              <a:t>vernietig</a:t>
            </a:r>
            <a:r>
              <a:rPr lang="en-US" altLang="en-US" dirty="0" smtClean="0"/>
              <a:t> word in ‘n </a:t>
            </a:r>
            <a:r>
              <a:rPr lang="en-US" altLang="en-US" dirty="0" err="1" smtClean="0"/>
              <a:t>chemiesereaksie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nie</a:t>
            </a:r>
            <a:r>
              <a:rPr lang="en-US" altLang="en-US" dirty="0" smtClean="0"/>
              <a:t>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  <p:bldP spid="51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0002_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>
            <a:fillRect/>
          </a:stretch>
        </p:blipFill>
        <p:spPr bwMode="auto">
          <a:xfrm>
            <a:off x="538163" y="92075"/>
            <a:ext cx="88058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641600" y="5105400"/>
            <a:ext cx="4953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7842250" y="5105400"/>
            <a:ext cx="69215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475538" y="5065713"/>
            <a:ext cx="1122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Arial Unicode MS" pitchFamily="34" charset="-128"/>
              </a:rPr>
              <a:t>8  X</a:t>
            </a:r>
            <a:r>
              <a:rPr lang="en-US" altLang="en-US" baseline="-25000">
                <a:latin typeface="Arial Unicode MS" pitchFamily="34" charset="-128"/>
              </a:rPr>
              <a:t>2</a:t>
            </a:r>
            <a:r>
              <a:rPr lang="en-US" altLang="en-US">
                <a:latin typeface="Arial Unicode MS" pitchFamily="34" charset="-128"/>
              </a:rPr>
              <a:t>Y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90600" y="5030788"/>
            <a:ext cx="3700463" cy="498475"/>
            <a:chOff x="576" y="3417"/>
            <a:chExt cx="2152" cy="314"/>
          </a:xfrm>
        </p:grpSpPr>
        <p:sp>
          <p:nvSpPr>
            <p:cNvPr id="27657" name="Text Box 7"/>
            <p:cNvSpPr txBox="1">
              <a:spLocks noChangeArrowheads="1"/>
            </p:cNvSpPr>
            <p:nvPr/>
          </p:nvSpPr>
          <p:spPr bwMode="auto">
            <a:xfrm>
              <a:off x="576" y="3417"/>
              <a:ext cx="4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Arial Unicode MS" pitchFamily="34" charset="-128"/>
                </a:rPr>
                <a:t>16 X</a:t>
              </a:r>
            </a:p>
          </p:txBody>
        </p:sp>
        <p:sp>
          <p:nvSpPr>
            <p:cNvPr id="27658" name="Text Box 8"/>
            <p:cNvSpPr txBox="1">
              <a:spLocks noChangeArrowheads="1"/>
            </p:cNvSpPr>
            <p:nvPr/>
          </p:nvSpPr>
          <p:spPr bwMode="auto">
            <a:xfrm>
              <a:off x="2352" y="3417"/>
              <a:ext cx="3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Arial Unicode MS" pitchFamily="34" charset="-128"/>
                </a:rPr>
                <a:t>8 Y</a:t>
              </a:r>
            </a:p>
          </p:txBody>
        </p:sp>
        <p:sp>
          <p:nvSpPr>
            <p:cNvPr id="27659" name="Text Box 10"/>
            <p:cNvSpPr txBox="1">
              <a:spLocks noChangeArrowheads="1"/>
            </p:cNvSpPr>
            <p:nvPr/>
          </p:nvSpPr>
          <p:spPr bwMode="auto">
            <a:xfrm>
              <a:off x="1566" y="3440"/>
              <a:ext cx="2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5530850" y="5321300"/>
            <a:ext cx="1403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60960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 dirty="0" smtClean="0">
                <a:solidFill>
                  <a:srgbClr val="00008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Wet van </a:t>
            </a:r>
            <a:r>
              <a:rPr lang="en-US" sz="3200" kern="10" dirty="0" err="1">
                <a:solidFill>
                  <a:srgbClr val="00008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kern="10" dirty="0" err="1" smtClean="0">
                <a:solidFill>
                  <a:srgbClr val="00008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ehoud</a:t>
            </a:r>
            <a:r>
              <a:rPr lang="en-US" sz="3200" kern="10" dirty="0" smtClean="0">
                <a:solidFill>
                  <a:srgbClr val="00008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van Massa</a:t>
            </a:r>
            <a:endParaRPr lang="en-US" sz="3200" kern="10" dirty="0">
              <a:solidFill>
                <a:srgbClr val="000080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620000" cy="9144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solidFill>
                  <a:srgbClr val="FFFFFF"/>
                </a:solidFill>
                <a:latin typeface="Comic Sans MS" pitchFamily="66" charset="0"/>
              </a:rPr>
              <a:t>Wet van </a:t>
            </a:r>
            <a:r>
              <a:rPr lang="en-US" cap="small" dirty="0" err="1" smtClean="0">
                <a:solidFill>
                  <a:srgbClr val="FFFFFF"/>
                </a:solidFill>
                <a:latin typeface="Comic Sans MS" pitchFamily="66" charset="0"/>
              </a:rPr>
              <a:t>Behoud</a:t>
            </a:r>
            <a:r>
              <a:rPr lang="en-US" cap="small" dirty="0" smtClean="0">
                <a:solidFill>
                  <a:srgbClr val="FFFFFF"/>
                </a:solidFill>
                <a:latin typeface="Comic Sans MS" pitchFamily="66" charset="0"/>
              </a:rPr>
              <a:t> van Massa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9067800" cy="1219200"/>
          </a:xfrm>
        </p:spPr>
        <p:txBody>
          <a:bodyPr/>
          <a:lstStyle/>
          <a:p>
            <a:pPr eaLnBrk="1" hangingPunct="1">
              <a:buClr>
                <a:schemeClr val="accent3">
                  <a:lumMod val="10000"/>
                </a:schemeClr>
              </a:buClr>
              <a:buFont typeface="Wingdings" pitchFamily="2" charset="2"/>
              <a:buChar char="q"/>
              <a:tabLst>
                <a:tab pos="512763" algn="l"/>
                <a:tab pos="573088" algn="l"/>
              </a:tabLst>
              <a:defRPr/>
            </a:pPr>
            <a:r>
              <a:rPr lang="en-US" dirty="0" smtClean="0"/>
              <a:t>	Die </a:t>
            </a:r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van </a:t>
            </a:r>
            <a:r>
              <a:rPr lang="en-US" dirty="0" err="1" smtClean="0"/>
              <a:t>deeltjies</a:t>
            </a:r>
            <a:r>
              <a:rPr lang="en-US" dirty="0" smtClean="0"/>
              <a:t> wat </a:t>
            </a:r>
            <a:r>
              <a:rPr lang="en-US" dirty="0" err="1" smtClean="0"/>
              <a:t>teenwoordig</a:t>
            </a:r>
            <a:r>
              <a:rPr lang="en-US" dirty="0" smtClean="0"/>
              <a:t> is </a:t>
            </a:r>
            <a:r>
              <a:rPr lang="en-US" dirty="0" err="1" smtClean="0"/>
              <a:t>aan</a:t>
            </a:r>
            <a:r>
              <a:rPr lang="en-US" dirty="0" smtClean="0"/>
              <a:t> die </a:t>
            </a:r>
            <a:r>
              <a:rPr lang="en-US" dirty="0" err="1" smtClean="0"/>
              <a:t>einde</a:t>
            </a:r>
            <a:r>
              <a:rPr lang="en-US" dirty="0" smtClean="0"/>
              <a:t> van ‘n chemise proses  is </a:t>
            </a:r>
            <a:r>
              <a:rPr lang="en-US" dirty="0" err="1" smtClean="0"/>
              <a:t>dieselfde</a:t>
            </a:r>
            <a:r>
              <a:rPr lang="en-US" dirty="0" smtClean="0"/>
              <a:t> as die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deeltjies</a:t>
            </a:r>
            <a:r>
              <a:rPr lang="en-US" dirty="0" smtClean="0"/>
              <a:t> wat </a:t>
            </a:r>
            <a:r>
              <a:rPr lang="en-US" dirty="0" err="1" smtClean="0"/>
              <a:t>voor</a:t>
            </a:r>
            <a:r>
              <a:rPr lang="en-US" dirty="0" smtClean="0"/>
              <a:t> die chemise proses </a:t>
            </a:r>
            <a:r>
              <a:rPr lang="en-US" dirty="0" err="1" smtClean="0"/>
              <a:t>teenwoordig</a:t>
            </a:r>
            <a:r>
              <a:rPr lang="en-US" dirty="0" smtClean="0"/>
              <a:t> was.</a:t>
            </a:r>
          </a:p>
        </p:txBody>
      </p:sp>
      <p:pic>
        <p:nvPicPr>
          <p:cNvPr id="29700" name="Picture 2" descr="f0002_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>
            <a:fillRect/>
          </a:stretch>
        </p:blipFill>
        <p:spPr bwMode="auto">
          <a:xfrm>
            <a:off x="1905000" y="2776538"/>
            <a:ext cx="609600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59700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ATOOMSAMESTELLING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44525" y="3208338"/>
            <a:ext cx="8931275" cy="35984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Marlett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die kern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bestaan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uit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protone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neutron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uit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Font typeface="Marlett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elektrone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kom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voor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 die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gebied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rondom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die kern.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Font typeface="Marlett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die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aantal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elektrone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rondom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die kern in ‘n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neutrale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	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atoom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altyd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gelyk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aan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die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aantal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protone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binne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die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kern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ct val="50000"/>
              </a:spcBef>
              <a:buClr>
                <a:schemeClr val="hlink"/>
              </a:buClr>
              <a:buFont typeface="Marlett" pitchFamily="2" charset="2"/>
              <a:buChar char="n"/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atome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is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geweldig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klein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Een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teelepel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(± 5mL) water het 3 	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keer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die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hoeveelheid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atome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as wat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daar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teelepels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	water in die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Atlantiese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Oseaan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is.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60400" y="1752600"/>
            <a:ext cx="597439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Die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atoom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is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meestal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‘n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leë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ruimte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9" name="Rectangle 3" descr="0201"/>
          <p:cNvSpPr>
            <a:spLocks noGrp="1" noChangeAspect="1" noChangeArrowheads="1"/>
          </p:cNvSpPr>
          <p:nvPr isPhoto="1"/>
        </p:nvSpPr>
        <p:spPr bwMode="auto">
          <a:xfrm>
            <a:off x="6705600" y="304800"/>
            <a:ext cx="2514600" cy="2632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4107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ATOOMSAMESTELLING</a:t>
            </a:r>
            <a:endParaRPr lang="en-US" sz="2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143000"/>
            <a:ext cx="9906000" cy="1828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5000"/>
              </a:spcBef>
              <a:buFontTx/>
              <a:buNone/>
              <a:defRPr/>
            </a:pPr>
            <a:r>
              <a:rPr lang="en-U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Protone</a:t>
            </a:r>
            <a:endParaRPr lang="en-US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ct val="25000"/>
              </a:spcBef>
              <a:buFontTx/>
              <a:buNone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positief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(+)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elektrieselading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;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massa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=  1.672622 x 10</a:t>
            </a:r>
            <a:r>
              <a:rPr lang="en-US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-24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g</a:t>
            </a:r>
          </a:p>
          <a:p>
            <a:pPr>
              <a:lnSpc>
                <a:spcPct val="100000"/>
              </a:lnSpc>
              <a:spcBef>
                <a:spcPct val="25000"/>
              </a:spcBef>
              <a:buFontTx/>
              <a:buNone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Relatiewe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massa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=  1.007 atom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massa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eenhede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amu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 (of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ame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825500" y="838200"/>
            <a:ext cx="7704138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47650" y="4648200"/>
            <a:ext cx="932815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U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Neutrone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5000"/>
              </a:spcBef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Neutraal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geen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elektrieselading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);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massa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  1.674927 x 10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-24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g</a:t>
            </a:r>
          </a:p>
          <a:p>
            <a:pPr>
              <a:spcBef>
                <a:spcPct val="25000"/>
              </a:spcBef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Relatiewe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massa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 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1.009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amu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(of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ame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47650" y="2895600"/>
            <a:ext cx="965835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US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Elektrone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5000"/>
              </a:spcBef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negatief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(-)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elektrieselading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;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massa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  9.109382 x 10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-28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g</a:t>
            </a:r>
          </a:p>
          <a:p>
            <a:pPr>
              <a:spcBef>
                <a:spcPct val="25000"/>
              </a:spcBef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Relatiewe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massa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 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0.0005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amu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(of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ame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7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1027"/>
          <p:cNvSpPr txBox="1">
            <a:spLocks noChangeArrowheads="1"/>
          </p:cNvSpPr>
          <p:nvPr/>
        </p:nvSpPr>
        <p:spPr bwMode="auto">
          <a:xfrm>
            <a:off x="577850" y="3581400"/>
            <a:ext cx="8667750" cy="157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ZA" noProof="1"/>
              <a:t>Omdat die </a:t>
            </a:r>
            <a:r>
              <a:rPr lang="en-ZA" noProof="1">
                <a:solidFill>
                  <a:srgbClr val="CF0E30"/>
                </a:solidFill>
              </a:rPr>
              <a:t>proton</a:t>
            </a:r>
            <a:r>
              <a:rPr lang="en-ZA" noProof="1"/>
              <a:t> en </a:t>
            </a:r>
            <a:r>
              <a:rPr lang="en-ZA" noProof="1">
                <a:solidFill>
                  <a:srgbClr val="CF0E30"/>
                </a:solidFill>
              </a:rPr>
              <a:t>neutron</a:t>
            </a:r>
            <a:r>
              <a:rPr lang="en-ZA" noProof="1"/>
              <a:t> se massas so naby aan 1 ame is (Tabel </a:t>
            </a:r>
            <a:r>
              <a:rPr lang="en-ZA" noProof="1" smtClean="0"/>
              <a:t>hierbo</a:t>
            </a:r>
            <a:r>
              <a:rPr lang="en-US" noProof="1" smtClean="0"/>
              <a:t>), </a:t>
            </a:r>
            <a:r>
              <a:rPr lang="en-US" noProof="1"/>
              <a:t>kan die massa </a:t>
            </a:r>
            <a:r>
              <a:rPr lang="en-US" noProof="1">
                <a:solidFill>
                  <a:schemeClr val="hlink"/>
                </a:solidFill>
              </a:rPr>
              <a:t>(relatiewe massa)</a:t>
            </a:r>
            <a:r>
              <a:rPr lang="en-US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noProof="1"/>
              <a:t>van die atoom geskat word indien die getal neutrone en protone bekend is.</a:t>
            </a:r>
          </a:p>
        </p:txBody>
      </p:sp>
      <p:sp>
        <p:nvSpPr>
          <p:cNvPr id="225284" name="Text Box 1028"/>
          <p:cNvSpPr txBox="1">
            <a:spLocks noChangeArrowheads="1"/>
          </p:cNvSpPr>
          <p:nvPr/>
        </p:nvSpPr>
        <p:spPr bwMode="auto">
          <a:xfrm>
            <a:off x="82550" y="5257800"/>
            <a:ext cx="957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noProof="1">
                <a:solidFill>
                  <a:srgbClr val="00279F"/>
                </a:solidFill>
              </a:rPr>
              <a:t>Massagetal</a:t>
            </a:r>
            <a:r>
              <a:rPr lang="en-US" altLang="en-US">
                <a:solidFill>
                  <a:srgbClr val="00279F"/>
                </a:solidFill>
              </a:rPr>
              <a:t> (A) = </a:t>
            </a:r>
            <a:r>
              <a:rPr lang="en-US" altLang="en-US" noProof="1">
                <a:solidFill>
                  <a:srgbClr val="00279F"/>
                </a:solidFill>
              </a:rPr>
              <a:t>Som van die getal protone en neutrone</a:t>
            </a:r>
            <a:endParaRPr lang="en-US" altLang="en-US">
              <a:solidFill>
                <a:srgbClr val="00279F"/>
              </a:solidFill>
            </a:endParaRPr>
          </a:p>
          <a:p>
            <a:r>
              <a:rPr lang="en-US" altLang="en-US">
                <a:solidFill>
                  <a:srgbClr val="00279F"/>
                </a:solidFill>
              </a:rPr>
              <a:t>		        = aantal protone + aantal neutrone</a:t>
            </a:r>
            <a:endParaRPr lang="en-US" altLang="en-US" noProof="1">
              <a:solidFill>
                <a:srgbClr val="00279F"/>
              </a:solidFill>
            </a:endParaRPr>
          </a:p>
        </p:txBody>
      </p:sp>
      <p:pic>
        <p:nvPicPr>
          <p:cNvPr id="35844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28600"/>
            <a:ext cx="87503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6" name="Line 1030"/>
          <p:cNvSpPr>
            <a:spLocks noChangeShapeType="1"/>
          </p:cNvSpPr>
          <p:nvPr/>
        </p:nvSpPr>
        <p:spPr bwMode="auto">
          <a:xfrm flipH="1">
            <a:off x="6026150" y="457200"/>
            <a:ext cx="908050" cy="990600"/>
          </a:xfrm>
          <a:prstGeom prst="line">
            <a:avLst/>
          </a:prstGeom>
          <a:noFill/>
          <a:ln w="762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autoUpdateAnimBg="0"/>
    </p:bldLst>
  </p:timing>
</p:sld>
</file>

<file path=ppt/theme/theme1.xml><?xml version="1.0" encoding="utf-8"?>
<a:theme xmlns:a="http://schemas.openxmlformats.org/drawingml/2006/main" name="saunders">
  <a:themeElements>
    <a:clrScheme name="">
      <a:dk1>
        <a:srgbClr val="000000"/>
      </a:dk1>
      <a:lt1>
        <a:srgbClr val="A2C1FE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CEDDFE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und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saund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unde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26080</TotalTime>
  <Pages>25</Pages>
  <Words>789</Words>
  <Application>Microsoft Office PowerPoint</Application>
  <PresentationFormat>A4 Paper (210x297 mm)</PresentationFormat>
  <Paragraphs>142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Rounded MT Bold</vt:lpstr>
      <vt:lpstr>Arial Unicode MS</vt:lpstr>
      <vt:lpstr>Bauhaus 93</vt:lpstr>
      <vt:lpstr>Calibri</vt:lpstr>
      <vt:lpstr>Comic Sans MS</vt:lpstr>
      <vt:lpstr>Marlett</vt:lpstr>
      <vt:lpstr>Symbol</vt:lpstr>
      <vt:lpstr>Times New Roman</vt:lpstr>
      <vt:lpstr>Wingdings</vt:lpstr>
      <vt:lpstr>WP Phonetic</vt:lpstr>
      <vt:lpstr>saunders</vt:lpstr>
      <vt:lpstr>Photo Editor Photo</vt:lpstr>
      <vt:lpstr>PowerPoint Presentation</vt:lpstr>
      <vt:lpstr>LEEREENHEID 2   ATOME, MOLEKULES EN IONE   KT &amp; T, hfst. 2 Studiegids, Leereenheid  2</vt:lpstr>
      <vt:lpstr>PowerPoint Presentation</vt:lpstr>
      <vt:lpstr>Dalton se Atoomteorie (1808)</vt:lpstr>
      <vt:lpstr>PowerPoint Presentation</vt:lpstr>
      <vt:lpstr>Wet van Behoud van Massa</vt:lpstr>
      <vt:lpstr>ATOOMSAMESTELLING</vt:lpstr>
      <vt:lpstr>ATOOMSAMESTELLING</vt:lpstr>
      <vt:lpstr>PowerPoint Presentation</vt:lpstr>
      <vt:lpstr>   Atoomgetal, Z</vt:lpstr>
      <vt:lpstr>PowerPoint Presentation</vt:lpstr>
      <vt:lpstr>PROBEER SELF 2.1</vt:lpstr>
      <vt:lpstr>PROBEER SELF 2.2</vt:lpstr>
      <vt:lpstr> Massagetal, A</vt:lpstr>
      <vt:lpstr>WERKLIKE ATOOMMASSA (Exact Atomic Mass)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PROBEER SELF 2.3</vt:lpstr>
      <vt:lpstr>PROBEER SELF 2.4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ATOMS AND ELEMENTS</dc:title>
  <dc:creator>J. Kotz</dc:creator>
  <cp:lastModifiedBy>10074694</cp:lastModifiedBy>
  <cp:revision>867</cp:revision>
  <cp:lastPrinted>1601-01-01T00:00:00Z</cp:lastPrinted>
  <dcterms:created xsi:type="dcterms:W3CDTF">1996-06-10T21:59:34Z</dcterms:created>
  <dcterms:modified xsi:type="dcterms:W3CDTF">2021-03-09T16:20:03Z</dcterms:modified>
</cp:coreProperties>
</file>