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795" r:id="rId2"/>
    <p:sldId id="566" r:id="rId3"/>
    <p:sldId id="567" r:id="rId4"/>
    <p:sldId id="569" r:id="rId5"/>
    <p:sldId id="570" r:id="rId6"/>
    <p:sldId id="572" r:id="rId7"/>
    <p:sldId id="573" r:id="rId8"/>
    <p:sldId id="574" r:id="rId9"/>
    <p:sldId id="640" r:id="rId10"/>
    <p:sldId id="642" r:id="rId11"/>
    <p:sldId id="575" r:id="rId12"/>
    <p:sldId id="576" r:id="rId13"/>
    <p:sldId id="578" r:id="rId14"/>
    <p:sldId id="581" r:id="rId15"/>
    <p:sldId id="582" r:id="rId16"/>
    <p:sldId id="583" r:id="rId17"/>
    <p:sldId id="586" r:id="rId18"/>
    <p:sldId id="585" r:id="rId19"/>
    <p:sldId id="592" r:id="rId20"/>
    <p:sldId id="593" r:id="rId21"/>
    <p:sldId id="594" r:id="rId22"/>
    <p:sldId id="595" r:id="rId23"/>
    <p:sldId id="591" r:id="rId24"/>
    <p:sldId id="621" r:id="rId25"/>
    <p:sldId id="622" r:id="rId26"/>
    <p:sldId id="623" r:id="rId27"/>
    <p:sldId id="722" r:id="rId28"/>
  </p:sldIdLst>
  <p:sldSz cx="9906000" cy="6858000" type="A4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8F8F8"/>
    <a:srgbClr val="0000FF"/>
    <a:srgbClr val="FF0000"/>
    <a:srgbClr val="996600"/>
    <a:srgbClr val="4D4D4D"/>
    <a:srgbClr val="1C1C1C"/>
    <a:srgbClr val="CC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7" autoAdjust="0"/>
  </p:normalViewPr>
  <p:slideViewPr>
    <p:cSldViewPr>
      <p:cViewPr varScale="1">
        <p:scale>
          <a:sx n="85" d="100"/>
          <a:sy n="85" d="100"/>
        </p:scale>
        <p:origin x="1099" y="53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-630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4068763" y="6532563"/>
            <a:ext cx="763587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/>
              <a:t>Page </a:t>
            </a:r>
            <a:fld id="{18F8A222-A0C2-4DFD-B3E2-8671E7ABF741}" type="slidenum">
              <a:rPr lang="en-US" altLang="en-US" sz="1200" b="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4068763" y="6532563"/>
            <a:ext cx="763587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/>
              <a:t>Page </a:t>
            </a:r>
            <a:fld id="{4B706725-FC4A-42DE-8461-9F6CA2E2A911}" type="slidenum">
              <a:rPr lang="en-US" altLang="en-US" sz="1200" b="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/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22563" y="519113"/>
            <a:ext cx="3698875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F3F42F-2089-4FB5-901E-0267933BD8B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920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9690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3923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2926" y="609600"/>
            <a:ext cx="19399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3151" y="609600"/>
            <a:ext cx="5654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86905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73150" y="609600"/>
            <a:ext cx="77597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03320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0" y="609600"/>
            <a:ext cx="7759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73150" y="1981200"/>
            <a:ext cx="37973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1981200"/>
            <a:ext cx="37973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5550" y="4114800"/>
            <a:ext cx="37973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817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715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7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685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3150" y="1981200"/>
            <a:ext cx="3797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3797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868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0908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185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9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3" y="273054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249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210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3150" y="609600"/>
            <a:ext cx="7759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3150" y="1981200"/>
            <a:ext cx="77597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175" y="6421438"/>
            <a:ext cx="332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000" b="0" smtClean="0">
                <a:solidFill>
                  <a:schemeClr val="tx2"/>
                </a:solidFill>
              </a:rPr>
              <a:t>Copyright (c) 1999 by Harcourt Brace &amp; Company</a:t>
            </a:r>
          </a:p>
          <a:p>
            <a:pPr>
              <a:defRPr/>
            </a:pPr>
            <a:r>
              <a:rPr lang="en-US" altLang="en-US" sz="1000" b="0" smtClean="0">
                <a:solidFill>
                  <a:schemeClr val="tx2"/>
                </a:solidFill>
              </a:rPr>
              <a:t>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81" r:id="rId1"/>
    <p:sldLayoutId id="2147485682" r:id="rId2"/>
    <p:sldLayoutId id="2147485683" r:id="rId3"/>
    <p:sldLayoutId id="2147485684" r:id="rId4"/>
    <p:sldLayoutId id="2147485685" r:id="rId5"/>
    <p:sldLayoutId id="2147485686" r:id="rId6"/>
    <p:sldLayoutId id="2147485687" r:id="rId7"/>
    <p:sldLayoutId id="2147485688" r:id="rId8"/>
    <p:sldLayoutId id="2147485689" r:id="rId9"/>
    <p:sldLayoutId id="2147485690" r:id="rId10"/>
    <p:sldLayoutId id="2147485691" r:id="rId11"/>
    <p:sldLayoutId id="2147485692" r:id="rId12"/>
    <p:sldLayoutId id="2147485693" r:id="rId1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file:///C:\COLIN\2008\CHEN%20111_Cobus%20Kriek\Movies\02M05VD1.MOV" TargetMode="Externa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7" name="Rectangle 8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af-ZA" altLang="en-US"/>
          </a:p>
        </p:txBody>
      </p:sp>
      <p:grpSp>
        <p:nvGrpSpPr>
          <p:cNvPr id="146438" name="Group 21"/>
          <p:cNvGrpSpPr>
            <a:grpSpLocks/>
          </p:cNvGrpSpPr>
          <p:nvPr/>
        </p:nvGrpSpPr>
        <p:grpSpPr bwMode="auto">
          <a:xfrm>
            <a:off x="222250" y="76200"/>
            <a:ext cx="9448800" cy="1957388"/>
            <a:chOff x="221972" y="275088"/>
            <a:chExt cx="9448801" cy="1956931"/>
          </a:xfrm>
        </p:grpSpPr>
        <p:grpSp>
          <p:nvGrpSpPr>
            <p:cNvPr id="146443" name="Group 10"/>
            <p:cNvGrpSpPr>
              <a:grpSpLocks/>
            </p:cNvGrpSpPr>
            <p:nvPr/>
          </p:nvGrpSpPr>
          <p:grpSpPr bwMode="auto">
            <a:xfrm>
              <a:off x="221972" y="275088"/>
              <a:ext cx="9448801" cy="1956931"/>
              <a:chOff x="1755775" y="381000"/>
              <a:chExt cx="7693025" cy="1231094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755775" y="381000"/>
                <a:ext cx="7693025" cy="1231094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lIns="91429" tIns="45714" rIns="91429" bIns="45714">
                <a:spAutoFit/>
                <a:sp3d extrusionH="57150">
                  <a:bevelT w="82550" h="38100" prst="coolSlant"/>
                </a:sp3d>
              </a:bodyPr>
              <a:lstStyle/>
              <a:p>
                <a:pPr algn="r">
                  <a:defRPr/>
                </a:pPr>
                <a:endParaRPr lang="en-US" sz="5400" u="sng" dirty="0">
                  <a:solidFill>
                    <a:srgbClr val="FFFFFF"/>
                  </a:solidFill>
                  <a:effectLst>
                    <a:outerShdw blurRad="50800" dist="38100" dir="10800000" algn="ctr" rotWithShape="0">
                      <a:schemeClr val="tx1">
                        <a:lumMod val="95000"/>
                        <a:lumOff val="5000"/>
                        <a:alpha val="50000"/>
                      </a:schemeClr>
                    </a:outerShdw>
                    <a:reflection blurRad="6350" stA="55000" endA="300" endPos="45500" dir="5400000" sy="-100000" algn="bl" rotWithShape="0"/>
                  </a:effectLst>
                  <a:latin typeface="Calibri" pitchFamily="34" charset="0"/>
                </a:endParaRPr>
              </a:p>
              <a:p>
                <a:pPr algn="r">
                  <a:defRPr/>
                </a:pPr>
                <a:endParaRPr lang="af-ZA" sz="2000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55300" name="Rectangle 4"/>
              <p:cNvSpPr>
                <a:spLocks noChangeArrowheads="1"/>
              </p:cNvSpPr>
              <p:nvPr/>
            </p:nvSpPr>
            <p:spPr bwMode="auto">
              <a:xfrm>
                <a:off x="3312184" y="763114"/>
                <a:ext cx="5459566" cy="4453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lIns="91429" tIns="45714" rIns="91429" bIns="45714">
                <a:spAutoFit/>
                <a:sp3d extrusionH="57150">
                  <a:bevelT w="82550" h="38100" prst="coolSlant"/>
                </a:sp3d>
              </a:bodyPr>
              <a:lstStyle/>
              <a:p>
                <a:pPr algn="ctr">
                  <a:defRPr/>
                </a:pPr>
                <a:r>
                  <a:rPr lang="af-ZA" sz="4000" cap="small" dirty="0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Atome, molekules en die mol</a:t>
                </a:r>
                <a:endParaRPr lang="en-US" sz="4000" cap="small" dirty="0">
                  <a:ln>
                    <a:solidFill>
                      <a:srgbClr val="FFFFFF"/>
                    </a:solidFill>
                  </a:ln>
                  <a:solidFill>
                    <a:srgbClr val="FFFF00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146444" name="Group 16"/>
            <p:cNvGrpSpPr>
              <a:grpSpLocks/>
            </p:cNvGrpSpPr>
            <p:nvPr/>
          </p:nvGrpSpPr>
          <p:grpSpPr bwMode="auto">
            <a:xfrm>
              <a:off x="378240" y="533400"/>
              <a:ext cx="1415772" cy="1460081"/>
              <a:chOff x="98735" y="5105400"/>
              <a:chExt cx="1516799" cy="1601163"/>
            </a:xfrm>
          </p:grpSpPr>
          <p:sp>
            <p:nvSpPr>
              <p:cNvPr id="13" name="TextBox 12"/>
              <p:cNvSpPr txBox="1"/>
              <p:nvPr/>
            </p:nvSpPr>
            <p:spPr>
              <a:xfrm rot="16200000">
                <a:off x="56553" y="5147582"/>
                <a:ext cx="1601163" cy="1516799"/>
              </a:xfrm>
              <a:prstGeom prst="rect">
                <a:avLst/>
              </a:prstGeom>
              <a:gradFill flip="none" rotWithShape="1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  <a:tileRect r="-100000" b="-100000"/>
              </a:gra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>
                <a:spAutoFit/>
                <a:sp3d extrusionH="57150">
                  <a:bevelT w="82550" h="38100" prst="coolSlant"/>
                </a:sp3d>
              </a:bodyPr>
              <a:lstStyle/>
              <a:p>
                <a:pPr algn="ctr">
                  <a:defRPr/>
                </a:pPr>
                <a:r>
                  <a:rPr lang="af-ZA" sz="1400" dirty="0">
                    <a:latin typeface="Calibri" pitchFamily="34" charset="0"/>
                  </a:rPr>
                  <a:t>LEERGEDEELTE</a:t>
                </a:r>
              </a:p>
              <a:p>
                <a:pPr>
                  <a:defRPr/>
                </a:pPr>
                <a:endParaRPr lang="af-ZA" dirty="0"/>
              </a:p>
              <a:p>
                <a:pPr>
                  <a:defRPr/>
                </a:pPr>
                <a:endParaRPr lang="af-ZA" dirty="0"/>
              </a:p>
              <a:p>
                <a:pPr>
                  <a:defRPr/>
                </a:pPr>
                <a:endParaRPr lang="af-ZA" dirty="0"/>
              </a:p>
            </p:txBody>
          </p:sp>
          <p:grpSp>
            <p:nvGrpSpPr>
              <p:cNvPr id="146446" name="Group 15"/>
              <p:cNvGrpSpPr>
                <a:grpSpLocks/>
              </p:cNvGrpSpPr>
              <p:nvPr/>
            </p:nvGrpSpPr>
            <p:grpSpPr bwMode="auto">
              <a:xfrm>
                <a:off x="494598" y="5342018"/>
                <a:ext cx="914400" cy="1143000"/>
                <a:chOff x="5858415" y="5693201"/>
                <a:chExt cx="914400" cy="1143000"/>
              </a:xfrm>
            </p:grpSpPr>
            <p:sp>
              <p:nvSpPr>
                <p:cNvPr id="14" name="Isosceles Triangle 13"/>
                <p:cNvSpPr/>
                <p:nvPr/>
              </p:nvSpPr>
              <p:spPr bwMode="auto">
                <a:xfrm rot="5400000">
                  <a:off x="5701210" y="5850601"/>
                  <a:ext cx="1228784" cy="915020"/>
                </a:xfrm>
                <a:prstGeom prst="triangle">
                  <a:avLst>
                    <a:gd name="adj" fmla="val 50687"/>
                  </a:avLst>
                </a:prstGeom>
                <a:solidFill>
                  <a:schemeClr val="bg2">
                    <a:lumMod val="50000"/>
                  </a:schemeClr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scene3d>
                    <a:camera prst="orthographicFront"/>
                    <a:lightRig rig="threePt" dir="t"/>
                  </a:scene3d>
                  <a:sp3d extrusionH="57150">
                    <a:bevelT w="82550" h="38100" prst="coolSlant"/>
                  </a:sp3d>
                </a:bodyPr>
                <a:lstStyle/>
                <a:p>
                  <a:pPr>
                    <a:defRPr/>
                  </a:pPr>
                  <a:endParaRPr lang="af-ZA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6448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5906214" y="6010533"/>
                  <a:ext cx="618604" cy="5062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af-ZA" altLang="en-US">
                      <a:solidFill>
                        <a:srgbClr val="FFFFFF"/>
                      </a:solidFill>
                      <a:latin typeface="Calibri" panose="020F0502020204030204" pitchFamily="34" charset="0"/>
                    </a:rPr>
                    <a:t>2.7</a:t>
                  </a:r>
                </a:p>
              </p:txBody>
            </p:sp>
          </p:grpSp>
        </p:grpSp>
      </p:grpSp>
      <p:sp>
        <p:nvSpPr>
          <p:cNvPr id="24" name="TextBox 23"/>
          <p:cNvSpPr txBox="1"/>
          <p:nvPr/>
        </p:nvSpPr>
        <p:spPr>
          <a:xfrm>
            <a:off x="255105" y="2560983"/>
            <a:ext cx="2646174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en-US" u="sng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UITKOMSTE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304800" y="3043059"/>
            <a:ext cx="9296400" cy="3662541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2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 voltooiing van hierdie leergedeelte behoort jy:</a:t>
            </a:r>
            <a:endParaRPr lang="en-US" sz="200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47663" algn="l"/>
              </a:tabLst>
              <a:defRPr/>
            </a:pPr>
            <a:r>
              <a:rPr lang="af-ZA" sz="1800" b="0" dirty="0">
                <a:latin typeface="Calibri" pitchFamily="34" charset="0"/>
              </a:rPr>
              <a:t>	te verstaan en te weet dat die molêre massa van 'n element dieselfde is as die massa in gram 	van </a:t>
            </a:r>
            <a:r>
              <a:rPr lang="af-ZA" sz="1800" b="0" dirty="0" err="1">
                <a:latin typeface="Calibri" pitchFamily="34" charset="0"/>
              </a:rPr>
              <a:t>Avogadro</a:t>
            </a:r>
            <a:r>
              <a:rPr lang="af-ZA" sz="1800" b="0" dirty="0">
                <a:latin typeface="Calibri" pitchFamily="34" charset="0"/>
              </a:rPr>
              <a:t> se aantal atome van dié element.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47663" algn="l"/>
              </a:tabLst>
              <a:defRPr/>
            </a:pPr>
            <a:endParaRPr lang="en-US" sz="800" b="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47663" algn="l"/>
              </a:tabLst>
              <a:defRPr/>
            </a:pPr>
            <a:r>
              <a:rPr lang="af-ZA" sz="1800" b="0" dirty="0">
                <a:latin typeface="Calibri" pitchFamily="34" charset="0"/>
              </a:rPr>
              <a:t>	te weet hoe om die molêre massa van 'n element en </a:t>
            </a:r>
            <a:r>
              <a:rPr lang="af-ZA" sz="1800" b="0" dirty="0" err="1">
                <a:latin typeface="Calibri" pitchFamily="34" charset="0"/>
              </a:rPr>
              <a:t>Avogadro</a:t>
            </a:r>
            <a:r>
              <a:rPr lang="af-ZA" sz="1800" b="0" dirty="0">
                <a:latin typeface="Calibri" pitchFamily="34" charset="0"/>
              </a:rPr>
              <a:t> se getal in berekeninge te 	gebruik.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47663" algn="l"/>
              </a:tabLst>
              <a:defRPr/>
            </a:pPr>
            <a:endParaRPr lang="en-US" sz="800" b="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47663" algn="l"/>
              </a:tabLst>
              <a:defRPr/>
            </a:pPr>
            <a:r>
              <a:rPr lang="af-ZA" sz="1800" b="0" dirty="0">
                <a:latin typeface="Calibri" pitchFamily="34" charset="0"/>
              </a:rPr>
              <a:t>	te verstaan en te weet dat die molêre massa van 'n verbinding is die massa in gram van 	</a:t>
            </a:r>
            <a:r>
              <a:rPr lang="af-ZA" sz="1800" b="0" dirty="0" err="1">
                <a:latin typeface="Calibri" pitchFamily="34" charset="0"/>
              </a:rPr>
              <a:t>Avogadro</a:t>
            </a:r>
            <a:r>
              <a:rPr lang="af-ZA" sz="1800" b="0" dirty="0">
                <a:latin typeface="Calibri" pitchFamily="34" charset="0"/>
              </a:rPr>
              <a:t> se getal molekules van dié verbinding.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47663" algn="l"/>
              </a:tabLst>
              <a:defRPr/>
            </a:pPr>
            <a:endParaRPr lang="en-US" sz="800" b="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47663" algn="l"/>
              </a:tabLst>
              <a:defRPr/>
            </a:pPr>
            <a:r>
              <a:rPr lang="af-ZA" sz="1800" b="0" dirty="0">
                <a:latin typeface="Calibri" pitchFamily="34" charset="0"/>
              </a:rPr>
              <a:t>	die molêre massa van 'n verbinding te kan bereken vanaf die formule van die verbinding en 	die periodieke tabel.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47663" algn="l"/>
              </a:tabLst>
              <a:defRPr/>
            </a:pPr>
            <a:endParaRPr lang="en-US" sz="800" b="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47663" algn="l"/>
              </a:tabLst>
              <a:defRPr/>
            </a:pPr>
            <a:r>
              <a:rPr lang="af-ZA" sz="1800" b="0" dirty="0">
                <a:latin typeface="Calibri" pitchFamily="34" charset="0"/>
              </a:rPr>
              <a:t>	die aantal mol van 'n verbinding wat deur 'n spesifieke massa van die verbinding 	verteenwoordig word te kan bereken.  Jy moet ook die omgekeerde kan bereken.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88950" y="2195501"/>
            <a:ext cx="8915400" cy="400110"/>
          </a:xfrm>
          <a:prstGeom prst="rect">
            <a:avLst/>
          </a:prstGeom>
          <a:solidFill>
            <a:srgbClr val="E6E6E6"/>
          </a:soli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2000" dirty="0">
                <a:latin typeface="Calibri" pitchFamily="34" charset="0"/>
                <a:cs typeface="Times New Roman" pitchFamily="18" charset="0"/>
              </a:rPr>
              <a:t>Hierdie leergedeelte is gebaseer op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hoofstuk 2 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van die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handboek.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4" descr="water 3"/>
          <p:cNvPicPr>
            <a:picLocks noChangeAspect="1"/>
          </p:cNvPicPr>
          <p:nvPr/>
        </p:nvPicPr>
        <p:blipFill>
          <a:blip r:embed="rId2">
            <a:lum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771" name="Content Placeholder 1"/>
          <p:cNvSpPr>
            <a:spLocks noGrp="1"/>
          </p:cNvSpPr>
          <p:nvPr>
            <p:ph/>
          </p:nvPr>
        </p:nvSpPr>
        <p:spPr>
          <a:xfrm>
            <a:off x="152400" y="2743200"/>
            <a:ext cx="9677400" cy="1676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En</a:t>
            </a:r>
            <a:r>
              <a:rPr lang="en-US" altLang="en-US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tog is </a:t>
            </a:r>
            <a:r>
              <a:rPr lang="en-US" altLang="en-US" sz="28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daar</a:t>
            </a:r>
            <a:r>
              <a:rPr lang="en-US" altLang="en-US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1 </a:t>
            </a:r>
            <a:r>
              <a:rPr lang="en-US" altLang="en-US" sz="28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mol</a:t>
            </a:r>
            <a:r>
              <a:rPr lang="en-US" altLang="en-US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(6.02 x 10</a:t>
            </a:r>
            <a:r>
              <a:rPr lang="en-US" altLang="en-US" sz="2800" baseline="30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23</a:t>
            </a:r>
            <a:r>
              <a:rPr lang="en-US" altLang="en-US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) se water-</a:t>
            </a:r>
            <a:r>
              <a:rPr lang="en-US" altLang="en-US" sz="28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molekules</a:t>
            </a:r>
            <a:r>
              <a:rPr lang="en-US" altLang="en-US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in </a:t>
            </a:r>
            <a:r>
              <a:rPr lang="en-US" altLang="en-US" sz="28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slegs</a:t>
            </a:r>
            <a:r>
              <a:rPr lang="en-US" altLang="en-US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18 mL (minder as 4 </a:t>
            </a:r>
            <a:r>
              <a:rPr lang="en-US" altLang="en-US" sz="28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teelepels</a:t>
            </a:r>
            <a:r>
              <a:rPr lang="en-US" altLang="en-US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) water!!!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2"/>
          <p:cNvSpPr txBox="1">
            <a:spLocks noChangeArrowheads="1"/>
          </p:cNvSpPr>
          <p:nvPr/>
        </p:nvSpPr>
        <p:spPr bwMode="auto">
          <a:xfrm>
            <a:off x="228600" y="2209800"/>
            <a:ext cx="94107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 err="1" smtClean="0">
                <a:cs typeface="Courier New" panose="02070309020205020404" pitchFamily="49" charset="0"/>
              </a:rPr>
              <a:t>Avagadro</a:t>
            </a:r>
            <a:r>
              <a:rPr lang="en-US" altLang="en-US" sz="3200" dirty="0" smtClean="0">
                <a:cs typeface="Courier New" panose="02070309020205020404" pitchFamily="49" charset="0"/>
              </a:rPr>
              <a:t> se </a:t>
            </a:r>
            <a:r>
              <a:rPr lang="en-US" altLang="en-US" sz="3200" dirty="0" err="1" smtClean="0">
                <a:cs typeface="Courier New" panose="02070309020205020404" pitchFamily="49" charset="0"/>
              </a:rPr>
              <a:t>getal</a:t>
            </a:r>
            <a:r>
              <a:rPr lang="en-US" altLang="en-US" sz="3200" dirty="0" smtClean="0">
                <a:cs typeface="Courier New" panose="02070309020205020404" pitchFamily="49" charset="0"/>
              </a:rPr>
              <a:t> word </a:t>
            </a:r>
            <a:r>
              <a:rPr lang="en-US" altLang="en-US" sz="3200" dirty="0" err="1" smtClean="0">
                <a:cs typeface="Courier New" panose="02070309020205020404" pitchFamily="49" charset="0"/>
              </a:rPr>
              <a:t>gebruik</a:t>
            </a:r>
            <a:r>
              <a:rPr lang="en-US" altLang="en-US" sz="3200" dirty="0" smtClean="0">
                <a:cs typeface="Courier New" panose="02070309020205020404" pitchFamily="49" charset="0"/>
              </a:rPr>
              <a:t> as ‘n </a:t>
            </a:r>
            <a:r>
              <a:rPr lang="en-US" altLang="en-US" sz="3200" dirty="0" err="1" smtClean="0">
                <a:cs typeface="Courier New" panose="02070309020205020404" pitchFamily="49" charset="0"/>
              </a:rPr>
              <a:t>omskakelingsfaktor</a:t>
            </a:r>
            <a:r>
              <a:rPr lang="en-US" altLang="en-US" sz="3200" dirty="0" smtClean="0">
                <a:cs typeface="Courier New" panose="02070309020205020404" pitchFamily="49" charset="0"/>
              </a:rPr>
              <a:t> om </a:t>
            </a:r>
            <a:r>
              <a:rPr lang="en-US" altLang="en-US" sz="3200" dirty="0" err="1" smtClean="0">
                <a:cs typeface="Courier New" panose="02070309020205020404" pitchFamily="49" charset="0"/>
              </a:rPr>
              <a:t>tussen</a:t>
            </a:r>
            <a:r>
              <a:rPr lang="en-US" altLang="en-US" sz="3200" dirty="0" smtClean="0">
                <a:cs typeface="Courier New" panose="02070309020205020404" pitchFamily="49" charset="0"/>
              </a:rPr>
              <a:t> die </a:t>
            </a:r>
            <a:r>
              <a:rPr lang="en-US" altLang="en-US" sz="3200" dirty="0" err="1" smtClean="0">
                <a:cs typeface="Courier New" panose="02070309020205020404" pitchFamily="49" charset="0"/>
              </a:rPr>
              <a:t>molhoeveelheid</a:t>
            </a:r>
            <a:r>
              <a:rPr lang="en-US" altLang="en-US" sz="3200" dirty="0" smtClean="0">
                <a:cs typeface="Courier New" panose="02070309020205020404" pitchFamily="49" charset="0"/>
              </a:rPr>
              <a:t> </a:t>
            </a:r>
            <a:r>
              <a:rPr lang="en-US" altLang="en-US" sz="3200" dirty="0" err="1" smtClean="0">
                <a:cs typeface="Courier New" panose="02070309020205020404" pitchFamily="49" charset="0"/>
              </a:rPr>
              <a:t>en</a:t>
            </a:r>
            <a:r>
              <a:rPr lang="en-US" altLang="en-US" sz="3200" dirty="0" smtClean="0">
                <a:cs typeface="Courier New" panose="02070309020205020404" pitchFamily="49" charset="0"/>
              </a:rPr>
              <a:t> die </a:t>
            </a:r>
            <a:r>
              <a:rPr lang="en-US" altLang="en-US" sz="3200" dirty="0" err="1" smtClean="0">
                <a:cs typeface="Courier New" panose="02070309020205020404" pitchFamily="49" charset="0"/>
              </a:rPr>
              <a:t>aantal</a:t>
            </a:r>
            <a:r>
              <a:rPr lang="en-US" altLang="en-US" sz="3200" dirty="0" smtClean="0">
                <a:cs typeface="Courier New" panose="02070309020205020404" pitchFamily="49" charset="0"/>
              </a:rPr>
              <a:t> </a:t>
            </a:r>
            <a:r>
              <a:rPr lang="en-US" altLang="en-US" sz="3200" dirty="0" err="1" smtClean="0">
                <a:cs typeface="Courier New" panose="02070309020205020404" pitchFamily="49" charset="0"/>
              </a:rPr>
              <a:t>deeltjies</a:t>
            </a:r>
            <a:r>
              <a:rPr lang="en-US" altLang="en-US" sz="3200" dirty="0" smtClean="0">
                <a:cs typeface="Courier New" panose="02070309020205020404" pitchFamily="49" charset="0"/>
              </a:rPr>
              <a:t> (</a:t>
            </a:r>
            <a:r>
              <a:rPr lang="en-US" altLang="en-US" sz="3200" dirty="0" err="1" smtClean="0">
                <a:cs typeface="Courier New" panose="02070309020205020404" pitchFamily="49" charset="0"/>
              </a:rPr>
              <a:t>atome</a:t>
            </a:r>
            <a:r>
              <a:rPr lang="en-US" altLang="en-US" sz="3200" dirty="0" smtClean="0">
                <a:cs typeface="Courier New" panose="02070309020205020404" pitchFamily="49" charset="0"/>
              </a:rPr>
              <a:t> of </a:t>
            </a:r>
            <a:r>
              <a:rPr lang="en-US" altLang="en-US" sz="3200" dirty="0" err="1" smtClean="0">
                <a:cs typeface="Courier New" panose="02070309020205020404" pitchFamily="49" charset="0"/>
              </a:rPr>
              <a:t>molekules</a:t>
            </a:r>
            <a:r>
              <a:rPr lang="en-US" altLang="en-US" sz="3200" dirty="0" smtClean="0">
                <a:cs typeface="Courier New" panose="02070309020205020404" pitchFamily="49" charset="0"/>
              </a:rPr>
              <a:t>) </a:t>
            </a:r>
            <a:r>
              <a:rPr lang="en-US" altLang="en-US" sz="3200" dirty="0" err="1" smtClean="0">
                <a:cs typeface="Courier New" panose="02070309020205020404" pitchFamily="49" charset="0"/>
              </a:rPr>
              <a:t>te</a:t>
            </a:r>
            <a:r>
              <a:rPr lang="en-US" altLang="en-US" sz="3200" dirty="0" smtClean="0">
                <a:cs typeface="Courier New" panose="02070309020205020404" pitchFamily="49" charset="0"/>
              </a:rPr>
              <a:t> </a:t>
            </a:r>
            <a:r>
              <a:rPr lang="en-US" altLang="en-US" sz="3200" dirty="0" err="1" smtClean="0">
                <a:cs typeface="Courier New" panose="02070309020205020404" pitchFamily="49" charset="0"/>
              </a:rPr>
              <a:t>skakel</a:t>
            </a:r>
            <a:r>
              <a:rPr lang="en-US" altLang="en-US" sz="3200" dirty="0" smtClean="0">
                <a:cs typeface="Courier New" panose="02070309020205020404" pitchFamily="49" charset="0"/>
              </a:rPr>
              <a:t>.</a:t>
            </a:r>
            <a:endParaRPr lang="en-US" altLang="en-US" sz="3200" dirty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155700" y="381003"/>
            <a:ext cx="7924800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 err="1" smtClean="0">
                <a:solidFill>
                  <a:srgbClr val="FFFFFF"/>
                </a:solidFill>
                <a:latin typeface="Comic Sans MS" pitchFamily="66" charset="0"/>
              </a:rPr>
              <a:t>Mol</a:t>
            </a:r>
            <a:r>
              <a:rPr lang="en-US" sz="3600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3600" dirty="0" smtClean="0">
                <a:solidFill>
                  <a:srgbClr val="FFFFFF"/>
                </a:solidFill>
                <a:latin typeface="Comic Sans MS" pitchFamily="66" charset="0"/>
                <a:sym typeface="Wingdings" pitchFamily="2" charset="2"/>
              </a:rPr>
              <a:t>  </a:t>
            </a:r>
            <a:r>
              <a:rPr lang="en-US" sz="3600" dirty="0" err="1" smtClean="0">
                <a:solidFill>
                  <a:srgbClr val="FFFFFF"/>
                </a:solidFill>
                <a:latin typeface="Comic Sans MS" pitchFamily="66" charset="0"/>
                <a:sym typeface="Wingdings" pitchFamily="2" charset="2"/>
              </a:rPr>
              <a:t>Deeltjie</a:t>
            </a:r>
            <a:r>
              <a:rPr lang="en-US" sz="3600" dirty="0" smtClean="0">
                <a:solidFill>
                  <a:srgbClr val="FFFFFF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Comic Sans MS" pitchFamily="66" charset="0"/>
                <a:sym typeface="Wingdings" pitchFamily="2" charset="2"/>
              </a:rPr>
              <a:t>omskakeling</a:t>
            </a:r>
            <a:endParaRPr lang="en-US" sz="3600" dirty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47650" y="1349375"/>
            <a:ext cx="9328150" cy="10895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4">
                  <a:lumMod val="85000"/>
                  <a:lumOff val="15000"/>
                </a:schemeClr>
              </a:buClr>
              <a:buFont typeface="Wingdings" pitchFamily="2" charset="2"/>
              <a:buChar char="q"/>
              <a:tabLst>
                <a:tab pos="228600" algn="l"/>
                <a:tab pos="1943100" algn="l"/>
              </a:tabLst>
              <a:defRPr/>
            </a:pPr>
            <a:r>
              <a:rPr lang="en-US" dirty="0" err="1" smtClean="0">
                <a:latin typeface="Arial" charset="0"/>
              </a:rPr>
              <a:t>Veronderstel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jy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wil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bepaal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hoeveel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deeltjies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sukrose</a:t>
            </a:r>
            <a:r>
              <a:rPr lang="en-US" dirty="0" smtClean="0">
                <a:latin typeface="Arial" charset="0"/>
              </a:rPr>
              <a:t> is </a:t>
            </a:r>
            <a:r>
              <a:rPr lang="en-US" dirty="0" err="1" smtClean="0">
                <a:latin typeface="Arial" charset="0"/>
              </a:rPr>
              <a:t>daar</a:t>
            </a:r>
            <a:r>
              <a:rPr lang="en-US" dirty="0" smtClean="0">
                <a:latin typeface="Arial" charset="0"/>
              </a:rPr>
              <a:t> in 3.50 </a:t>
            </a:r>
            <a:r>
              <a:rPr lang="en-US" dirty="0" err="1" smtClean="0">
                <a:latin typeface="Arial" charset="0"/>
              </a:rPr>
              <a:t>mol</a:t>
            </a:r>
            <a:r>
              <a:rPr lang="en-US" dirty="0" smtClean="0">
                <a:latin typeface="Arial" charset="0"/>
              </a:rPr>
              <a:t> se </a:t>
            </a:r>
            <a:r>
              <a:rPr lang="en-US" dirty="0" err="1" smtClean="0">
                <a:latin typeface="Arial" charset="0"/>
              </a:rPr>
              <a:t>sukrose</a:t>
            </a:r>
            <a:r>
              <a:rPr lang="en-US" dirty="0" smtClean="0">
                <a:latin typeface="Arial" charset="0"/>
              </a:rPr>
              <a:t>.  </a:t>
            </a:r>
            <a:r>
              <a:rPr lang="en-US" dirty="0" err="1" smtClean="0">
                <a:latin typeface="Arial" charset="0"/>
              </a:rPr>
              <a:t>Jy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weet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dat</a:t>
            </a:r>
            <a:r>
              <a:rPr lang="en-US" dirty="0" smtClean="0">
                <a:latin typeface="Arial" charset="0"/>
              </a:rPr>
              <a:t> 1 </a:t>
            </a:r>
            <a:r>
              <a:rPr lang="en-US" dirty="0" err="1" smtClean="0">
                <a:latin typeface="Arial" charset="0"/>
              </a:rPr>
              <a:t>mol</a:t>
            </a:r>
            <a:r>
              <a:rPr lang="en-US" dirty="0" smtClean="0">
                <a:latin typeface="Arial" charset="0"/>
              </a:rPr>
              <a:t> se </a:t>
            </a:r>
            <a:r>
              <a:rPr lang="en-US" dirty="0" err="1" smtClean="0">
                <a:latin typeface="Arial" charset="0"/>
              </a:rPr>
              <a:t>sukrose</a:t>
            </a:r>
            <a:r>
              <a:rPr lang="en-US" dirty="0" smtClean="0">
                <a:latin typeface="Arial" charset="0"/>
              </a:rPr>
              <a:t> 6.02 x 10</a:t>
            </a:r>
            <a:r>
              <a:rPr lang="en-US" baseline="30000" dirty="0" smtClean="0">
                <a:latin typeface="Arial" charset="0"/>
              </a:rPr>
              <a:t>23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sukrose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molekules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sal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bevat</a:t>
            </a:r>
            <a:r>
              <a:rPr lang="en-US" dirty="0" smtClean="0">
                <a:latin typeface="Arial" charset="0"/>
              </a:rPr>
              <a:t>.</a:t>
            </a:r>
            <a:endParaRPr lang="en-US" dirty="0">
              <a:latin typeface="Arial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762000" y="152400"/>
            <a:ext cx="8386082" cy="97872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  <a:defRPr/>
            </a:pPr>
            <a:r>
              <a:rPr lang="en-US" sz="3200" dirty="0" err="1" smtClean="0">
                <a:solidFill>
                  <a:srgbClr val="000000"/>
                </a:solidFill>
                <a:latin typeface="Comic Sans MS" pitchFamily="66" charset="0"/>
              </a:rPr>
              <a:t>Omskakeling</a:t>
            </a: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</a:rPr>
              <a:t> van </a:t>
            </a:r>
            <a:r>
              <a:rPr lang="en-US" sz="3200" dirty="0" err="1" smtClean="0">
                <a:solidFill>
                  <a:srgbClr val="000000"/>
                </a:solidFill>
                <a:latin typeface="Comic Sans MS" pitchFamily="66" charset="0"/>
              </a:rPr>
              <a:t>molhoeveelheid</a:t>
            </a: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Comic Sans MS" pitchFamily="66" charset="0"/>
              </a:rPr>
              <a:t>na</a:t>
            </a: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Comic Sans MS" pitchFamily="66" charset="0"/>
              </a:rPr>
              <a:t>aantal</a:t>
            </a: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Comic Sans MS" pitchFamily="66" charset="0"/>
              </a:rPr>
              <a:t>deeltjies</a:t>
            </a: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</a:rPr>
              <a:t>….</a:t>
            </a:r>
            <a:endParaRPr lang="en-US" sz="32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09600" y="5105400"/>
            <a:ext cx="78588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C00000"/>
                </a:solidFill>
              </a:rPr>
              <a:t>2110000000000000000000000</a:t>
            </a:r>
            <a:r>
              <a:rPr lang="en-US" altLang="en-US" dirty="0"/>
              <a:t> molecules of </a:t>
            </a:r>
            <a:r>
              <a:rPr lang="en-US" altLang="en-US" dirty="0" err="1" smtClean="0"/>
              <a:t>sukrose</a:t>
            </a:r>
            <a:endParaRPr lang="en-US" altLang="en-US" dirty="0"/>
          </a:p>
          <a:p>
            <a:r>
              <a:rPr lang="en-US" altLang="en-US" dirty="0"/>
              <a:t> in 3.50 moles of </a:t>
            </a:r>
            <a:r>
              <a:rPr lang="en-US" altLang="en-US" dirty="0" err="1" smtClean="0"/>
              <a:t>sukrose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6615" y="3103702"/>
            <a:ext cx="8667750" cy="1237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q"/>
              <a:tabLst>
                <a:tab pos="228600" algn="l"/>
                <a:tab pos="1943100" algn="l"/>
              </a:tabLst>
              <a:defRPr/>
            </a:pPr>
            <a:r>
              <a:rPr lang="en-US" dirty="0">
                <a:latin typeface="Arial" charset="0"/>
                <a:ea typeface="Times" pitchFamily="2" charset="2"/>
                <a:cs typeface="Times" pitchFamily="2" charset="2"/>
              </a:rPr>
              <a:t> </a:t>
            </a:r>
            <a:r>
              <a:rPr lang="en-US" dirty="0" err="1" smtClean="0">
                <a:latin typeface="Arial" charset="0"/>
                <a:ea typeface="Times" pitchFamily="2" charset="2"/>
                <a:cs typeface="Times" pitchFamily="2" charset="2"/>
              </a:rPr>
              <a:t>Daarom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</a:t>
            </a:r>
            <a:r>
              <a:rPr lang="en-US" dirty="0" err="1" smtClean="0">
                <a:latin typeface="Arial" charset="0"/>
                <a:ea typeface="Times" pitchFamily="2" charset="2"/>
                <a:cs typeface="Times" pitchFamily="2" charset="2"/>
              </a:rPr>
              <a:t>sal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3.50 </a:t>
            </a:r>
            <a:r>
              <a:rPr lang="en-US" dirty="0" err="1" smtClean="0">
                <a:latin typeface="Arial" charset="0"/>
                <a:ea typeface="Times" pitchFamily="2" charset="2"/>
                <a:cs typeface="Times" pitchFamily="2" charset="2"/>
              </a:rPr>
              <a:t>mol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</a:t>
            </a:r>
            <a:r>
              <a:rPr lang="en-US" dirty="0" err="1" smtClean="0">
                <a:latin typeface="Arial" charset="0"/>
                <a:ea typeface="Times" pitchFamily="2" charset="2"/>
                <a:cs typeface="Times" pitchFamily="2" charset="2"/>
              </a:rPr>
              <a:t>sukrose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2.11 x 10</a:t>
            </a:r>
            <a:r>
              <a:rPr lang="en-US" baseline="30000" dirty="0" smtClean="0">
                <a:latin typeface="Arial" charset="0"/>
                <a:ea typeface="Times" pitchFamily="2" charset="2"/>
                <a:cs typeface="Times" pitchFamily="2" charset="2"/>
              </a:rPr>
              <a:t>24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</a:t>
            </a:r>
            <a:r>
              <a:rPr lang="en-US" dirty="0" err="1" smtClean="0">
                <a:latin typeface="Arial" charset="0"/>
                <a:ea typeface="Times" pitchFamily="2" charset="2"/>
                <a:cs typeface="Times" pitchFamily="2" charset="2"/>
              </a:rPr>
              <a:t>molekules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</a:t>
            </a:r>
            <a:r>
              <a:rPr lang="en-US" dirty="0" err="1" smtClean="0">
                <a:latin typeface="Arial" charset="0"/>
                <a:ea typeface="Times" pitchFamily="2" charset="2"/>
                <a:cs typeface="Times" pitchFamily="2" charset="2"/>
              </a:rPr>
              <a:t>sukrose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</a:t>
            </a:r>
            <a:r>
              <a:rPr lang="en-US" dirty="0" err="1" smtClean="0">
                <a:latin typeface="Arial" charset="0"/>
                <a:ea typeface="Times" pitchFamily="2" charset="2"/>
                <a:cs typeface="Times" pitchFamily="2" charset="2"/>
              </a:rPr>
              <a:t>bevat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, want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60000"/>
                  <a:lumOff val="40000"/>
                </a:schemeClr>
              </a:buClr>
              <a:tabLst>
                <a:tab pos="228600" algn="l"/>
                <a:tab pos="1943100" algn="l"/>
              </a:tabLst>
              <a:defRPr/>
            </a:pP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		3.50(6.02 x 10</a:t>
            </a:r>
            <a:r>
              <a:rPr lang="en-US" baseline="30000" dirty="0" smtClean="0">
                <a:latin typeface="Arial" charset="0"/>
                <a:ea typeface="Times" pitchFamily="2" charset="2"/>
                <a:cs typeface="Times" pitchFamily="2" charset="2"/>
              </a:rPr>
              <a:t>23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) = 2.11 x 10</a:t>
            </a:r>
            <a:r>
              <a:rPr lang="en-US" baseline="30000" dirty="0" smtClean="0">
                <a:latin typeface="Arial" charset="0"/>
                <a:ea typeface="Times" pitchFamily="2" charset="2"/>
                <a:cs typeface="Times" pitchFamily="2" charset="2"/>
              </a:rPr>
              <a:t>24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</a:t>
            </a:r>
            <a:endParaRPr lang="en-US" dirty="0">
              <a:latin typeface="Arial" charset="0"/>
              <a:ea typeface="Times" pitchFamily="2" charset="2"/>
              <a:cs typeface="Time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7" grpId="0" autoUpdateAnimBg="0"/>
      <p:bldP spid="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832850" cy="1237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50000"/>
                </a:schemeClr>
              </a:buClr>
              <a:tabLst>
                <a:tab pos="228600" algn="l"/>
                <a:tab pos="1943100" algn="l"/>
              </a:tabLst>
              <a:defRPr/>
            </a:pPr>
            <a:r>
              <a:rPr lang="en-US" dirty="0" err="1" smtClean="0">
                <a:latin typeface="Times New Roman" pitchFamily="18" charset="0"/>
              </a:rPr>
              <a:t>Jy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gaan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nou</a:t>
            </a:r>
            <a:r>
              <a:rPr lang="en-US" dirty="0" smtClean="0">
                <a:latin typeface="Times New Roman" pitchFamily="18" charset="0"/>
              </a:rPr>
              <a:t> net in ‘n </a:t>
            </a:r>
            <a:r>
              <a:rPr lang="en-US" dirty="0" err="1" smtClean="0">
                <a:latin typeface="Times New Roman" pitchFamily="18" charset="0"/>
              </a:rPr>
              <a:t>teenoorgestelde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rigting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werk</a:t>
            </a:r>
            <a:r>
              <a:rPr lang="en-US" dirty="0" smtClean="0">
                <a:latin typeface="Times New Roman" pitchFamily="18" charset="0"/>
              </a:rPr>
              <a:t> om die </a:t>
            </a:r>
            <a:r>
              <a:rPr lang="en-US" dirty="0" err="1" smtClean="0">
                <a:latin typeface="Times New Roman" pitchFamily="18" charset="0"/>
              </a:rPr>
              <a:t>omgekeerde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doen</a:t>
            </a:r>
            <a:r>
              <a:rPr lang="en-US" dirty="0" smtClean="0">
                <a:latin typeface="Times New Roman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50000"/>
                </a:schemeClr>
              </a:buClr>
              <a:tabLst>
                <a:tab pos="228600" algn="l"/>
                <a:tab pos="1943100" algn="l"/>
              </a:tabLst>
              <a:defRPr/>
            </a:pPr>
            <a:r>
              <a:rPr lang="en-US" dirty="0" err="1" smtClean="0">
                <a:latin typeface="Times New Roman" pitchFamily="18" charset="0"/>
              </a:rPr>
              <a:t>Jy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wil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dalk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weet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hoeveel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mol</a:t>
            </a:r>
            <a:r>
              <a:rPr lang="en-US" dirty="0" smtClean="0">
                <a:latin typeface="Times New Roman" pitchFamily="18" charset="0"/>
              </a:rPr>
              <a:t> is 2.11 x 10</a:t>
            </a:r>
            <a:r>
              <a:rPr lang="en-US" baseline="30000" dirty="0" smtClean="0">
                <a:latin typeface="Times New Roman" pitchFamily="18" charset="0"/>
              </a:rPr>
              <a:t>24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sukrose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molekules</a:t>
            </a:r>
            <a:r>
              <a:rPr lang="en-US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0584" y="401902"/>
            <a:ext cx="8386082" cy="97872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  <a:defRPr/>
            </a:pPr>
            <a:r>
              <a:rPr lang="en-US" sz="3200" dirty="0" err="1" smtClean="0">
                <a:solidFill>
                  <a:srgbClr val="000000"/>
                </a:solidFill>
                <a:latin typeface="Comic Sans MS" pitchFamily="66" charset="0"/>
              </a:rPr>
              <a:t>Omskakeling</a:t>
            </a: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</a:rPr>
              <a:t> van </a:t>
            </a:r>
            <a:r>
              <a:rPr lang="en-US" sz="3200" dirty="0" err="1">
                <a:solidFill>
                  <a:srgbClr val="000000"/>
                </a:solidFill>
                <a:latin typeface="Comic Sans MS" pitchFamily="66" charset="0"/>
              </a:rPr>
              <a:t>aantal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Comic Sans MS" pitchFamily="66" charset="0"/>
              </a:rPr>
              <a:t>deeltjies</a:t>
            </a: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Comic Sans MS" pitchFamily="66" charset="0"/>
              </a:rPr>
              <a:t>na</a:t>
            </a: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Comic Sans MS" pitchFamily="66" charset="0"/>
              </a:rPr>
              <a:t>molhoeveelheid</a:t>
            </a: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</a:rPr>
              <a:t>….</a:t>
            </a:r>
            <a:endParaRPr lang="en-US" sz="32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39750" y="4419600"/>
            <a:ext cx="8667750" cy="1237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60000"/>
                  <a:lumOff val="40000"/>
                </a:schemeClr>
              </a:buClr>
              <a:tabLst>
                <a:tab pos="228600" algn="l"/>
                <a:tab pos="1943100" algn="l"/>
              </a:tabLst>
              <a:defRPr/>
            </a:pPr>
            <a:r>
              <a:rPr lang="en-US" dirty="0" err="1" smtClean="0">
                <a:latin typeface="Arial" charset="0"/>
                <a:ea typeface="Times" pitchFamily="2" charset="2"/>
                <a:cs typeface="Times" pitchFamily="2" charset="2"/>
              </a:rPr>
              <a:t>Daarom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</a:t>
            </a:r>
            <a:r>
              <a:rPr lang="en-US" dirty="0" err="1" smtClean="0">
                <a:latin typeface="Arial" charset="0"/>
                <a:ea typeface="Times" pitchFamily="2" charset="2"/>
                <a:cs typeface="Times" pitchFamily="2" charset="2"/>
              </a:rPr>
              <a:t>sal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2.11 x 10</a:t>
            </a:r>
            <a:r>
              <a:rPr lang="en-US" baseline="30000" dirty="0" smtClean="0">
                <a:latin typeface="Arial" charset="0"/>
                <a:ea typeface="Times" pitchFamily="2" charset="2"/>
                <a:cs typeface="Times" pitchFamily="2" charset="2"/>
              </a:rPr>
              <a:t>24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</a:t>
            </a:r>
            <a:r>
              <a:rPr lang="en-US" dirty="0" err="1" smtClean="0">
                <a:latin typeface="Arial" charset="0"/>
                <a:ea typeface="Times" pitchFamily="2" charset="2"/>
                <a:cs typeface="Times" pitchFamily="2" charset="2"/>
              </a:rPr>
              <a:t>molekules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</a:t>
            </a:r>
            <a:r>
              <a:rPr lang="en-US" dirty="0" err="1" smtClean="0">
                <a:latin typeface="Arial" charset="0"/>
                <a:ea typeface="Times" pitchFamily="2" charset="2"/>
                <a:cs typeface="Times" pitchFamily="2" charset="2"/>
              </a:rPr>
              <a:t>sukrose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</a:t>
            </a:r>
            <a:r>
              <a:rPr lang="en-US" dirty="0" err="1" smtClean="0">
                <a:latin typeface="Arial" charset="0"/>
                <a:ea typeface="Times" pitchFamily="2" charset="2"/>
                <a:cs typeface="Times" pitchFamily="2" charset="2"/>
              </a:rPr>
              <a:t>gelyk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wees </a:t>
            </a:r>
            <a:r>
              <a:rPr lang="en-US" dirty="0" err="1" smtClean="0">
                <a:latin typeface="Arial" charset="0"/>
                <a:ea typeface="Times" pitchFamily="2" charset="2"/>
                <a:cs typeface="Times" pitchFamily="2" charset="2"/>
              </a:rPr>
              <a:t>aan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3.50 </a:t>
            </a:r>
            <a:r>
              <a:rPr lang="en-US" dirty="0" err="1" smtClean="0">
                <a:latin typeface="Arial" charset="0"/>
                <a:ea typeface="Times" pitchFamily="2" charset="2"/>
                <a:cs typeface="Times" pitchFamily="2" charset="2"/>
              </a:rPr>
              <a:t>mol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</a:t>
            </a:r>
            <a:r>
              <a:rPr lang="en-US" dirty="0" err="1" smtClean="0">
                <a:latin typeface="Arial" charset="0"/>
                <a:ea typeface="Times" pitchFamily="2" charset="2"/>
                <a:cs typeface="Times" pitchFamily="2" charset="2"/>
              </a:rPr>
              <a:t>sukrose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, want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60000"/>
                  <a:lumOff val="40000"/>
                </a:schemeClr>
              </a:buClr>
              <a:tabLst>
                <a:tab pos="228600" algn="l"/>
                <a:tab pos="1943100" algn="l"/>
              </a:tabLst>
              <a:defRPr/>
            </a:pP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		2.11 x 10</a:t>
            </a:r>
            <a:r>
              <a:rPr lang="en-US" baseline="30000" dirty="0" smtClean="0">
                <a:latin typeface="Arial" charset="0"/>
                <a:ea typeface="Times" pitchFamily="2" charset="2"/>
                <a:cs typeface="Times" pitchFamily="2" charset="2"/>
              </a:rPr>
              <a:t>24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/ 6.02 x 10</a:t>
            </a:r>
            <a:r>
              <a:rPr lang="en-US" baseline="30000" dirty="0" smtClean="0">
                <a:latin typeface="Arial" charset="0"/>
                <a:ea typeface="Times" pitchFamily="2" charset="2"/>
                <a:cs typeface="Times" pitchFamily="2" charset="2"/>
              </a:rPr>
              <a:t>23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= 3.50 </a:t>
            </a:r>
            <a:r>
              <a:rPr lang="en-US" dirty="0" err="1" smtClean="0">
                <a:latin typeface="Arial" charset="0"/>
                <a:ea typeface="Times" pitchFamily="2" charset="2"/>
                <a:cs typeface="Times" pitchFamily="2" charset="2"/>
              </a:rPr>
              <a:t>mol</a:t>
            </a:r>
            <a:endParaRPr lang="en-US" dirty="0">
              <a:latin typeface="Arial" charset="0"/>
              <a:ea typeface="Times" pitchFamily="2" charset="2"/>
              <a:cs typeface="Time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412750" y="3352800"/>
            <a:ext cx="90805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u="sng" dirty="0" err="1" smtClean="0">
                <a:latin typeface="Comic Sans MS" panose="030F0702030302020204" pitchFamily="66" charset="0"/>
              </a:rPr>
              <a:t>Molêre</a:t>
            </a:r>
            <a:r>
              <a:rPr lang="en-US" altLang="en-US" sz="2800" u="sng" dirty="0" smtClean="0">
                <a:latin typeface="Comic Sans MS" panose="030F0702030302020204" pitchFamily="66" charset="0"/>
              </a:rPr>
              <a:t> </a:t>
            </a:r>
            <a:r>
              <a:rPr lang="en-US" altLang="en-US" sz="2800" u="sng" dirty="0" err="1" smtClean="0">
                <a:latin typeface="Comic Sans MS" panose="030F0702030302020204" pitchFamily="66" charset="0"/>
              </a:rPr>
              <a:t>massa</a:t>
            </a:r>
            <a:endParaRPr lang="en-US" altLang="en-US" sz="2800" u="sng" dirty="0">
              <a:latin typeface="Comic Sans MS" panose="030F0702030302020204" pitchFamily="66" charset="0"/>
            </a:endParaRPr>
          </a:p>
          <a:p>
            <a:pPr algn="ctr"/>
            <a:r>
              <a:rPr lang="en-US" altLang="en-US" sz="2800" dirty="0" smtClean="0">
                <a:latin typeface="Comic Sans MS" panose="030F0702030302020204" pitchFamily="66" charset="0"/>
              </a:rPr>
              <a:t>Die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werklike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massa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 van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een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mol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 van ‘n element of ‘n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verbinding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.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algn="ctr"/>
            <a:r>
              <a:rPr lang="en-US" altLang="en-US" sz="2800" dirty="0" smtClean="0">
                <a:latin typeface="Comic Sans MS" panose="030F0702030302020204" pitchFamily="66" charset="0"/>
              </a:rPr>
              <a:t>(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eenheid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vir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molêre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massa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 is </a:t>
            </a:r>
            <a:r>
              <a:rPr lang="en-US" altLang="en-US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g/</a:t>
            </a:r>
            <a:r>
              <a:rPr lang="en-US" altLang="en-US" sz="28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mol</a:t>
            </a:r>
            <a:r>
              <a:rPr lang="en-US" altLang="en-US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</a:t>
            </a:r>
            <a:r>
              <a:rPr lang="en-US" altLang="en-US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OR  g.mol</a:t>
            </a:r>
            <a:r>
              <a:rPr lang="en-US" altLang="en-US" sz="2800" baseline="30000" dirty="0">
                <a:solidFill>
                  <a:srgbClr val="C00000"/>
                </a:solidFill>
                <a:latin typeface="Comic Sans MS" panose="030F0702030302020204" pitchFamily="66" charset="0"/>
              </a:rPr>
              <a:t>-1</a:t>
            </a:r>
            <a:r>
              <a:rPr lang="en-US" altLang="en-US" sz="2800" dirty="0">
                <a:latin typeface="Comic Sans MS" panose="030F0702030302020204" pitchFamily="66" charset="0"/>
              </a:rPr>
              <a:t>)</a:t>
            </a:r>
            <a:endParaRPr lang="en-US" altLang="en-US" sz="2800" u="sng" dirty="0">
              <a:latin typeface="Comic Sans MS" panose="030F0702030302020204" pitchFamily="66" charset="0"/>
            </a:endParaRPr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225584" y="628775"/>
            <a:ext cx="9454832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  <a:defRPr/>
            </a:pPr>
            <a:r>
              <a:rPr lang="en-US" sz="4000" dirty="0" smtClean="0">
                <a:solidFill>
                  <a:srgbClr val="ECCA22"/>
                </a:solidFill>
                <a:latin typeface="Comic Sans MS" pitchFamily="66" charset="0"/>
              </a:rPr>
              <a:t>Die </a:t>
            </a:r>
            <a:r>
              <a:rPr lang="en-US" sz="4000" dirty="0" err="1" smtClean="0">
                <a:solidFill>
                  <a:srgbClr val="ECCA22"/>
                </a:solidFill>
                <a:latin typeface="Comic Sans MS" pitchFamily="66" charset="0"/>
              </a:rPr>
              <a:t>massa</a:t>
            </a:r>
            <a:r>
              <a:rPr lang="en-US" sz="4000" dirty="0" smtClean="0">
                <a:solidFill>
                  <a:srgbClr val="ECCA22"/>
                </a:solidFill>
                <a:latin typeface="Comic Sans MS" pitchFamily="66" charset="0"/>
              </a:rPr>
              <a:t> van ‘n </a:t>
            </a:r>
            <a:r>
              <a:rPr lang="en-US" sz="4000" dirty="0" err="1" smtClean="0">
                <a:solidFill>
                  <a:srgbClr val="ECCA22"/>
                </a:solidFill>
                <a:latin typeface="Comic Sans MS" pitchFamily="66" charset="0"/>
              </a:rPr>
              <a:t>mol</a:t>
            </a:r>
            <a:r>
              <a:rPr lang="en-US" sz="4000" dirty="0" smtClean="0">
                <a:solidFill>
                  <a:srgbClr val="ECCA22"/>
                </a:solidFill>
                <a:latin typeface="Comic Sans MS" pitchFamily="66" charset="0"/>
              </a:rPr>
              <a:t> (</a:t>
            </a:r>
            <a:r>
              <a:rPr lang="en-US" sz="4000" dirty="0" err="1" smtClean="0">
                <a:solidFill>
                  <a:srgbClr val="ECCA22"/>
                </a:solidFill>
                <a:latin typeface="Comic Sans MS" pitchFamily="66" charset="0"/>
              </a:rPr>
              <a:t>molêre</a:t>
            </a:r>
            <a:r>
              <a:rPr lang="en-US" sz="4000" dirty="0" smtClean="0">
                <a:solidFill>
                  <a:srgbClr val="ECCA22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ECCA22"/>
                </a:solidFill>
                <a:latin typeface="Comic Sans MS" pitchFamily="66" charset="0"/>
              </a:rPr>
              <a:t>massa</a:t>
            </a:r>
            <a:r>
              <a:rPr lang="en-US" sz="4000" dirty="0" smtClean="0">
                <a:solidFill>
                  <a:srgbClr val="ECCA22"/>
                </a:solidFill>
                <a:latin typeface="Comic Sans MS" pitchFamily="66" charset="0"/>
              </a:rPr>
              <a:t>)</a:t>
            </a:r>
            <a:endParaRPr lang="en-US" sz="4000" dirty="0">
              <a:solidFill>
                <a:srgbClr val="ECCA22"/>
              </a:solidFill>
              <a:latin typeface="Comic Sans MS" pitchFamily="66" charset="0"/>
            </a:endParaRPr>
          </a:p>
        </p:txBody>
      </p:sp>
      <p:sp>
        <p:nvSpPr>
          <p:cNvPr id="6" name="Text Box 1028"/>
          <p:cNvSpPr txBox="1">
            <a:spLocks noChangeArrowheads="1"/>
          </p:cNvSpPr>
          <p:nvPr/>
        </p:nvSpPr>
        <p:spPr bwMode="auto">
          <a:xfrm>
            <a:off x="3124200" y="1829205"/>
            <a:ext cx="3562194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  <a:defRPr/>
            </a:pPr>
            <a:r>
              <a:rPr lang="en-US" sz="4000" dirty="0" err="1" smtClean="0">
                <a:solidFill>
                  <a:srgbClr val="4D4D4D"/>
                </a:solidFill>
                <a:latin typeface="Comic Sans MS" pitchFamily="66" charset="0"/>
              </a:rPr>
              <a:t>Molêre</a:t>
            </a:r>
            <a:r>
              <a:rPr lang="en-US" sz="4000" dirty="0" smtClean="0">
                <a:solidFill>
                  <a:srgbClr val="4D4D4D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4D4D4D"/>
                </a:solidFill>
                <a:latin typeface="Comic Sans MS" pitchFamily="66" charset="0"/>
              </a:rPr>
              <a:t>massa</a:t>
            </a:r>
            <a:endParaRPr lang="en-US" sz="4000" dirty="0">
              <a:solidFill>
                <a:srgbClr val="4D4D4D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Tel van </a:t>
            </a:r>
            <a:r>
              <a:rPr lang="en-US" sz="48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atome</a:t>
            </a:r>
            <a:endParaRPr lang="en-US" sz="4800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2899" name="Line 3"/>
          <p:cNvSpPr>
            <a:spLocks noChangeShapeType="1"/>
          </p:cNvSpPr>
          <p:nvPr/>
        </p:nvSpPr>
        <p:spPr bwMode="auto">
          <a:xfrm>
            <a:off x="1100138" y="1676400"/>
            <a:ext cx="7705725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92912" name="Text Box 16"/>
          <p:cNvSpPr txBox="1">
            <a:spLocks noChangeArrowheads="1"/>
          </p:cNvSpPr>
          <p:nvPr/>
        </p:nvSpPr>
        <p:spPr bwMode="auto">
          <a:xfrm>
            <a:off x="228600" y="2286000"/>
            <a:ext cx="914400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</a:t>
            </a:r>
            <a:r>
              <a:rPr lang="en-US" sz="1800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1 mol van ‘n </a:t>
            </a:r>
            <a:r>
              <a:rPr lang="en-US" sz="1800" baseline="-25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atoom</a:t>
            </a:r>
            <a:r>
              <a:rPr lang="en-US" sz="1800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/</a:t>
            </a:r>
            <a:r>
              <a:rPr lang="en-US" sz="1800" baseline="-25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molekuul</a:t>
            </a:r>
            <a:r>
              <a:rPr lang="en-US" sz="18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= </a:t>
            </a:r>
            <a:r>
              <a:rPr lang="en-US" sz="1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werklike</a:t>
            </a:r>
            <a:r>
              <a:rPr lang="en-US" sz="18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massa</a:t>
            </a:r>
            <a:r>
              <a:rPr lang="en-US" sz="18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van </a:t>
            </a:r>
            <a:r>
              <a:rPr lang="en-US" sz="1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atoom</a:t>
            </a:r>
            <a:r>
              <a:rPr lang="en-US" sz="18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/</a:t>
            </a:r>
            <a:r>
              <a:rPr lang="en-US" sz="1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molekuul</a:t>
            </a:r>
            <a:r>
              <a:rPr lang="en-US" sz="18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in gram x N</a:t>
            </a:r>
            <a:r>
              <a:rPr lang="en-US" sz="1800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</a:t>
            </a:r>
            <a:r>
              <a:rPr lang="en-US" sz="18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(mol</a:t>
            </a:r>
            <a:r>
              <a:rPr lang="en-US" sz="180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-1</a:t>
            </a:r>
            <a:r>
              <a:rPr lang="en-US" sz="18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) </a:t>
            </a:r>
          </a:p>
        </p:txBody>
      </p:sp>
      <p:sp>
        <p:nvSpPr>
          <p:cNvPr id="592913" name="Text Box 17"/>
          <p:cNvSpPr txBox="1">
            <a:spLocks noChangeArrowheads="1"/>
          </p:cNvSpPr>
          <p:nvPr/>
        </p:nvSpPr>
        <p:spPr bwMode="auto">
          <a:xfrm>
            <a:off x="533400" y="2870200"/>
            <a:ext cx="842010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Voorbeeld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Bereken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die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massa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van </a:t>
            </a:r>
            <a:r>
              <a:rPr lang="en-US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1 </a:t>
            </a:r>
            <a:r>
              <a:rPr lang="en-US" u="sng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mol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He-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atome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.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592914" name="Text Box 18"/>
          <p:cNvSpPr txBox="1">
            <a:spLocks noChangeArrowheads="1"/>
          </p:cNvSpPr>
          <p:nvPr/>
        </p:nvSpPr>
        <p:spPr bwMode="auto">
          <a:xfrm>
            <a:off x="1816100" y="4724400"/>
            <a:ext cx="7346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= 6.6466 x 10</a:t>
            </a:r>
            <a:r>
              <a:rPr lang="en-US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-24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g x (6.022 x 10</a:t>
            </a:r>
            <a:r>
              <a:rPr lang="en-US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23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mol</a:t>
            </a:r>
            <a:r>
              <a:rPr lang="en-US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-1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)</a:t>
            </a:r>
          </a:p>
        </p:txBody>
      </p:sp>
      <p:sp>
        <p:nvSpPr>
          <p:cNvPr id="592915" name="Text Box 19"/>
          <p:cNvSpPr txBox="1">
            <a:spLocks noChangeArrowheads="1"/>
          </p:cNvSpPr>
          <p:nvPr/>
        </p:nvSpPr>
        <p:spPr bwMode="auto">
          <a:xfrm>
            <a:off x="1816100" y="5334000"/>
            <a:ext cx="7346950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= 4.0026 g.mol</a:t>
            </a:r>
            <a:r>
              <a:rPr lang="en-US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-1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dirty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……(</a:t>
            </a:r>
            <a:r>
              <a:rPr lang="en-US" dirty="0" err="1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Sien</a:t>
            </a:r>
            <a:r>
              <a:rPr lang="en-US" dirty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Periodieke</a:t>
            </a:r>
            <a:r>
              <a:rPr lang="en-US" dirty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Tabel</a:t>
            </a:r>
            <a:r>
              <a:rPr lang="en-US" dirty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!)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= 4.0026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ame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914400" y="4038600"/>
            <a:ext cx="7543800" cy="4000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Gegee</a:t>
            </a: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: </a:t>
            </a:r>
            <a:r>
              <a:rPr lang="en-US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</a:t>
            </a:r>
            <a:r>
              <a:rPr lang="en-US" sz="2000" baseline="-25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He</a:t>
            </a:r>
            <a:r>
              <a:rPr lang="en-US" sz="2000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-atom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= 6.6466 x 10</a:t>
            </a:r>
            <a:r>
              <a:rPr lang="en-US" sz="200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-27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kg = 6.6466 x 10</a:t>
            </a:r>
            <a:r>
              <a:rPr lang="en-US" sz="200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-24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g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2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2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2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2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9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13" grpId="0"/>
      <p:bldP spid="592914" grpId="0"/>
      <p:bldP spid="592915" grpId="0" build="allAtOnce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54" name="Text Box 10"/>
          <p:cNvSpPr txBox="1">
            <a:spLocks noChangeArrowheads="1"/>
          </p:cNvSpPr>
          <p:nvPr/>
        </p:nvSpPr>
        <p:spPr bwMode="auto">
          <a:xfrm>
            <a:off x="546100" y="2590800"/>
            <a:ext cx="8978900" cy="641350"/>
          </a:xfrm>
          <a:prstGeom prst="rect">
            <a:avLst/>
          </a:prstGeom>
          <a:ln>
            <a:headEnd/>
            <a:tailEnd/>
          </a:ln>
          <a:effectLst>
            <a:outerShdw blurRad="152400" dist="114300" dir="16200000" sx="103000" sy="103000" rotWithShape="0">
              <a:schemeClr val="accent4">
                <a:lumMod val="95000"/>
                <a:lumOff val="5000"/>
                <a:alpha val="40000"/>
              </a:scheme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 err="1">
                <a:solidFill>
                  <a:srgbClr val="CF0E3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Molêre</a:t>
            </a:r>
            <a:r>
              <a:rPr lang="en-US" sz="3600" dirty="0">
                <a:solidFill>
                  <a:srgbClr val="CF0E3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Massa = </a:t>
            </a:r>
            <a:r>
              <a:rPr lang="en-US" sz="3600" dirty="0" err="1">
                <a:solidFill>
                  <a:srgbClr val="CF0E3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Relatiewe</a:t>
            </a:r>
            <a:r>
              <a:rPr lang="en-US" sz="3600" dirty="0">
                <a:solidFill>
                  <a:srgbClr val="CF0E3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CF0E3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Atoommassa</a:t>
            </a:r>
            <a:endParaRPr lang="en-US" sz="3600" dirty="0">
              <a:solidFill>
                <a:srgbClr val="CF0E3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955" name="Text Box 11"/>
          <p:cNvSpPr txBox="1">
            <a:spLocks noChangeArrowheads="1"/>
          </p:cNvSpPr>
          <p:nvPr/>
        </p:nvSpPr>
        <p:spPr bwMode="auto">
          <a:xfrm>
            <a:off x="3200400" y="3886200"/>
            <a:ext cx="3219450" cy="457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g.mol</a:t>
            </a:r>
            <a:r>
              <a:rPr lang="en-US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-1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ame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4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2" name="Text Box 4"/>
          <p:cNvSpPr txBox="1">
            <a:spLocks noChangeArrowheads="1"/>
          </p:cNvSpPr>
          <p:nvPr/>
        </p:nvSpPr>
        <p:spPr bwMode="auto">
          <a:xfrm>
            <a:off x="1651000" y="609600"/>
            <a:ext cx="6851650" cy="1098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ZA" sz="6600" noProof="1">
                <a:solidFill>
                  <a:srgbClr val="0054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Afleiding?</a:t>
            </a:r>
          </a:p>
        </p:txBody>
      </p:sp>
      <p:sp>
        <p:nvSpPr>
          <p:cNvPr id="258056" name="Text Box 8"/>
          <p:cNvSpPr txBox="1">
            <a:spLocks noChangeArrowheads="1"/>
          </p:cNvSpPr>
          <p:nvPr/>
        </p:nvSpPr>
        <p:spPr bwMode="auto">
          <a:xfrm>
            <a:off x="685800" y="2362200"/>
            <a:ext cx="8686800" cy="1077913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noProof="1">
                <a:solidFill>
                  <a:srgbClr val="CF0E30"/>
                </a:solidFill>
                <a:latin typeface="Comic Sans MS" panose="030F0702030302020204" pitchFamily="66" charset="0"/>
              </a:rPr>
              <a:t>Die relati</a:t>
            </a:r>
            <a:r>
              <a:rPr lang="en-US" altLang="en-US" sz="3200">
                <a:solidFill>
                  <a:srgbClr val="CF0E30"/>
                </a:solidFill>
                <a:latin typeface="Comic Sans MS" panose="030F0702030302020204" pitchFamily="66" charset="0"/>
              </a:rPr>
              <a:t>e</a:t>
            </a:r>
            <a:r>
              <a:rPr lang="en-US" altLang="en-US" sz="3200" noProof="1">
                <a:solidFill>
                  <a:srgbClr val="CF0E30"/>
                </a:solidFill>
                <a:latin typeface="Comic Sans MS" panose="030F0702030302020204" pitchFamily="66" charset="0"/>
              </a:rPr>
              <a:t>we atoommassa van die atoom bevat 1 mol atome</a:t>
            </a:r>
          </a:p>
        </p:txBody>
      </p:sp>
      <p:sp>
        <p:nvSpPr>
          <p:cNvPr id="258057" name="Text Box 9"/>
          <p:cNvSpPr txBox="1">
            <a:spLocks noChangeArrowheads="1"/>
          </p:cNvSpPr>
          <p:nvPr/>
        </p:nvSpPr>
        <p:spPr bwMode="auto">
          <a:xfrm>
            <a:off x="908050" y="4191000"/>
            <a:ext cx="8502650" cy="954107"/>
          </a:xfrm>
          <a:prstGeom prst="rect">
            <a:avLst/>
          </a:prstGeom>
          <a:solidFill>
            <a:srgbClr val="FFFFFF"/>
          </a:solidFill>
          <a:ln>
            <a:headEnd type="none" w="sm" len="sm"/>
            <a:tailEnd type="none" w="sm" len="sm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Daar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is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dus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Avogadro se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getal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deeltjies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in ‘n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mol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van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enige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stof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6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ext Box 4"/>
          <p:cNvSpPr txBox="1">
            <a:spLocks noChangeArrowheads="1"/>
          </p:cNvSpPr>
          <p:nvPr/>
        </p:nvSpPr>
        <p:spPr bwMode="auto">
          <a:xfrm>
            <a:off x="0" y="1143000"/>
            <a:ext cx="96583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600" noProof="1">
                <a:solidFill>
                  <a:srgbClr val="00279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	</a:t>
            </a:r>
            <a:r>
              <a:rPr lang="en-US" altLang="en-US" sz="2800" noProof="1">
                <a:solidFill>
                  <a:srgbClr val="00279F"/>
                </a:solidFill>
                <a:latin typeface="Comic Sans MS" panose="030F0702030302020204" pitchFamily="66" charset="0"/>
              </a:rPr>
              <a:t>Hoeveel natriumatome is werklik ingesluit in 	</a:t>
            </a:r>
            <a:r>
              <a:rPr lang="en-US" altLang="en-US" sz="2800" dirty="0" smtClean="0">
                <a:solidFill>
                  <a:srgbClr val="00279F"/>
                </a:solidFill>
                <a:latin typeface="Comic Sans MS" panose="030F0702030302020204" pitchFamily="66" charset="0"/>
              </a:rPr>
              <a:t>0.0</a:t>
            </a:r>
            <a:r>
              <a:rPr lang="en-US" altLang="en-US" sz="2800" noProof="1" smtClean="0">
                <a:solidFill>
                  <a:srgbClr val="00279F"/>
                </a:solidFill>
                <a:latin typeface="Comic Sans MS" panose="030F0702030302020204" pitchFamily="66" charset="0"/>
              </a:rPr>
              <a:t>23 </a:t>
            </a:r>
            <a:r>
              <a:rPr lang="en-US" altLang="en-US" sz="2800" dirty="0">
                <a:solidFill>
                  <a:srgbClr val="00279F"/>
                </a:solidFill>
                <a:latin typeface="Comic Sans MS" panose="030F0702030302020204" pitchFamily="66" charset="0"/>
              </a:rPr>
              <a:t>k</a:t>
            </a:r>
            <a:r>
              <a:rPr lang="en-US" altLang="en-US" sz="2800" noProof="1">
                <a:solidFill>
                  <a:srgbClr val="00279F"/>
                </a:solidFill>
                <a:latin typeface="Comic Sans MS" panose="030F0702030302020204" pitchFamily="66" charset="0"/>
              </a:rPr>
              <a:t>g natrium? 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noProof="1">
                <a:solidFill>
                  <a:srgbClr val="00279F"/>
                </a:solidFill>
                <a:latin typeface="Comic Sans MS" panose="030F0702030302020204" pitchFamily="66" charset="0"/>
              </a:rPr>
              <a:t>(Gegee werklike massa van een natriumatoom is </a:t>
            </a:r>
            <a:r>
              <a:rPr lang="en-US" altLang="en-US" sz="2000" noProof="1" smtClean="0">
                <a:solidFill>
                  <a:srgbClr val="00279F"/>
                </a:solidFill>
                <a:latin typeface="Comic Sans MS" panose="030F0702030302020204" pitchFamily="66" charset="0"/>
              </a:rPr>
              <a:t>3.819 </a:t>
            </a:r>
            <a:r>
              <a:rPr lang="en-US" altLang="en-US" sz="2000" noProof="1">
                <a:solidFill>
                  <a:srgbClr val="00279F"/>
                </a:solidFill>
                <a:latin typeface="Comic Sans MS" panose="030F0702030302020204" pitchFamily="66" charset="0"/>
              </a:rPr>
              <a:t>x 10</a:t>
            </a:r>
            <a:r>
              <a:rPr lang="en-US" altLang="en-US" sz="2000" baseline="30000" noProof="1">
                <a:solidFill>
                  <a:srgbClr val="00279F"/>
                </a:solidFill>
                <a:latin typeface="Comic Sans MS" panose="030F0702030302020204" pitchFamily="66" charset="0"/>
              </a:rPr>
              <a:t>-23</a:t>
            </a:r>
            <a:r>
              <a:rPr lang="en-US" altLang="en-US" sz="2000" baseline="30000" dirty="0">
                <a:solidFill>
                  <a:srgbClr val="00279F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noProof="1">
                <a:solidFill>
                  <a:srgbClr val="00279F"/>
                </a:solidFill>
                <a:latin typeface="Comic Sans MS" panose="030F0702030302020204" pitchFamily="66" charset="0"/>
              </a:rPr>
              <a:t>g)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71600" y="277812"/>
            <a:ext cx="6500812" cy="8651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ZA" altLang="en-US" sz="32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PROBEER SELF 2.10</a:t>
            </a:r>
            <a:endParaRPr lang="en-US" altLang="en-US" sz="3200" kern="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1028"/>
          <p:cNvSpPr txBox="1">
            <a:spLocks noChangeArrowheads="1"/>
          </p:cNvSpPr>
          <p:nvPr/>
        </p:nvSpPr>
        <p:spPr bwMode="auto">
          <a:xfrm>
            <a:off x="1295400" y="1828800"/>
            <a:ext cx="6934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smtClean="0">
                <a:solidFill>
                  <a:srgbClr val="00279F"/>
                </a:solidFill>
              </a:rPr>
              <a:t>Wat is die </a:t>
            </a:r>
            <a:r>
              <a:rPr lang="en-US" altLang="en-US" sz="2800" dirty="0" err="1" smtClean="0">
                <a:solidFill>
                  <a:srgbClr val="00279F"/>
                </a:solidFill>
              </a:rPr>
              <a:t>massa</a:t>
            </a:r>
            <a:r>
              <a:rPr lang="en-US" altLang="en-US" sz="2800" dirty="0" smtClean="0">
                <a:solidFill>
                  <a:srgbClr val="00279F"/>
                </a:solidFill>
              </a:rPr>
              <a:t> van </a:t>
            </a:r>
            <a:r>
              <a:rPr lang="en-US" altLang="en-US" sz="2800" dirty="0" err="1" smtClean="0">
                <a:solidFill>
                  <a:srgbClr val="00279F"/>
                </a:solidFill>
              </a:rPr>
              <a:t>een</a:t>
            </a:r>
            <a:r>
              <a:rPr lang="en-US" altLang="en-US" sz="2800" dirty="0" smtClean="0">
                <a:solidFill>
                  <a:srgbClr val="00279F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279F"/>
                </a:solidFill>
              </a:rPr>
              <a:t>swaelatoom</a:t>
            </a:r>
            <a:r>
              <a:rPr lang="en-US" altLang="en-US" sz="2800" dirty="0" smtClean="0">
                <a:solidFill>
                  <a:srgbClr val="00279F"/>
                </a:solidFill>
              </a:rPr>
              <a:t>?</a:t>
            </a:r>
          </a:p>
          <a:p>
            <a:pPr algn="ctr"/>
            <a:r>
              <a:rPr lang="en-US" altLang="en-US" sz="2000" noProof="1" smtClean="0">
                <a:solidFill>
                  <a:srgbClr val="00279F"/>
                </a:solidFill>
              </a:rPr>
              <a:t>(</a:t>
            </a:r>
            <a:r>
              <a:rPr lang="en-US" altLang="en-US" sz="2000" noProof="1">
                <a:solidFill>
                  <a:srgbClr val="00279F"/>
                </a:solidFill>
              </a:rPr>
              <a:t>Gegee: Molêre massa van S = </a:t>
            </a:r>
            <a:r>
              <a:rPr lang="en-US" altLang="en-US" sz="2000" dirty="0" smtClean="0">
                <a:solidFill>
                  <a:srgbClr val="00279F"/>
                </a:solidFill>
              </a:rPr>
              <a:t>32.1</a:t>
            </a:r>
            <a:r>
              <a:rPr lang="en-US" altLang="en-US" sz="2000" noProof="1" smtClean="0">
                <a:solidFill>
                  <a:srgbClr val="00279F"/>
                </a:solidFill>
              </a:rPr>
              <a:t> </a:t>
            </a:r>
            <a:r>
              <a:rPr lang="en-US" altLang="en-US" sz="2000" noProof="1">
                <a:solidFill>
                  <a:srgbClr val="00279F"/>
                </a:solidFill>
              </a:rPr>
              <a:t>g</a:t>
            </a:r>
            <a:r>
              <a:rPr lang="en-US" altLang="en-US" sz="2000" dirty="0">
                <a:solidFill>
                  <a:srgbClr val="00279F"/>
                </a:solidFill>
              </a:rPr>
              <a:t>.</a:t>
            </a:r>
            <a:r>
              <a:rPr lang="en-US" altLang="en-US" sz="2000" noProof="1">
                <a:solidFill>
                  <a:srgbClr val="00279F"/>
                </a:solidFill>
              </a:rPr>
              <a:t>mol</a:t>
            </a:r>
            <a:r>
              <a:rPr lang="en-US" altLang="en-US" sz="2000" baseline="30000" dirty="0">
                <a:solidFill>
                  <a:srgbClr val="00279F"/>
                </a:solidFill>
              </a:rPr>
              <a:t>-1</a:t>
            </a:r>
            <a:r>
              <a:rPr lang="en-US" altLang="en-US" sz="2000" dirty="0">
                <a:solidFill>
                  <a:srgbClr val="00279F"/>
                </a:solidFill>
              </a:rPr>
              <a:t>)</a:t>
            </a:r>
            <a:endParaRPr lang="en-US" altLang="en-US" sz="2800" baseline="30000" dirty="0">
              <a:solidFill>
                <a:schemeClr val="hlink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71600" y="457200"/>
            <a:ext cx="6500812" cy="8651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ZA" altLang="en-US" sz="32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PROBEER SELF 2.11</a:t>
            </a:r>
            <a:endParaRPr lang="en-US" altLang="en-US" sz="3200" kern="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50" y="152400"/>
            <a:ext cx="4540250" cy="685800"/>
          </a:xfrm>
        </p:spPr>
        <p:txBody>
          <a:bodyPr/>
          <a:lstStyle/>
          <a:p>
            <a:pPr>
              <a:defRPr/>
            </a:pPr>
            <a:r>
              <a:rPr lang="en-US" sz="4000" u="sng" dirty="0" smtClean="0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Tel van </a:t>
            </a:r>
            <a:r>
              <a:rPr lang="en-US" sz="4000" u="sng" dirty="0" err="1" smtClean="0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atome</a:t>
            </a:r>
            <a:endParaRPr lang="en-US" sz="4000" u="sng" dirty="0" smtClean="0">
              <a:solidFill>
                <a:srgbClr val="00279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5562600"/>
            <a:ext cx="8667750" cy="914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Hoe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kan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ons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uitwerk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hoeveel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magnesiumoksied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is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gevorm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vanuit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‘n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gegewe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massa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Mg?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632200" y="3581400"/>
            <a:ext cx="6026150" cy="1600200"/>
            <a:chOff x="2112" y="1536"/>
            <a:chExt cx="3504" cy="1008"/>
          </a:xfrm>
        </p:grpSpPr>
        <p:pic>
          <p:nvPicPr>
            <p:cNvPr id="148490" name="Picture 5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1536"/>
              <a:ext cx="1152" cy="10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8491" name="Picture 6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1536"/>
              <a:ext cx="1502" cy="9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3719" name="Line 7"/>
            <p:cNvSpPr>
              <a:spLocks noChangeShapeType="1"/>
            </p:cNvSpPr>
            <p:nvPr/>
          </p:nvSpPr>
          <p:spPr bwMode="auto">
            <a:xfrm>
              <a:off x="3792" y="2064"/>
              <a:ext cx="4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graphicFrame>
        <p:nvGraphicFramePr>
          <p:cNvPr id="148485" name="Object 8">
            <a:hlinkClick r:id="rId6" action="ppaction://program"/>
          </p:cNvPr>
          <p:cNvGraphicFramePr>
            <a:graphicFrameLocks noChangeAspect="1"/>
          </p:cNvGraphicFramePr>
          <p:nvPr/>
        </p:nvGraphicFramePr>
        <p:xfrm>
          <a:off x="412750" y="457200"/>
          <a:ext cx="2654300" cy="407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90" name="QuickTime Movie" r:id="rId7" imgW="2041335" imgH="3394068" progId="PlayerFrameClass">
                  <p:embed/>
                </p:oleObj>
              </mc:Choice>
              <mc:Fallback>
                <p:oleObj name="QuickTime Movie" r:id="rId7" imgW="2041335" imgH="3394068" progId="PlayerFrameClass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457200"/>
                        <a:ext cx="2654300" cy="407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722" name="Text Box 10"/>
          <p:cNvSpPr txBox="1">
            <a:spLocks noChangeArrowheads="1"/>
          </p:cNvSpPr>
          <p:nvPr/>
        </p:nvSpPr>
        <p:spPr bwMode="auto">
          <a:xfrm>
            <a:off x="3549650" y="2133600"/>
            <a:ext cx="6191250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Mg   +   O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         MgO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2Mg   +   O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         2MgO</a:t>
            </a:r>
          </a:p>
        </p:txBody>
      </p:sp>
      <p:sp>
        <p:nvSpPr>
          <p:cNvPr id="243723" name="Line 11"/>
          <p:cNvSpPr>
            <a:spLocks noChangeShapeType="1"/>
          </p:cNvSpPr>
          <p:nvPr/>
        </p:nvSpPr>
        <p:spPr bwMode="auto">
          <a:xfrm>
            <a:off x="5613400" y="2362200"/>
            <a:ext cx="8524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43724" name="Line 12"/>
          <p:cNvSpPr>
            <a:spLocks noChangeShapeType="1"/>
          </p:cNvSpPr>
          <p:nvPr/>
        </p:nvSpPr>
        <p:spPr bwMode="auto">
          <a:xfrm>
            <a:off x="5778500" y="2895600"/>
            <a:ext cx="8524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43726" name="Rectangle 14"/>
          <p:cNvSpPr>
            <a:spLocks noChangeArrowheads="1"/>
          </p:cNvSpPr>
          <p:nvPr/>
        </p:nvSpPr>
        <p:spPr bwMode="auto">
          <a:xfrm>
            <a:off x="3549650" y="990600"/>
            <a:ext cx="6202363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Mg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brand in lug (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</a:t>
            </a:r>
            <a:r>
              <a:rPr lang="en-US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)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om wit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kristallyne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magnesiumoksied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MgO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as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produk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te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vorm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.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3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3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3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build="p"/>
      <p:bldP spid="2437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60" name="Rectangle 8"/>
          <p:cNvSpPr>
            <a:spLocks noChangeArrowheads="1"/>
          </p:cNvSpPr>
          <p:nvPr/>
        </p:nvSpPr>
        <p:spPr bwMode="auto">
          <a:xfrm>
            <a:off x="304800" y="1600200"/>
            <a:ext cx="9296400" cy="1371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787400" y="1981200"/>
            <a:ext cx="83312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Bereken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die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massa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, in gram, van 3.63 x 10</a:t>
            </a:r>
            <a:r>
              <a:rPr lang="en-US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-4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se Pu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330763" name="Text Box 11"/>
          <p:cNvSpPr txBox="1">
            <a:spLocks noChangeArrowheads="1"/>
          </p:cNvSpPr>
          <p:nvPr/>
        </p:nvSpPr>
        <p:spPr bwMode="auto">
          <a:xfrm>
            <a:off x="8965" y="3420035"/>
            <a:ext cx="61087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Gegee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: Pu = 244 g.mol</a:t>
            </a:r>
            <a:r>
              <a:rPr lang="en-US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-1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371600" y="277812"/>
            <a:ext cx="6500812" cy="8651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ZA" altLang="en-US" sz="32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PROBEER SELF 2.12</a:t>
            </a:r>
            <a:endParaRPr lang="en-US" altLang="en-US" sz="3200" kern="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8" name="Rectangle 8"/>
          <p:cNvSpPr>
            <a:spLocks noChangeArrowheads="1"/>
          </p:cNvSpPr>
          <p:nvPr/>
        </p:nvSpPr>
        <p:spPr bwMode="auto">
          <a:xfrm>
            <a:off x="1155700" y="1676400"/>
            <a:ext cx="7181850" cy="228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27367" name="Text Box 7"/>
          <p:cNvSpPr txBox="1">
            <a:spLocks noChangeArrowheads="1"/>
          </p:cNvSpPr>
          <p:nvPr/>
        </p:nvSpPr>
        <p:spPr bwMode="auto">
          <a:xfrm>
            <a:off x="1320800" y="1447800"/>
            <a:ext cx="6769100" cy="2308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Die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aanbevole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daaglikse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dosis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(RDA)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yster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in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jou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diet is 15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mg.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Hoeveel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yster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is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dit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?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Hoeveel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ysteratome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is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dit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?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Gegee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: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Fe =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55.9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g.mol</a:t>
            </a:r>
            <a:r>
              <a:rPr lang="en-US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-1</a:t>
            </a:r>
          </a:p>
        </p:txBody>
      </p:sp>
      <p:sp>
        <p:nvSpPr>
          <p:cNvPr id="527369" name="Text Box 9"/>
          <p:cNvSpPr txBox="1">
            <a:spLocks noChangeArrowheads="1"/>
          </p:cNvSpPr>
          <p:nvPr/>
        </p:nvSpPr>
        <p:spPr bwMode="auto">
          <a:xfrm>
            <a:off x="2228850" y="4724400"/>
            <a:ext cx="44577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ZA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371600" y="277812"/>
            <a:ext cx="6500812" cy="8651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ZA" altLang="en-US" sz="32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PROBEER SELF 2.13</a:t>
            </a:r>
            <a:endParaRPr lang="en-US" altLang="en-US" sz="3200" kern="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7" name="Text Box 7"/>
          <p:cNvSpPr txBox="1">
            <a:spLocks noChangeArrowheads="1"/>
          </p:cNvSpPr>
          <p:nvPr/>
        </p:nvSpPr>
        <p:spPr bwMode="auto">
          <a:xfrm>
            <a:off x="457200" y="1371600"/>
            <a:ext cx="9372600" cy="3046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ZA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‘n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Voorwerp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is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bedek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met ‘n lag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chroom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wat 0.15 cm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dik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is.</a:t>
            </a:r>
            <a:endParaRPr lang="en-ZA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Die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voorwerp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het ‘n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oppervlakarea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van 15.3 </a:t>
            </a: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cm</a:t>
            </a:r>
            <a:r>
              <a:rPr lang="en-ZA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.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Hoeveel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chroomatome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is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gebruik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in die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dekkingslaag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?</a:t>
            </a:r>
            <a:endParaRPr lang="en-ZA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Digtheid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van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chroom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= 7.19 g.cm</a:t>
            </a:r>
            <a:r>
              <a:rPr lang="en-ZA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-3</a:t>
            </a: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Cr = 52 g/mol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71600" y="277812"/>
            <a:ext cx="6500812" cy="8651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ZA" altLang="en-US" sz="32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PROBEER SELF 2.14</a:t>
            </a:r>
            <a:endParaRPr lang="en-US" altLang="en-US" sz="3200" kern="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Text Box 2"/>
          <p:cNvSpPr txBox="1">
            <a:spLocks noChangeArrowheads="1"/>
          </p:cNvSpPr>
          <p:nvPr/>
        </p:nvSpPr>
        <p:spPr bwMode="auto">
          <a:xfrm>
            <a:off x="1898650" y="381000"/>
            <a:ext cx="65214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ZA" sz="3200" u="sng" noProof="1">
                <a:solidFill>
                  <a:srgbClr val="0054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 en Massa</a:t>
            </a:r>
          </a:p>
          <a:p>
            <a:pPr algn="ctr">
              <a:defRPr/>
            </a:pPr>
            <a:endParaRPr lang="en-ZA" sz="3200" noProof="1">
              <a:solidFill>
                <a:srgbClr val="005400"/>
              </a:solidFill>
              <a:latin typeface="Arial" charset="0"/>
            </a:endParaRPr>
          </a:p>
        </p:txBody>
      </p:sp>
      <p:sp>
        <p:nvSpPr>
          <p:cNvPr id="264195" name="Text Box 3"/>
          <p:cNvSpPr txBox="1">
            <a:spLocks noChangeArrowheads="1"/>
          </p:cNvSpPr>
          <p:nvPr/>
        </p:nvSpPr>
        <p:spPr bwMode="auto">
          <a:xfrm>
            <a:off x="2641600" y="2133600"/>
            <a:ext cx="4787900" cy="1570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lvl="2">
              <a:defRPr/>
            </a:pPr>
            <a:r>
              <a:rPr lang="en-ZA" noProof="1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 = n</a:t>
            </a:r>
          </a:p>
          <a:p>
            <a:pPr lvl="2">
              <a:defRPr/>
            </a:pPr>
            <a:r>
              <a:rPr lang="en-ZA" noProof="1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Massa = m</a:t>
            </a:r>
          </a:p>
          <a:p>
            <a:pPr lvl="2">
              <a:defRPr/>
            </a:pPr>
            <a:r>
              <a:rPr lang="en-US" dirty="0" err="1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Molêre</a:t>
            </a:r>
            <a:r>
              <a:rPr lang="en-US" dirty="0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Massa</a:t>
            </a:r>
            <a:r>
              <a:rPr lang="en-US" noProof="1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M </a:t>
            </a:r>
          </a:p>
          <a:p>
            <a:pPr lvl="2">
              <a:defRPr/>
            </a:pPr>
            <a:r>
              <a:rPr lang="en-US" noProof="1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 = m/M</a:t>
            </a:r>
          </a:p>
        </p:txBody>
      </p:sp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2063750" y="4038600"/>
            <a:ext cx="660400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ZA" sz="2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Aantal mol (n) =     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</a:t>
            </a:r>
            <a:r>
              <a:rPr lang="en-US" sz="2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Massa (m)</a:t>
            </a:r>
          </a:p>
          <a:p>
            <a:pPr>
              <a:defRPr/>
            </a:pPr>
            <a:r>
              <a:rPr lang="en-US" sz="2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               Molêre massa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(M)</a:t>
            </a:r>
            <a:endParaRPr lang="en-US" sz="2800" noProof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64197" name="Line 5"/>
          <p:cNvSpPr>
            <a:spLocks noChangeShapeType="1"/>
          </p:cNvSpPr>
          <p:nvPr/>
        </p:nvSpPr>
        <p:spPr bwMode="auto">
          <a:xfrm>
            <a:off x="5200650" y="4495800"/>
            <a:ext cx="321945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64198" name="Text Box 6"/>
          <p:cNvSpPr txBox="1">
            <a:spLocks noChangeArrowheads="1"/>
          </p:cNvSpPr>
          <p:nvPr/>
        </p:nvSpPr>
        <p:spPr bwMode="auto">
          <a:xfrm>
            <a:off x="2228850" y="5105400"/>
            <a:ext cx="577850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ZA" sz="2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         = g / </a:t>
            </a:r>
            <a:r>
              <a:rPr lang="en-US" sz="2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r>
              <a:rPr lang="en-US" sz="2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</a:t>
            </a:r>
            <a:r>
              <a:rPr lang="en-US" sz="2800" baseline="300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-1</a:t>
            </a:r>
            <a:endParaRPr lang="en-US" sz="2800" noProof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         = mol</a:t>
            </a:r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3879850" y="1219200"/>
            <a:ext cx="2300288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Eenhede!!!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838200" y="5791200"/>
            <a:ext cx="1600200" cy="461665"/>
          </a:xfrm>
          <a:prstGeom prst="rect">
            <a:avLst/>
          </a:prstGeom>
          <a:solidFill>
            <a:srgbClr val="FF9933"/>
          </a:solidFill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lvl="2" algn="ctr">
              <a:defRPr/>
            </a:pPr>
            <a:r>
              <a:rPr lang="en-US" noProof="1">
                <a:solidFill>
                  <a:schemeClr val="tx2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= m / M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7620000" y="838200"/>
            <a:ext cx="1600200" cy="461665"/>
          </a:xfrm>
          <a:prstGeom prst="rect">
            <a:avLst/>
          </a:prstGeom>
          <a:solidFill>
            <a:srgbClr val="FFC000"/>
          </a:solidFill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lvl="2" algn="ctr">
              <a:defRPr/>
            </a:pPr>
            <a:r>
              <a:rPr lang="en-US" noProof="1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= m / M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7656897" y="2745432"/>
            <a:ext cx="1600200" cy="46166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lvl="2" algn="ctr">
              <a:defRPr/>
            </a:pPr>
            <a:r>
              <a:rPr lang="en-US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= m / M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793148" y="1902767"/>
            <a:ext cx="1600200" cy="461665"/>
          </a:xfrm>
          <a:prstGeom prst="rect">
            <a:avLst/>
          </a:prstGeom>
          <a:solidFill>
            <a:srgbClr val="7030A0"/>
          </a:solidFill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lvl="2" algn="ctr">
              <a:defRPr/>
            </a:pPr>
            <a:r>
              <a:rPr lang="en-US" noProof="1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= m / n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467600" y="5791200"/>
            <a:ext cx="1600200" cy="461665"/>
          </a:xfrm>
          <a:prstGeom prst="rect">
            <a:avLst/>
          </a:prstGeom>
          <a:solidFill>
            <a:srgbClr val="FF0000"/>
          </a:solidFill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lvl="2" algn="ctr">
              <a:defRPr/>
            </a:pPr>
            <a:r>
              <a:rPr lang="en-US" noProof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= n x M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/>
      <p:bldP spid="264196" grpId="0"/>
      <p:bldP spid="26419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47050" cy="990600"/>
          </a:xfrm>
          <a:solidFill>
            <a:srgbClr val="FF9900"/>
          </a:solidFill>
        </p:spPr>
        <p:txBody>
          <a:bodyPr/>
          <a:lstStyle/>
          <a:p>
            <a:r>
              <a:rPr lang="en-US" altLang="en-US" sz="3200" smtClean="0">
                <a:latin typeface="Comic Sans MS" panose="030F0702030302020204" pitchFamily="66" charset="0"/>
              </a:rPr>
              <a:t>MOLêRE MASSA (MOLAR MASS) van verbindings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24000"/>
            <a:ext cx="8420100" cy="1219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Massa van 1 mol van ‘n </a:t>
            </a:r>
            <a:r>
              <a:rPr lang="en-US" dirty="0" err="1" smtClean="0"/>
              <a:t>materiaal</a:t>
            </a:r>
            <a:r>
              <a:rPr lang="en-US" dirty="0" smtClean="0"/>
              <a:t> in gram</a:t>
            </a:r>
          </a:p>
          <a:p>
            <a:pPr>
              <a:defRPr/>
            </a:pPr>
            <a:endParaRPr lang="en-US" sz="1050" dirty="0" smtClean="0"/>
          </a:p>
          <a:p>
            <a:pPr>
              <a:defRPr/>
            </a:pPr>
            <a:r>
              <a:rPr lang="en-US" dirty="0" smtClean="0"/>
              <a:t>Die </a:t>
            </a:r>
            <a:r>
              <a:rPr lang="en-US" dirty="0" err="1" smtClean="0"/>
              <a:t>materiaal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‘n </a:t>
            </a:r>
            <a:r>
              <a:rPr lang="en-US" dirty="0" err="1" smtClean="0"/>
              <a:t>verbinding</a:t>
            </a:r>
            <a:r>
              <a:rPr lang="en-US" dirty="0" smtClean="0"/>
              <a:t> of element </a:t>
            </a:r>
            <a:r>
              <a:rPr lang="en-US" dirty="0" err="1" smtClean="0"/>
              <a:t>wees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77850" y="2971800"/>
            <a:ext cx="77597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defRPr/>
            </a:pPr>
            <a:r>
              <a:rPr lang="en-US" kern="0" dirty="0" err="1">
                <a:latin typeface="+mn-lt"/>
              </a:rPr>
              <a:t>Molêre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massa</a:t>
            </a:r>
            <a:r>
              <a:rPr lang="en-US" kern="0" dirty="0">
                <a:latin typeface="+mn-lt"/>
              </a:rPr>
              <a:t> van ‘n </a:t>
            </a:r>
            <a:r>
              <a:rPr lang="en-US" kern="0" dirty="0" err="1">
                <a:latin typeface="+mn-lt"/>
              </a:rPr>
              <a:t>verbinding</a:t>
            </a:r>
            <a:r>
              <a:rPr lang="en-US" kern="0" dirty="0">
                <a:latin typeface="+mn-lt"/>
              </a:rPr>
              <a:t>, </a:t>
            </a:r>
            <a:r>
              <a:rPr lang="en-US" kern="0" dirty="0" err="1">
                <a:latin typeface="+mn-lt"/>
              </a:rPr>
              <a:t>bv</a:t>
            </a:r>
            <a:r>
              <a:rPr lang="en-US" kern="0" dirty="0">
                <a:latin typeface="+mn-lt"/>
              </a:rPr>
              <a:t>. H</a:t>
            </a:r>
            <a:r>
              <a:rPr lang="en-US" kern="0" baseline="-25000" dirty="0">
                <a:latin typeface="+mn-lt"/>
              </a:rPr>
              <a:t>2</a:t>
            </a:r>
            <a:r>
              <a:rPr lang="en-US" kern="0" dirty="0">
                <a:latin typeface="+mn-lt"/>
              </a:rPr>
              <a:t>O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defRPr/>
            </a:pPr>
            <a:r>
              <a:rPr lang="en-US" kern="0" dirty="0">
                <a:latin typeface="+mn-lt"/>
              </a:rPr>
              <a:t>2H = 2 x 1.008 = </a:t>
            </a:r>
            <a:r>
              <a:rPr lang="en-US" kern="0" dirty="0">
                <a:solidFill>
                  <a:srgbClr val="FF0000"/>
                </a:solidFill>
                <a:latin typeface="+mn-lt"/>
              </a:rPr>
              <a:t>2.016 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defRPr/>
            </a:pPr>
            <a:r>
              <a:rPr lang="en-US" kern="0" dirty="0">
                <a:latin typeface="+mn-lt"/>
              </a:rPr>
              <a:t>1O = 1 x 16.00 = </a:t>
            </a:r>
            <a:r>
              <a:rPr lang="en-US" kern="0" dirty="0">
                <a:solidFill>
                  <a:srgbClr val="FF0000"/>
                </a:solidFill>
                <a:latin typeface="+mn-lt"/>
              </a:rPr>
              <a:t>16.00 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defRPr/>
            </a:pPr>
            <a:r>
              <a:rPr lang="en-US" kern="0" dirty="0">
                <a:solidFill>
                  <a:srgbClr val="FF0000"/>
                </a:solidFill>
                <a:latin typeface="+mn-lt"/>
              </a:rPr>
              <a:t>16.00 g</a:t>
            </a:r>
            <a:r>
              <a:rPr lang="en-US" kern="0" dirty="0">
                <a:latin typeface="+mn-lt"/>
              </a:rPr>
              <a:t> + </a:t>
            </a:r>
            <a:r>
              <a:rPr lang="en-US" kern="0" dirty="0">
                <a:solidFill>
                  <a:srgbClr val="FF0000"/>
                </a:solidFill>
                <a:latin typeface="+mn-lt"/>
              </a:rPr>
              <a:t>2.016 g</a:t>
            </a:r>
            <a:r>
              <a:rPr lang="en-US" kern="0" dirty="0">
                <a:latin typeface="+mn-lt"/>
              </a:rPr>
              <a:t> = </a:t>
            </a:r>
            <a:r>
              <a:rPr lang="en-US" u="sng" kern="0" dirty="0">
                <a:latin typeface="+mn-lt"/>
              </a:rPr>
              <a:t>18.016 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155700" y="5181600"/>
            <a:ext cx="77597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defRPr/>
            </a:pPr>
            <a:r>
              <a:rPr lang="en-US" kern="0" dirty="0" err="1">
                <a:latin typeface="+mn-lt"/>
              </a:rPr>
              <a:t>Molêre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massa</a:t>
            </a:r>
            <a:r>
              <a:rPr lang="en-US" kern="0" dirty="0">
                <a:latin typeface="+mn-lt"/>
              </a:rPr>
              <a:t> van water (H</a:t>
            </a:r>
            <a:r>
              <a:rPr lang="en-US" kern="0" baseline="-25000" dirty="0">
                <a:latin typeface="+mn-lt"/>
              </a:rPr>
              <a:t>2</a:t>
            </a:r>
            <a:r>
              <a:rPr lang="en-US" kern="0" dirty="0">
                <a:latin typeface="+mn-lt"/>
              </a:rPr>
              <a:t>O) = 18.016 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defRPr/>
            </a:pPr>
            <a:endParaRPr lang="en-US" sz="1050" kern="0" dirty="0">
              <a:latin typeface="+mn-lt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defRPr/>
            </a:pP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</a:t>
            </a:r>
            <a:r>
              <a:rPr lang="en-US" kern="0" baseline="-25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H2O</a:t>
            </a: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= 18.016 g/mol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330200" y="1422400"/>
            <a:ext cx="883285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Bereken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die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molêre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massa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van die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volgende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verbindings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: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HCl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en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Mg</a:t>
            </a:r>
            <a:r>
              <a:rPr lang="en-US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3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(PO</a:t>
            </a:r>
            <a:r>
              <a:rPr lang="en-US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4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)</a:t>
            </a:r>
            <a:r>
              <a:rPr lang="en-US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en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</a:t>
            </a:r>
            <a:r>
              <a:rPr lang="en-US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12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H</a:t>
            </a:r>
            <a:r>
              <a:rPr lang="en-US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22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</a:t>
            </a:r>
            <a:r>
              <a:rPr lang="en-US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11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71600" y="277812"/>
            <a:ext cx="6500812" cy="8651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ZA" altLang="en-US" sz="32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PROBEER SELF 2.15</a:t>
            </a:r>
            <a:endParaRPr lang="en-US" altLang="en-US" sz="3200" kern="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8" name="Rectangle 8"/>
          <p:cNvSpPr>
            <a:spLocks noChangeArrowheads="1"/>
          </p:cNvSpPr>
          <p:nvPr/>
        </p:nvSpPr>
        <p:spPr bwMode="auto">
          <a:xfrm>
            <a:off x="1155700" y="1676400"/>
            <a:ext cx="7181850" cy="228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27367" name="Text Box 7"/>
          <p:cNvSpPr txBox="1">
            <a:spLocks noChangeArrowheads="1"/>
          </p:cNvSpPr>
          <p:nvPr/>
        </p:nvSpPr>
        <p:spPr bwMode="auto">
          <a:xfrm>
            <a:off x="1320800" y="2228850"/>
            <a:ext cx="6769100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Bereken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die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molhoeveelheid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NaOH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in 26.00 g 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NaOH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en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bereken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ook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die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massa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(in gram) van 0.02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NaOH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.</a:t>
            </a:r>
            <a:endParaRPr lang="en-US" baseline="30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27369" name="Text Box 9"/>
          <p:cNvSpPr txBox="1">
            <a:spLocks noChangeArrowheads="1"/>
          </p:cNvSpPr>
          <p:nvPr/>
        </p:nvSpPr>
        <p:spPr bwMode="auto">
          <a:xfrm>
            <a:off x="2228850" y="4724400"/>
            <a:ext cx="44577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ZA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371600" y="277812"/>
            <a:ext cx="6500812" cy="8651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ZA" altLang="en-US" sz="32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PROBEER SELF 2.16</a:t>
            </a:r>
            <a:endParaRPr lang="en-US" altLang="en-US" sz="3200" kern="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ext Box 4"/>
          <p:cNvSpPr txBox="1">
            <a:spLocks noChangeArrowheads="1"/>
          </p:cNvSpPr>
          <p:nvPr/>
        </p:nvSpPr>
        <p:spPr bwMode="auto">
          <a:xfrm>
            <a:off x="661988" y="3357563"/>
            <a:ext cx="8113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ZA" altLang="en-US"/>
          </a:p>
        </p:txBody>
      </p:sp>
      <p:sp>
        <p:nvSpPr>
          <p:cNvPr id="424966" name="Text Box 6"/>
          <p:cNvSpPr txBox="1">
            <a:spLocks noChangeArrowheads="1"/>
          </p:cNvSpPr>
          <p:nvPr/>
        </p:nvSpPr>
        <p:spPr bwMode="auto">
          <a:xfrm>
            <a:off x="0" y="1733014"/>
            <a:ext cx="9906000" cy="36009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Swaeltrioksied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, </a:t>
            </a: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SO</a:t>
            </a:r>
            <a:r>
              <a:rPr lang="en-ZA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, 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word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industrieël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in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grootmaat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vervaardig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deur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swael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en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swaeldioksied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, SO</a:t>
            </a:r>
            <a:r>
              <a:rPr lang="en-ZA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,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te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kombineer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. </a:t>
            </a:r>
            <a:endParaRPr lang="en-ZA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n-ZA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1.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Hoeveel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SO</a:t>
            </a:r>
            <a:r>
              <a:rPr lang="en-ZA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word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deur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1.00 kg SO</a:t>
            </a:r>
            <a:r>
              <a:rPr lang="en-ZA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verteenwoordig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? </a:t>
            </a:r>
            <a:endParaRPr lang="en-ZA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2.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Hoeveel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molekules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SO</a:t>
            </a:r>
            <a:r>
              <a:rPr lang="en-ZA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is in 1.00 kg SO</a:t>
            </a:r>
            <a:r>
              <a:rPr lang="en-ZA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? </a:t>
            </a:r>
            <a:endParaRPr lang="en-ZA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3.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Hoeveel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swaelatome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is in 1.00 kg se SO</a:t>
            </a:r>
            <a:r>
              <a:rPr lang="en-ZA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? </a:t>
            </a:r>
            <a:endParaRPr lang="en-ZA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4.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Hoeveel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ZA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suurstofatome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is in 1.00 kg se SO</a:t>
            </a:r>
            <a:r>
              <a:rPr lang="en-ZA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?</a:t>
            </a:r>
            <a:endParaRPr lang="en-ZA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68438" y="259230"/>
            <a:ext cx="6500812" cy="8651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ZA" altLang="en-US" sz="32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PROBEER SELF 2.17</a:t>
            </a:r>
            <a:endParaRPr lang="en-US" altLang="en-US" sz="3200" kern="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Tel van </a:t>
            </a:r>
            <a:r>
              <a:rPr lang="en-US" sz="48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atome</a:t>
            </a:r>
            <a:endParaRPr lang="en-US" sz="4800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3150" y="2438400"/>
            <a:ext cx="8089900" cy="3352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Chemie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is ‘n </a:t>
            </a:r>
            <a:r>
              <a:rPr lang="en-US" sz="2800" u="sng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kwantitatiewe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wetenskap</a:t>
            </a:r>
            <a:endParaRPr lang="en-US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noProof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 reaksies wil ons weet </a:t>
            </a:r>
            <a:r>
              <a:rPr lang="en-US" sz="2800" u="sng" noProof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hoeveel</a:t>
            </a:r>
            <a:r>
              <a:rPr lang="en-US" sz="2800" noProof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atome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en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/of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molekule</a:t>
            </a:r>
            <a:r>
              <a:rPr lang="en-US" sz="2800" noProof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het met mekaar gereageer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en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u="sng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hoeveel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atome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en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/of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molekule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het as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produk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te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gevorm</a:t>
            </a:r>
            <a:endParaRPr lang="en-US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benodig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‘n </a:t>
            </a:r>
            <a:r>
              <a:rPr lang="en-US" sz="2800" u="sng" noProof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tellingsmetode</a:t>
            </a:r>
            <a:r>
              <a:rPr lang="en-US" sz="2800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of </a:t>
            </a:r>
            <a:r>
              <a:rPr lang="en-US" sz="2800" u="sng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skaal</a:t>
            </a:r>
            <a:endParaRPr lang="en-US" sz="2800" u="sng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45764" name="Line 4"/>
          <p:cNvSpPr>
            <a:spLocks noChangeShapeType="1"/>
          </p:cNvSpPr>
          <p:nvPr/>
        </p:nvSpPr>
        <p:spPr bwMode="auto">
          <a:xfrm>
            <a:off x="1100138" y="1676400"/>
            <a:ext cx="7705725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95300" y="2401888"/>
            <a:ext cx="85852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tabLst>
                <a:tab pos="228600" algn="l"/>
                <a:tab pos="1943100" algn="l"/>
              </a:tabLst>
              <a:defRPr/>
            </a:pPr>
            <a:r>
              <a:rPr lang="en-US" sz="2000" dirty="0" err="1" smtClean="0">
                <a:latin typeface="Arial" charset="0"/>
              </a:rPr>
              <a:t>Chemici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benodig</a:t>
            </a:r>
            <a:r>
              <a:rPr lang="en-US" sz="2000" dirty="0" smtClean="0">
                <a:latin typeface="Arial" charset="0"/>
              </a:rPr>
              <a:t> ‘n </a:t>
            </a:r>
            <a:r>
              <a:rPr lang="en-US" sz="2000" dirty="0" err="1" smtClean="0">
                <a:latin typeface="Arial" charset="0"/>
              </a:rPr>
              <a:t>gerieflike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metode</a:t>
            </a:r>
            <a:r>
              <a:rPr lang="en-US" sz="2000" dirty="0" smtClean="0">
                <a:latin typeface="Arial" charset="0"/>
              </a:rPr>
              <a:t> om die </a:t>
            </a:r>
            <a:r>
              <a:rPr lang="en-US" sz="2000" dirty="0" err="1" smtClean="0">
                <a:latin typeface="Arial" charset="0"/>
              </a:rPr>
              <a:t>aantal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atome</a:t>
            </a:r>
            <a:r>
              <a:rPr lang="en-US" sz="2000" dirty="0" smtClean="0">
                <a:latin typeface="Arial" charset="0"/>
              </a:rPr>
              <a:t>, </a:t>
            </a:r>
            <a:r>
              <a:rPr lang="en-US" sz="2000" dirty="0" err="1" smtClean="0">
                <a:latin typeface="Arial" charset="0"/>
              </a:rPr>
              <a:t>molekules</a:t>
            </a:r>
            <a:r>
              <a:rPr lang="en-US" sz="2000" dirty="0" smtClean="0">
                <a:latin typeface="Arial" charset="0"/>
              </a:rPr>
              <a:t> of </a:t>
            </a:r>
            <a:r>
              <a:rPr lang="en-US" sz="2000" dirty="0" err="1" smtClean="0">
                <a:latin typeface="Arial" charset="0"/>
              </a:rPr>
              <a:t>formule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eenhede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" charset="0"/>
              </a:rPr>
              <a:t>akkuraat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te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kan</a:t>
            </a:r>
            <a:r>
              <a:rPr lang="en-US" sz="2000" dirty="0" smtClean="0">
                <a:latin typeface="Arial" charset="0"/>
              </a:rPr>
              <a:t> tel. </a:t>
            </a:r>
            <a:endParaRPr lang="en-US" sz="2000" dirty="0">
              <a:latin typeface="Arial" charset="0"/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2559050" y="1390272"/>
            <a:ext cx="4767652" cy="5909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  <a:defRPr/>
            </a:pPr>
            <a:r>
              <a:rPr lang="en-US" sz="3600" dirty="0" smtClean="0">
                <a:solidFill>
                  <a:srgbClr val="ECCA22"/>
                </a:solidFill>
                <a:latin typeface="Comic Sans MS" pitchFamily="66" charset="0"/>
              </a:rPr>
              <a:t>Meeting van </a:t>
            </a:r>
            <a:r>
              <a:rPr lang="en-US" sz="3600" dirty="0" err="1" smtClean="0">
                <a:solidFill>
                  <a:srgbClr val="ECCA22"/>
                </a:solidFill>
                <a:latin typeface="Comic Sans MS" pitchFamily="66" charset="0"/>
              </a:rPr>
              <a:t>materie</a:t>
            </a:r>
            <a:endParaRPr lang="en-US" sz="3600" dirty="0">
              <a:solidFill>
                <a:srgbClr val="ECCA22"/>
              </a:solidFill>
              <a:latin typeface="Comic Sans MS" pitchFamily="66" charset="0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320800" y="399672"/>
            <a:ext cx="6793848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  <a:defRPr/>
            </a:pPr>
            <a:r>
              <a:rPr lang="en-US" sz="4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Die </a:t>
            </a:r>
            <a:r>
              <a:rPr lang="en-US" sz="4000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Mol</a:t>
            </a:r>
            <a:r>
              <a:rPr lang="en-US" sz="4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: </a:t>
            </a:r>
            <a:r>
              <a:rPr lang="en-US" sz="4000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Basiese</a:t>
            </a:r>
            <a:r>
              <a:rPr lang="en-US" sz="4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Beginsels</a:t>
            </a:r>
            <a:endParaRPr lang="en-US" sz="40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84188" y="3802063"/>
            <a:ext cx="87503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tabLst>
                <a:tab pos="228600" algn="l"/>
                <a:tab pos="1943100" algn="l"/>
              </a:tabLst>
              <a:defRPr/>
            </a:pPr>
            <a:r>
              <a:rPr lang="en-US" sz="2000" dirty="0" err="1" smtClean="0">
                <a:latin typeface="Arial" charset="0"/>
              </a:rPr>
              <a:t>Soos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jy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weet</a:t>
            </a:r>
            <a:r>
              <a:rPr lang="en-US" sz="2000" dirty="0" smtClean="0">
                <a:latin typeface="Arial" charset="0"/>
              </a:rPr>
              <a:t> is </a:t>
            </a:r>
            <a:r>
              <a:rPr lang="en-US" sz="2000" dirty="0" err="1" smtClean="0">
                <a:latin typeface="Arial" charset="0"/>
              </a:rPr>
              <a:t>atome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en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molekules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geweldig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klein</a:t>
            </a:r>
            <a:r>
              <a:rPr lang="en-US" sz="2000" dirty="0" smtClean="0">
                <a:latin typeface="Arial" charset="0"/>
              </a:rPr>
              <a:t>. </a:t>
            </a:r>
            <a:r>
              <a:rPr lang="en-US" sz="2000" dirty="0" err="1" smtClean="0">
                <a:latin typeface="Arial" charset="0"/>
              </a:rPr>
              <a:t>Daar</a:t>
            </a:r>
            <a:r>
              <a:rPr lang="en-US" sz="2000" dirty="0" smtClean="0">
                <a:latin typeface="Arial" charset="0"/>
              </a:rPr>
              <a:t> is </a:t>
            </a:r>
            <a:r>
              <a:rPr lang="en-US" sz="2000" dirty="0" err="1" smtClean="0">
                <a:latin typeface="Arial" charset="0"/>
              </a:rPr>
              <a:t>ook</a:t>
            </a:r>
            <a:r>
              <a:rPr lang="en-US" sz="2000" dirty="0" smtClean="0">
                <a:latin typeface="Arial" charset="0"/>
              </a:rPr>
              <a:t> so </a:t>
            </a:r>
            <a:r>
              <a:rPr lang="en-US" sz="2000" dirty="0" err="1" smtClean="0">
                <a:latin typeface="Arial" charset="0"/>
              </a:rPr>
              <a:t>baie</a:t>
            </a:r>
            <a:r>
              <a:rPr lang="en-US" sz="2000" dirty="0" smtClean="0">
                <a:latin typeface="Arial" charset="0"/>
              </a:rPr>
              <a:t> van </a:t>
            </a:r>
            <a:r>
              <a:rPr lang="en-US" sz="2000" dirty="0" err="1" smtClean="0">
                <a:latin typeface="Arial" charset="0"/>
              </a:rPr>
              <a:t>hulle</a:t>
            </a:r>
            <a:r>
              <a:rPr lang="en-US" sz="2000" dirty="0" smtClean="0">
                <a:latin typeface="Arial" charset="0"/>
              </a:rPr>
              <a:t> in </a:t>
            </a:r>
            <a:r>
              <a:rPr lang="en-US" sz="2000" dirty="0" err="1" smtClean="0">
                <a:latin typeface="Arial" charset="0"/>
              </a:rPr>
              <a:t>selfs</a:t>
            </a:r>
            <a:r>
              <a:rPr lang="en-US" sz="2000" dirty="0" smtClean="0">
                <a:latin typeface="Arial" charset="0"/>
              </a:rPr>
              <a:t> die </a:t>
            </a:r>
            <a:r>
              <a:rPr lang="en-US" sz="2000" dirty="0" err="1" smtClean="0">
                <a:latin typeface="Arial" charset="0"/>
              </a:rPr>
              <a:t>kleinste</a:t>
            </a:r>
            <a:r>
              <a:rPr lang="en-US" sz="2000" dirty="0" smtClean="0">
                <a:latin typeface="Arial" charset="0"/>
              </a:rPr>
              <a:t> monster </a:t>
            </a:r>
            <a:r>
              <a:rPr lang="en-US" sz="2000" dirty="0" err="1" smtClean="0">
                <a:latin typeface="Arial" charset="0"/>
              </a:rPr>
              <a:t>dat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dit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onmoontelik</a:t>
            </a:r>
            <a:r>
              <a:rPr lang="en-US" sz="2000" dirty="0" smtClean="0">
                <a:latin typeface="Arial" charset="0"/>
              </a:rPr>
              <a:t> om </a:t>
            </a:r>
            <a:r>
              <a:rPr lang="en-US" sz="2000" dirty="0" err="1" smtClean="0">
                <a:latin typeface="Arial" charset="0"/>
              </a:rPr>
              <a:t>dit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te</a:t>
            </a:r>
            <a:r>
              <a:rPr lang="en-US" sz="2000" dirty="0" smtClean="0">
                <a:latin typeface="Arial" charset="0"/>
              </a:rPr>
              <a:t> tel. </a:t>
            </a:r>
            <a:endParaRPr lang="en-US" sz="2000" dirty="0">
              <a:latin typeface="Arial" charset="0"/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95300" y="5221288"/>
            <a:ext cx="892968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tabLst>
                <a:tab pos="228600" algn="l"/>
                <a:tab pos="1943100" algn="l"/>
              </a:tabLst>
              <a:defRPr/>
            </a:pPr>
            <a:r>
              <a:rPr lang="en-US" sz="2000" dirty="0" err="1" smtClean="0">
                <a:latin typeface="Arial" charset="0"/>
              </a:rPr>
              <a:t>Dit</a:t>
            </a:r>
            <a:r>
              <a:rPr lang="en-US" sz="2000" dirty="0" smtClean="0">
                <a:latin typeface="Arial" charset="0"/>
              </a:rPr>
              <a:t> is </a:t>
            </a:r>
            <a:r>
              <a:rPr lang="en-US" sz="2000" dirty="0" err="1" smtClean="0">
                <a:latin typeface="Arial" charset="0"/>
              </a:rPr>
              <a:t>waarom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chemici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hul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eie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teleenheid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ontwikkel</a:t>
            </a:r>
            <a:r>
              <a:rPr lang="en-US" sz="2000" dirty="0" smtClean="0">
                <a:latin typeface="Arial" charset="0"/>
              </a:rPr>
              <a:t> het wat die </a:t>
            </a:r>
            <a:r>
              <a:rPr lang="en-US" sz="2000" dirty="0" err="1" smtClean="0">
                <a:latin typeface="Arial" charset="0"/>
              </a:rPr>
              <a:t>molhoeveelheid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genoem</a:t>
            </a:r>
            <a:r>
              <a:rPr lang="en-US" sz="2000" dirty="0" smtClean="0">
                <a:latin typeface="Arial" charset="0"/>
              </a:rPr>
              <a:t> word. </a:t>
            </a: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  <p:bldP spid="36871" grpId="0" autoUpdateAnimBg="0"/>
      <p:bldP spid="3687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47650" y="1038225"/>
            <a:ext cx="9245600" cy="1711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tabLst>
                <a:tab pos="228600" algn="l"/>
                <a:tab pos="1943100" algn="l"/>
              </a:tabLst>
              <a:defRPr/>
            </a:pPr>
            <a:r>
              <a:rPr lang="en-US" sz="2000" dirty="0" smtClean="0">
                <a:latin typeface="+mn-lt"/>
              </a:rPr>
              <a:t>Die </a:t>
            </a:r>
            <a:r>
              <a:rPr lang="en-US" sz="2000" dirty="0" err="1" smtClean="0">
                <a:latin typeface="+mn-lt"/>
              </a:rPr>
              <a:t>mol</a:t>
            </a:r>
            <a:r>
              <a:rPr lang="en-US" sz="2000" dirty="0" smtClean="0">
                <a:latin typeface="+mn-lt"/>
              </a:rPr>
              <a:t> is die SI </a:t>
            </a:r>
            <a:r>
              <a:rPr lang="en-US" sz="2000" dirty="0" err="1" smtClean="0">
                <a:latin typeface="+mn-lt"/>
              </a:rPr>
              <a:t>basiseenheid</a:t>
            </a:r>
            <a:r>
              <a:rPr lang="en-US" sz="2000" dirty="0" smtClean="0">
                <a:latin typeface="+mn-lt"/>
              </a:rPr>
              <a:t> wat </a:t>
            </a:r>
            <a:r>
              <a:rPr lang="en-US" sz="2000" dirty="0" err="1" smtClean="0">
                <a:latin typeface="+mn-lt"/>
              </a:rPr>
              <a:t>gebruik</a:t>
            </a:r>
            <a:r>
              <a:rPr lang="en-US" sz="2000" dirty="0" smtClean="0">
                <a:latin typeface="+mn-lt"/>
              </a:rPr>
              <a:t> word om die </a:t>
            </a:r>
            <a:r>
              <a:rPr lang="en-US" sz="2000" dirty="0" err="1" smtClean="0">
                <a:latin typeface="+mn-lt"/>
              </a:rPr>
              <a:t>hoeveelheid</a:t>
            </a:r>
            <a:r>
              <a:rPr lang="en-US" sz="2000" dirty="0" smtClean="0">
                <a:latin typeface="+mn-lt"/>
              </a:rPr>
              <a:t>  </a:t>
            </a:r>
            <a:r>
              <a:rPr lang="en-US" sz="2000" dirty="0" err="1" smtClean="0">
                <a:latin typeface="+mn-lt"/>
              </a:rPr>
              <a:t>atome</a:t>
            </a:r>
            <a:r>
              <a:rPr lang="en-US" sz="2000" dirty="0" smtClean="0">
                <a:latin typeface="+mn-lt"/>
              </a:rPr>
              <a:t> of </a:t>
            </a:r>
            <a:r>
              <a:rPr lang="en-US" sz="2000" dirty="0" err="1" smtClean="0">
                <a:latin typeface="+mn-lt"/>
              </a:rPr>
              <a:t>molekules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te</a:t>
            </a:r>
            <a:r>
              <a:rPr lang="en-US" sz="2000" dirty="0" smtClean="0">
                <a:latin typeface="+mn-lt"/>
              </a:rPr>
              <a:t> meet of </a:t>
            </a:r>
            <a:r>
              <a:rPr lang="en-US" sz="2000" dirty="0" err="1" smtClean="0">
                <a:latin typeface="+mn-lt"/>
              </a:rPr>
              <a:t>dan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nou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te</a:t>
            </a:r>
            <a:r>
              <a:rPr lang="en-US" sz="2000" dirty="0" smtClean="0">
                <a:latin typeface="+mn-lt"/>
              </a:rPr>
              <a:t> tel. </a:t>
            </a:r>
            <a:endParaRPr lang="en-US" sz="2000" dirty="0">
              <a:latin typeface="+mn-lt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tabLst>
                <a:tab pos="228600" algn="l"/>
                <a:tab pos="1943100" algn="l"/>
              </a:tabLst>
              <a:defRPr/>
            </a:pPr>
            <a:endParaRPr lang="en-US" sz="1050" dirty="0">
              <a:latin typeface="+mn-lt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tabLst>
                <a:tab pos="228600" algn="l"/>
                <a:tab pos="1943100" algn="l"/>
              </a:tabLst>
              <a:defRPr/>
            </a:pPr>
            <a:r>
              <a:rPr lang="en-US" sz="2000" u="sng" dirty="0">
                <a:latin typeface="+mn-lt"/>
              </a:rPr>
              <a:t>1 </a:t>
            </a:r>
            <a:r>
              <a:rPr lang="en-US" sz="2000" u="sng" dirty="0" err="1" smtClean="0">
                <a:latin typeface="+mn-lt"/>
              </a:rPr>
              <a:t>mol</a:t>
            </a:r>
            <a:r>
              <a:rPr lang="en-US" sz="2000" u="sng" dirty="0" smtClean="0">
                <a:latin typeface="+mn-lt"/>
              </a:rPr>
              <a:t> </a:t>
            </a:r>
            <a:r>
              <a:rPr lang="en-US" sz="2000" u="sng" dirty="0">
                <a:latin typeface="+mn-lt"/>
              </a:rPr>
              <a:t>= 6.02 x 10</a:t>
            </a:r>
            <a:r>
              <a:rPr lang="en-US" sz="2000" u="sng" baseline="30000" dirty="0">
                <a:latin typeface="+mn-lt"/>
              </a:rPr>
              <a:t>23</a:t>
            </a:r>
            <a:r>
              <a:rPr lang="en-US" sz="2000" u="sng" dirty="0">
                <a:latin typeface="+mn-lt"/>
              </a:rPr>
              <a:t> </a:t>
            </a:r>
            <a:r>
              <a:rPr lang="en-US" sz="2000" u="sng" dirty="0" err="1" smtClean="0">
                <a:latin typeface="+mn-lt"/>
              </a:rPr>
              <a:t>deeltjies</a:t>
            </a:r>
            <a:endParaRPr lang="en-US" sz="2000" u="sng" dirty="0">
              <a:latin typeface="+mn-lt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tabLst>
                <a:tab pos="228600" algn="l"/>
                <a:tab pos="1943100" algn="l"/>
              </a:tabLst>
              <a:defRPr/>
            </a:pPr>
            <a:endParaRPr lang="en-US" sz="1050" u="sng" dirty="0">
              <a:latin typeface="+mn-lt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tabLst>
                <a:tab pos="228600" algn="l"/>
                <a:tab pos="1943100" algn="l"/>
              </a:tabLst>
              <a:defRPr/>
            </a:pPr>
            <a:r>
              <a:rPr lang="en-US" sz="2000" dirty="0" smtClean="0">
                <a:latin typeface="+mn-lt"/>
              </a:rPr>
              <a:t>“</a:t>
            </a:r>
            <a:r>
              <a:rPr lang="en-US" sz="2000" dirty="0" err="1" smtClean="0">
                <a:latin typeface="+mn-lt"/>
              </a:rPr>
              <a:t>deeltjies</a:t>
            </a:r>
            <a:r>
              <a:rPr lang="en-US" sz="2000" dirty="0" smtClean="0">
                <a:latin typeface="+mn-lt"/>
              </a:rPr>
              <a:t>” </a:t>
            </a:r>
            <a:r>
              <a:rPr lang="en-US" sz="2000" dirty="0" err="1" smtClean="0">
                <a:latin typeface="+mn-lt"/>
              </a:rPr>
              <a:t>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atome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molekules</a:t>
            </a:r>
            <a:r>
              <a:rPr lang="en-US" sz="2000" dirty="0" smtClean="0">
                <a:latin typeface="+mn-lt"/>
              </a:rPr>
              <a:t> of </a:t>
            </a:r>
            <a:r>
              <a:rPr lang="en-US" sz="2000" dirty="0" err="1" smtClean="0">
                <a:latin typeface="+mn-lt"/>
              </a:rPr>
              <a:t>formule-eenhede</a:t>
            </a:r>
            <a:r>
              <a:rPr lang="en-US" sz="2000" dirty="0" smtClean="0">
                <a:latin typeface="+mn-lt"/>
              </a:rPr>
              <a:t> wees.</a:t>
            </a:r>
            <a:endParaRPr lang="en-US" sz="2000" dirty="0">
              <a:latin typeface="+mn-lt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12750" y="3617999"/>
            <a:ext cx="58356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228600" algn="l"/>
                <a:tab pos="19431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228600" algn="l"/>
                <a:tab pos="19431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228600" algn="l"/>
                <a:tab pos="19431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228600" algn="l"/>
                <a:tab pos="19431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r>
              <a:rPr lang="en-US" altLang="en-US" sz="2000" dirty="0" smtClean="0"/>
              <a:t>Die </a:t>
            </a:r>
            <a:r>
              <a:rPr lang="en-US" altLang="en-US" sz="2000" dirty="0" err="1" smtClean="0"/>
              <a:t>getal</a:t>
            </a:r>
            <a:r>
              <a:rPr lang="en-US" altLang="en-US" sz="2000" dirty="0" smtClean="0"/>
              <a:t> 6.02 </a:t>
            </a:r>
            <a:r>
              <a:rPr lang="en-US" altLang="en-US" sz="2000" dirty="0"/>
              <a:t>x 10</a:t>
            </a:r>
            <a:r>
              <a:rPr lang="en-US" altLang="en-US" sz="2000" baseline="30000" dirty="0"/>
              <a:t>23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word </a:t>
            </a:r>
            <a:r>
              <a:rPr lang="en-US" altLang="en-US" sz="2000" u="sng" dirty="0" smtClean="0"/>
              <a:t>Avogadro se </a:t>
            </a:r>
            <a:r>
              <a:rPr lang="en-US" altLang="en-US" sz="2000" u="sng" dirty="0" err="1" smtClean="0"/>
              <a:t>getal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genoem</a:t>
            </a:r>
            <a:r>
              <a:rPr lang="en-US" altLang="en-US" sz="2000" dirty="0" smtClean="0"/>
              <a:t>. 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412750" y="5486400"/>
            <a:ext cx="8667750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tabLst>
                <a:tab pos="228600" algn="l"/>
                <a:tab pos="1943100" algn="l"/>
              </a:tabLst>
              <a:defRPr/>
            </a:pPr>
            <a:r>
              <a:rPr lang="en-US" sz="2000" dirty="0" err="1" smtClean="0">
                <a:latin typeface="Times New Roman" pitchFamily="18" charset="0"/>
              </a:rPr>
              <a:t>Wanneer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jy</a:t>
            </a:r>
            <a:r>
              <a:rPr lang="en-US" sz="2000" dirty="0" smtClean="0">
                <a:latin typeface="Times New Roman" pitchFamily="18" charset="0"/>
              </a:rPr>
              <a:t> Avogadro se </a:t>
            </a:r>
            <a:r>
              <a:rPr lang="en-US" sz="2000" dirty="0" err="1" smtClean="0">
                <a:latin typeface="Times New Roman" pitchFamily="18" charset="0"/>
              </a:rPr>
              <a:t>getal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uitskryf</a:t>
            </a:r>
            <a:r>
              <a:rPr lang="en-US" sz="2000" dirty="0" smtClean="0">
                <a:latin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</a:rPr>
              <a:t>lyk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dit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soos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volg</a:t>
            </a:r>
            <a:r>
              <a:rPr lang="en-US" sz="2000" dirty="0" smtClean="0">
                <a:latin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tabLst>
                <a:tab pos="228600" algn="l"/>
                <a:tab pos="1943100" algn="l"/>
              </a:tabLst>
              <a:defRPr/>
            </a:pPr>
            <a:r>
              <a:rPr lang="en-US" sz="2000" dirty="0">
                <a:latin typeface="Times New Roman" pitchFamily="18" charset="0"/>
              </a:rPr>
              <a:t>		 602 000 000 000 000 000 000 000</a:t>
            </a:r>
          </a:p>
        </p:txBody>
      </p:sp>
      <p:pic>
        <p:nvPicPr>
          <p:cNvPr id="37896" name="Picture 8" descr="http://images.google.com/url?q=http://www.hwscience.com/Chemistry/regchemistry/Unit%25202/avogadro.gif&amp;sig=__TZ7yuLeVUBz-gB8nTEXLwWesxqg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12" y="3020969"/>
            <a:ext cx="2674938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365750" y="1774825"/>
            <a:ext cx="39624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ZA" sz="2000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Vergelyk</a:t>
            </a:r>
            <a:r>
              <a:rPr 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</a:t>
            </a:r>
            <a:r>
              <a:rPr lang="en-US" sz="2000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12 = Een Dosyn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349701" y="234731"/>
            <a:ext cx="6793848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  <a:defRPr/>
            </a:pPr>
            <a:r>
              <a:rPr lang="en-US" sz="4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Die </a:t>
            </a:r>
            <a:r>
              <a:rPr lang="en-US" sz="4000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Mol</a:t>
            </a:r>
            <a:r>
              <a:rPr lang="en-US" sz="4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: </a:t>
            </a:r>
            <a:r>
              <a:rPr lang="en-US" sz="4000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Basiese</a:t>
            </a:r>
            <a:r>
              <a:rPr lang="en-US" sz="4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Beginsels</a:t>
            </a:r>
            <a:endParaRPr lang="en-US" sz="40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autoUpdateAnimBg="0"/>
      <p:bldP spid="37892" grpId="0" autoUpdateAnimBg="0"/>
      <p:bldP spid="37894" grpId="0" autoUpdateAnimBg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Picture 3" descr="im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3484563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762375" y="2906713"/>
            <a:ext cx="59436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520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tabLst>
                <a:tab pos="228600" algn="l"/>
                <a:tab pos="1943100" algn="l"/>
              </a:tabLst>
              <a:defRPr/>
            </a:pPr>
            <a:r>
              <a:rPr lang="en-US" sz="2000" dirty="0">
                <a:latin typeface="Comic Sans MS" pitchFamily="66" charset="0"/>
              </a:rPr>
              <a:t>1 mol H</a:t>
            </a:r>
            <a:r>
              <a:rPr lang="en-US" sz="2000" baseline="-25000" dirty="0">
                <a:latin typeface="Comic Sans MS" pitchFamily="66" charset="0"/>
              </a:rPr>
              <a:t>2</a:t>
            </a:r>
            <a:r>
              <a:rPr lang="en-US" sz="2000" dirty="0">
                <a:latin typeface="Comic Sans MS" pitchFamily="66" charset="0"/>
              </a:rPr>
              <a:t>O = 6.02 x 10</a:t>
            </a:r>
            <a:r>
              <a:rPr lang="en-US" sz="2000" baseline="30000" dirty="0">
                <a:latin typeface="Comic Sans MS" pitchFamily="66" charset="0"/>
              </a:rPr>
              <a:t>23</a:t>
            </a:r>
            <a:r>
              <a:rPr lang="en-US" sz="2000" dirty="0">
                <a:latin typeface="Comic Sans MS" pitchFamily="66" charset="0"/>
              </a:rPr>
              <a:t> H</a:t>
            </a:r>
            <a:r>
              <a:rPr lang="en-US" sz="2000" baseline="-25000" dirty="0">
                <a:latin typeface="Comic Sans MS" pitchFamily="66" charset="0"/>
              </a:rPr>
              <a:t>2</a:t>
            </a:r>
            <a:r>
              <a:rPr lang="en-US" sz="2000" dirty="0">
                <a:latin typeface="Comic Sans MS" pitchFamily="66" charset="0"/>
              </a:rPr>
              <a:t>O </a:t>
            </a:r>
            <a:r>
              <a:rPr lang="en-US" sz="2000" dirty="0" err="1" smtClean="0">
                <a:latin typeface="Comic Sans MS" pitchFamily="66" charset="0"/>
              </a:rPr>
              <a:t>molekules</a:t>
            </a:r>
            <a:endParaRPr lang="en-US" sz="2000" dirty="0">
              <a:latin typeface="Comic Sans MS" pitchFamily="66" charset="0"/>
            </a:endParaRPr>
          </a:p>
        </p:txBody>
      </p:sp>
      <p:grpSp>
        <p:nvGrpSpPr>
          <p:cNvPr id="156676" name="Group 9"/>
          <p:cNvGrpSpPr>
            <a:grpSpLocks/>
          </p:cNvGrpSpPr>
          <p:nvPr/>
        </p:nvGrpSpPr>
        <p:grpSpPr bwMode="auto">
          <a:xfrm>
            <a:off x="2438400" y="1143000"/>
            <a:ext cx="7239000" cy="646331"/>
            <a:chOff x="2590800" y="1143000"/>
            <a:chExt cx="7239000" cy="646549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3886200" y="1143000"/>
              <a:ext cx="5943600" cy="64654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252000" indent="-3429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accent1">
                    <a:lumMod val="75000"/>
                  </a:schemeClr>
                </a:buClr>
                <a:tabLst>
                  <a:tab pos="228600" algn="l"/>
                  <a:tab pos="1943100" algn="l"/>
                </a:tabLst>
                <a:defRPr/>
              </a:pPr>
              <a:r>
                <a:rPr lang="en-US" sz="2000" dirty="0" smtClean="0">
                  <a:latin typeface="Comic Sans MS" pitchFamily="66" charset="0"/>
                </a:rPr>
                <a:t>Die </a:t>
              </a:r>
              <a:r>
                <a:rPr lang="en-US" sz="2000" dirty="0" err="1" smtClean="0">
                  <a:latin typeface="Comic Sans MS" pitchFamily="66" charset="0"/>
                </a:rPr>
                <a:t>verteenwoordigende</a:t>
              </a:r>
              <a:r>
                <a:rPr lang="en-US" sz="2000" dirty="0" smtClean="0">
                  <a:latin typeface="Comic Sans MS" pitchFamily="66" charset="0"/>
                </a:rPr>
                <a:t> </a:t>
              </a:r>
              <a:r>
                <a:rPr lang="en-US" sz="2000" dirty="0" err="1" smtClean="0">
                  <a:latin typeface="Comic Sans MS" pitchFamily="66" charset="0"/>
                </a:rPr>
                <a:t>deeltjie</a:t>
              </a:r>
              <a:r>
                <a:rPr lang="en-US" sz="2000" dirty="0" smtClean="0">
                  <a:latin typeface="Comic Sans MS" pitchFamily="66" charset="0"/>
                </a:rPr>
                <a:t> in ‘n </a:t>
              </a:r>
              <a:r>
                <a:rPr lang="en-US" sz="2000" dirty="0" err="1" smtClean="0">
                  <a:latin typeface="Comic Sans MS" pitchFamily="66" charset="0"/>
                </a:rPr>
                <a:t>mol</a:t>
              </a:r>
              <a:r>
                <a:rPr lang="en-US" sz="2000" dirty="0" smtClean="0">
                  <a:latin typeface="Comic Sans MS" pitchFamily="66" charset="0"/>
                </a:rPr>
                <a:t> water is ‘n </a:t>
              </a:r>
              <a:r>
                <a:rPr lang="en-US" sz="2000" dirty="0" err="1" smtClean="0">
                  <a:latin typeface="Comic Sans MS" pitchFamily="66" charset="0"/>
                </a:rPr>
                <a:t>enkele</a:t>
              </a:r>
              <a:r>
                <a:rPr lang="en-US" sz="2000" dirty="0" smtClean="0">
                  <a:latin typeface="Comic Sans MS" pitchFamily="66" charset="0"/>
                </a:rPr>
                <a:t> </a:t>
              </a:r>
              <a:r>
                <a:rPr lang="en-US" sz="2000" dirty="0" err="1" smtClean="0">
                  <a:latin typeface="Comic Sans MS" pitchFamily="66" charset="0"/>
                </a:rPr>
                <a:t>watermolekule</a:t>
              </a:r>
              <a:r>
                <a:rPr lang="en-US" sz="2000" dirty="0" smtClean="0">
                  <a:latin typeface="Comic Sans MS" pitchFamily="66" charset="0"/>
                </a:rPr>
                <a:t>.</a:t>
              </a:r>
              <a:endParaRPr lang="en-US" sz="2000" dirty="0">
                <a:latin typeface="Comic Sans MS" pitchFamily="66" charset="0"/>
              </a:endParaRPr>
            </a:p>
          </p:txBody>
        </p:sp>
        <p:cxnSp>
          <p:nvCxnSpPr>
            <p:cNvPr id="156681" name="Straight Arrow Connector 7"/>
            <p:cNvCxnSpPr>
              <a:cxnSpLocks noChangeShapeType="1"/>
              <a:stCxn id="6" idx="1"/>
            </p:cNvCxnSpPr>
            <p:nvPr/>
          </p:nvCxnSpPr>
          <p:spPr bwMode="auto">
            <a:xfrm flipH="1">
              <a:off x="2590800" y="1466275"/>
              <a:ext cx="1295400" cy="286325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733800" y="3281363"/>
            <a:ext cx="5943600" cy="1708150"/>
            <a:chOff x="3733800" y="3281024"/>
            <a:chExt cx="5943600" cy="1708808"/>
          </a:xfrm>
        </p:grpSpPr>
        <p:sp>
          <p:nvSpPr>
            <p:cNvPr id="40962" name="Text Box 2"/>
            <p:cNvSpPr txBox="1">
              <a:spLocks noChangeArrowheads="1"/>
            </p:cNvSpPr>
            <p:nvPr/>
          </p:nvSpPr>
          <p:spPr bwMode="auto">
            <a:xfrm>
              <a:off x="3733800" y="4648388"/>
              <a:ext cx="5943600" cy="34144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252000" indent="-3429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accent1">
                    <a:lumMod val="75000"/>
                  </a:schemeClr>
                </a:buClr>
                <a:tabLst>
                  <a:tab pos="228600" algn="l"/>
                  <a:tab pos="1943100" algn="l"/>
                </a:tabLst>
                <a:defRPr/>
              </a:pPr>
              <a:r>
                <a:rPr lang="en-US" sz="1800" dirty="0">
                  <a:latin typeface="Comic Sans MS" pitchFamily="66" charset="0"/>
                </a:rPr>
                <a:t>602 000 000 000 000 000 000 000 H</a:t>
              </a:r>
              <a:r>
                <a:rPr lang="en-US" sz="1800" baseline="-25000" dirty="0">
                  <a:latin typeface="Comic Sans MS" pitchFamily="66" charset="0"/>
                </a:rPr>
                <a:t>2</a:t>
              </a:r>
              <a:r>
                <a:rPr lang="en-US" sz="1800" dirty="0">
                  <a:latin typeface="Comic Sans MS" pitchFamily="66" charset="0"/>
                </a:rPr>
                <a:t>O </a:t>
              </a:r>
              <a:r>
                <a:rPr lang="en-US" sz="1800" dirty="0" err="1" smtClean="0">
                  <a:latin typeface="Comic Sans MS" pitchFamily="66" charset="0"/>
                </a:rPr>
                <a:t>molekules</a:t>
              </a:r>
              <a:endParaRPr lang="en-US" sz="1800" dirty="0">
                <a:latin typeface="Comic Sans MS" pitchFamily="66" charset="0"/>
              </a:endParaRPr>
            </a:p>
          </p:txBody>
        </p:sp>
        <p:cxnSp>
          <p:nvCxnSpPr>
            <p:cNvPr id="156679" name="Straight Arrow Connector 13"/>
            <p:cNvCxnSpPr>
              <a:cxnSpLocks noChangeShapeType="1"/>
            </p:cNvCxnSpPr>
            <p:nvPr/>
          </p:nvCxnSpPr>
          <p:spPr bwMode="auto">
            <a:xfrm rot="5400000">
              <a:off x="5869215" y="3964215"/>
              <a:ext cx="1367970" cy="1588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8" name="Picture 2" descr="im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"/>
            <a:ext cx="3632200" cy="579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7699" name="Group 3"/>
          <p:cNvGrpSpPr>
            <a:grpSpLocks/>
          </p:cNvGrpSpPr>
          <p:nvPr/>
        </p:nvGrpSpPr>
        <p:grpSpPr bwMode="auto">
          <a:xfrm>
            <a:off x="2455865" y="1574800"/>
            <a:ext cx="7373935" cy="646331"/>
            <a:chOff x="2590802" y="1143000"/>
            <a:chExt cx="7238998" cy="646549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3885872" y="1143000"/>
              <a:ext cx="5943928" cy="64654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252000" indent="-3429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accent1">
                    <a:lumMod val="75000"/>
                  </a:schemeClr>
                </a:buClr>
                <a:tabLst>
                  <a:tab pos="228600" algn="l"/>
                  <a:tab pos="1943100" algn="l"/>
                </a:tabLst>
                <a:defRPr/>
              </a:pPr>
              <a:r>
                <a:rPr lang="en-US" sz="2000" dirty="0" smtClean="0">
                  <a:latin typeface="Comic Sans MS" pitchFamily="66" charset="0"/>
                </a:rPr>
                <a:t>Die </a:t>
              </a:r>
              <a:r>
                <a:rPr lang="en-US" sz="2000" dirty="0" err="1" smtClean="0">
                  <a:latin typeface="Comic Sans MS" pitchFamily="66" charset="0"/>
                </a:rPr>
                <a:t>verteenwoordigende</a:t>
              </a:r>
              <a:r>
                <a:rPr lang="en-US" sz="2000" dirty="0" smtClean="0">
                  <a:latin typeface="Comic Sans MS" pitchFamily="66" charset="0"/>
                </a:rPr>
                <a:t> </a:t>
              </a:r>
              <a:r>
                <a:rPr lang="en-US" sz="2000" dirty="0" err="1" smtClean="0">
                  <a:latin typeface="Comic Sans MS" pitchFamily="66" charset="0"/>
                </a:rPr>
                <a:t>deeltjie</a:t>
              </a:r>
              <a:r>
                <a:rPr lang="en-US" sz="2000" dirty="0" smtClean="0">
                  <a:latin typeface="Comic Sans MS" pitchFamily="66" charset="0"/>
                </a:rPr>
                <a:t> in ‘n </a:t>
              </a:r>
              <a:r>
                <a:rPr lang="en-US" sz="2000" dirty="0" err="1" smtClean="0">
                  <a:latin typeface="Comic Sans MS" pitchFamily="66" charset="0"/>
                </a:rPr>
                <a:t>mol</a:t>
              </a:r>
              <a:r>
                <a:rPr lang="en-US" sz="2000" dirty="0" smtClean="0">
                  <a:latin typeface="Comic Sans MS" pitchFamily="66" charset="0"/>
                </a:rPr>
                <a:t> </a:t>
              </a:r>
              <a:r>
                <a:rPr lang="en-US" sz="2000" dirty="0" err="1" smtClean="0">
                  <a:latin typeface="Comic Sans MS" pitchFamily="66" charset="0"/>
                </a:rPr>
                <a:t>koper</a:t>
              </a:r>
              <a:r>
                <a:rPr lang="en-US" sz="2000" dirty="0" smtClean="0">
                  <a:latin typeface="Comic Sans MS" pitchFamily="66" charset="0"/>
                </a:rPr>
                <a:t> is ‘n </a:t>
              </a:r>
              <a:r>
                <a:rPr lang="en-US" sz="2000" dirty="0" err="1" smtClean="0">
                  <a:latin typeface="Comic Sans MS" pitchFamily="66" charset="0"/>
                </a:rPr>
                <a:t>enkele</a:t>
              </a:r>
              <a:r>
                <a:rPr lang="en-US" sz="2000" dirty="0" smtClean="0">
                  <a:latin typeface="Comic Sans MS" pitchFamily="66" charset="0"/>
                </a:rPr>
                <a:t> </a:t>
              </a:r>
              <a:r>
                <a:rPr lang="en-US" sz="2000" dirty="0" err="1" smtClean="0">
                  <a:latin typeface="Comic Sans MS" pitchFamily="66" charset="0"/>
                </a:rPr>
                <a:t>koperatoom</a:t>
              </a:r>
              <a:r>
                <a:rPr lang="en-US" sz="2000" dirty="0" smtClean="0">
                  <a:latin typeface="Comic Sans MS" pitchFamily="66" charset="0"/>
                </a:rPr>
                <a:t>.</a:t>
              </a:r>
              <a:endParaRPr lang="en-US" sz="2000" dirty="0">
                <a:latin typeface="Comic Sans MS" pitchFamily="66" charset="0"/>
              </a:endParaRPr>
            </a:p>
          </p:txBody>
        </p:sp>
        <p:cxnSp>
          <p:nvCxnSpPr>
            <p:cNvPr id="157705" name="Straight Arrow Connector 5"/>
            <p:cNvCxnSpPr>
              <a:cxnSpLocks noChangeShapeType="1"/>
              <a:stCxn id="5" idx="1"/>
            </p:cNvCxnSpPr>
            <p:nvPr/>
          </p:nvCxnSpPr>
          <p:spPr bwMode="auto">
            <a:xfrm flipH="1">
              <a:off x="2590802" y="1466275"/>
              <a:ext cx="1295070" cy="286325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371975" y="2982913"/>
            <a:ext cx="4619625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520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tabLst>
                <a:tab pos="228600" algn="l"/>
                <a:tab pos="1943100" algn="l"/>
              </a:tabLst>
              <a:defRPr/>
            </a:pPr>
            <a:r>
              <a:rPr lang="en-US" sz="2000" dirty="0">
                <a:latin typeface="Comic Sans MS" pitchFamily="66" charset="0"/>
              </a:rPr>
              <a:t>1 mol Cu = 6.02 x 10</a:t>
            </a:r>
            <a:r>
              <a:rPr lang="en-US" sz="2000" baseline="30000" dirty="0">
                <a:latin typeface="Comic Sans MS" pitchFamily="66" charset="0"/>
              </a:rPr>
              <a:t>23</a:t>
            </a:r>
            <a:r>
              <a:rPr lang="en-US" sz="2000" dirty="0">
                <a:latin typeface="Comic Sans MS" pitchFamily="66" charset="0"/>
              </a:rPr>
              <a:t> Cu </a:t>
            </a:r>
            <a:r>
              <a:rPr lang="en-US" sz="2000" dirty="0" err="1" smtClean="0">
                <a:latin typeface="Comic Sans MS" pitchFamily="66" charset="0"/>
              </a:rPr>
              <a:t>atome</a:t>
            </a:r>
            <a:endParaRPr lang="en-US" sz="2000" dirty="0">
              <a:latin typeface="Comic Sans MS" pitchFamily="66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852863" y="3349625"/>
            <a:ext cx="5943600" cy="1708150"/>
            <a:chOff x="3733800" y="3281024"/>
            <a:chExt cx="5943600" cy="1708808"/>
          </a:xfrm>
        </p:grpSpPr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3733800" y="4648389"/>
              <a:ext cx="5943600" cy="34144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252000" indent="-3429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accent1">
                    <a:lumMod val="75000"/>
                  </a:schemeClr>
                </a:buClr>
                <a:tabLst>
                  <a:tab pos="228600" algn="l"/>
                  <a:tab pos="1943100" algn="l"/>
                </a:tabLst>
                <a:defRPr/>
              </a:pPr>
              <a:r>
                <a:rPr lang="en-US" sz="1800" dirty="0">
                  <a:latin typeface="Comic Sans MS" pitchFamily="66" charset="0"/>
                </a:rPr>
                <a:t>602 000 000 000 000 000 000 000 Cu </a:t>
              </a:r>
              <a:r>
                <a:rPr lang="en-US" sz="1800" dirty="0" err="1" smtClean="0">
                  <a:latin typeface="Comic Sans MS" pitchFamily="66" charset="0"/>
                </a:rPr>
                <a:t>atome</a:t>
              </a:r>
              <a:endParaRPr lang="en-US" sz="1800" dirty="0">
                <a:latin typeface="Comic Sans MS" pitchFamily="66" charset="0"/>
              </a:endParaRPr>
            </a:p>
          </p:txBody>
        </p:sp>
        <p:cxnSp>
          <p:nvCxnSpPr>
            <p:cNvPr id="157703" name="Straight Arrow Connector 9"/>
            <p:cNvCxnSpPr>
              <a:cxnSpLocks noChangeShapeType="1"/>
            </p:cNvCxnSpPr>
            <p:nvPr/>
          </p:nvCxnSpPr>
          <p:spPr bwMode="auto">
            <a:xfrm rot="5400000">
              <a:off x="5869215" y="3964215"/>
              <a:ext cx="1367970" cy="1588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2" name="Picture 2" descr="im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57200"/>
            <a:ext cx="3797300" cy="606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962400" y="5562600"/>
            <a:ext cx="5791200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tabLst>
                <a:tab pos="228600" algn="l"/>
                <a:tab pos="1943100" algn="l"/>
              </a:tabLst>
              <a:defRPr/>
            </a:pPr>
            <a:r>
              <a:rPr lang="en-US" sz="2000" dirty="0" smtClean="0">
                <a:latin typeface="Comic Sans MS" pitchFamily="66" charset="0"/>
              </a:rPr>
              <a:t>Die term “</a:t>
            </a:r>
            <a:r>
              <a:rPr lang="en-US" sz="2000" dirty="0" err="1" smtClean="0">
                <a:latin typeface="Comic Sans MS" pitchFamily="66" charset="0"/>
              </a:rPr>
              <a:t>formule-eenheid</a:t>
            </a:r>
            <a:r>
              <a:rPr lang="en-US" sz="2000" dirty="0" smtClean="0">
                <a:latin typeface="Comic Sans MS" pitchFamily="66" charset="0"/>
              </a:rPr>
              <a:t>” word </a:t>
            </a:r>
            <a:r>
              <a:rPr lang="en-US" sz="2000" dirty="0" err="1" smtClean="0">
                <a:latin typeface="Comic Sans MS" pitchFamily="66" charset="0"/>
              </a:rPr>
              <a:t>gebruik</a:t>
            </a:r>
            <a:r>
              <a:rPr lang="en-US" sz="2000" dirty="0" smtClean="0">
                <a:latin typeface="Comic Sans MS" pitchFamily="66" charset="0"/>
              </a:rPr>
              <a:t> om </a:t>
            </a:r>
            <a:r>
              <a:rPr lang="en-US" sz="2000" dirty="0" err="1" smtClean="0">
                <a:latin typeface="Comic Sans MS" pitchFamily="66" charset="0"/>
              </a:rPr>
              <a:t>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een</a:t>
            </a:r>
            <a:r>
              <a:rPr lang="en-US" sz="2000" dirty="0" smtClean="0">
                <a:latin typeface="Comic Sans MS" pitchFamily="66" charset="0"/>
              </a:rPr>
              <a:t> “</a:t>
            </a:r>
            <a:r>
              <a:rPr lang="en-US" sz="2000" dirty="0" err="1" smtClean="0">
                <a:latin typeface="Comic Sans MS" pitchFamily="66" charset="0"/>
              </a:rPr>
              <a:t>eenheid</a:t>
            </a:r>
            <a:r>
              <a:rPr lang="en-US" sz="2000" dirty="0" smtClean="0">
                <a:latin typeface="Comic Sans MS" pitchFamily="66" charset="0"/>
              </a:rPr>
              <a:t>” van ‘n </a:t>
            </a:r>
            <a:r>
              <a:rPr lang="en-US" sz="2000" dirty="0" err="1" smtClean="0">
                <a:latin typeface="Comic Sans MS" pitchFamily="66" charset="0"/>
              </a:rPr>
              <a:t>ionieseverbinding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verwys</a:t>
            </a:r>
            <a:r>
              <a:rPr lang="en-US" sz="2000" dirty="0" smtClean="0">
                <a:latin typeface="Comic Sans MS" pitchFamily="66" charset="0"/>
              </a:rPr>
              <a:t>.</a:t>
            </a:r>
            <a:endParaRPr lang="en-US" sz="2000" dirty="0">
              <a:latin typeface="Comic Sans MS" pitchFamily="66" charset="0"/>
            </a:endParaRPr>
          </a:p>
        </p:txBody>
      </p:sp>
      <p:grpSp>
        <p:nvGrpSpPr>
          <p:cNvPr id="158724" name="Group 3"/>
          <p:cNvGrpSpPr>
            <a:grpSpLocks/>
          </p:cNvGrpSpPr>
          <p:nvPr/>
        </p:nvGrpSpPr>
        <p:grpSpPr bwMode="auto">
          <a:xfrm>
            <a:off x="2743200" y="914399"/>
            <a:ext cx="6781800" cy="923330"/>
            <a:chOff x="2590801" y="1143000"/>
            <a:chExt cx="7238999" cy="923642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3885416" y="1143000"/>
              <a:ext cx="5944384" cy="92364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252000" indent="-3429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accent1">
                    <a:lumMod val="75000"/>
                  </a:schemeClr>
                </a:buClr>
                <a:tabLst>
                  <a:tab pos="228600" algn="l"/>
                  <a:tab pos="1943100" algn="l"/>
                </a:tabLst>
                <a:defRPr/>
              </a:pPr>
              <a:r>
                <a:rPr lang="en-US" sz="2000" dirty="0" smtClean="0">
                  <a:latin typeface="Comic Sans MS" pitchFamily="66" charset="0"/>
                </a:rPr>
                <a:t>Die </a:t>
              </a:r>
              <a:r>
                <a:rPr lang="en-US" sz="2000" dirty="0" err="1" smtClean="0">
                  <a:latin typeface="Comic Sans MS" pitchFamily="66" charset="0"/>
                </a:rPr>
                <a:t>verteenwoordigende</a:t>
              </a:r>
              <a:r>
                <a:rPr lang="en-US" sz="2000" dirty="0" smtClean="0">
                  <a:latin typeface="Comic Sans MS" pitchFamily="66" charset="0"/>
                </a:rPr>
                <a:t> </a:t>
              </a:r>
              <a:r>
                <a:rPr lang="en-US" sz="2000" dirty="0" err="1" smtClean="0">
                  <a:latin typeface="Comic Sans MS" pitchFamily="66" charset="0"/>
                </a:rPr>
                <a:t>deeltjie</a:t>
              </a:r>
              <a:r>
                <a:rPr lang="en-US" sz="2000" dirty="0" smtClean="0">
                  <a:latin typeface="Comic Sans MS" pitchFamily="66" charset="0"/>
                </a:rPr>
                <a:t> in ‘n </a:t>
              </a:r>
              <a:r>
                <a:rPr lang="en-US" sz="2000" dirty="0" err="1" smtClean="0">
                  <a:latin typeface="Comic Sans MS" pitchFamily="66" charset="0"/>
                </a:rPr>
                <a:t>mol</a:t>
              </a:r>
              <a:r>
                <a:rPr lang="en-US" sz="2000" dirty="0" smtClean="0">
                  <a:latin typeface="Comic Sans MS" pitchFamily="66" charset="0"/>
                </a:rPr>
                <a:t> </a:t>
              </a:r>
              <a:r>
                <a:rPr lang="en-US" sz="2000" dirty="0" err="1" smtClean="0">
                  <a:latin typeface="Comic Sans MS" pitchFamily="66" charset="0"/>
                </a:rPr>
                <a:t>natriumchloried</a:t>
              </a:r>
              <a:r>
                <a:rPr lang="en-US" sz="2000" dirty="0" smtClean="0">
                  <a:latin typeface="Comic Sans MS" pitchFamily="66" charset="0"/>
                </a:rPr>
                <a:t> is ‘n </a:t>
              </a:r>
              <a:r>
                <a:rPr lang="en-US" sz="2000" dirty="0" err="1" smtClean="0">
                  <a:latin typeface="Comic Sans MS" pitchFamily="66" charset="0"/>
                </a:rPr>
                <a:t>enkele</a:t>
              </a:r>
              <a:r>
                <a:rPr lang="en-US" sz="2000" dirty="0" smtClean="0">
                  <a:latin typeface="Comic Sans MS" pitchFamily="66" charset="0"/>
                </a:rPr>
                <a:t> </a:t>
              </a:r>
              <a:r>
                <a:rPr lang="en-US" sz="2000" dirty="0" err="1" smtClean="0">
                  <a:latin typeface="Comic Sans MS" pitchFamily="66" charset="0"/>
                </a:rPr>
                <a:t>formule-eenheid</a:t>
              </a:r>
              <a:r>
                <a:rPr lang="en-US" sz="2000" dirty="0" smtClean="0">
                  <a:latin typeface="Comic Sans MS" pitchFamily="66" charset="0"/>
                </a:rPr>
                <a:t> </a:t>
              </a:r>
              <a:r>
                <a:rPr lang="en-US" sz="2000" dirty="0" err="1" smtClean="0">
                  <a:latin typeface="Comic Sans MS" pitchFamily="66" charset="0"/>
                </a:rPr>
                <a:t>NaCl</a:t>
              </a:r>
              <a:r>
                <a:rPr lang="en-US" sz="2000" dirty="0" smtClean="0">
                  <a:latin typeface="Comic Sans MS" pitchFamily="66" charset="0"/>
                </a:rPr>
                <a:t>.</a:t>
              </a:r>
              <a:endParaRPr lang="en-US" sz="2000" dirty="0">
                <a:latin typeface="Comic Sans MS" pitchFamily="66" charset="0"/>
              </a:endParaRPr>
            </a:p>
          </p:txBody>
        </p:sp>
        <p:cxnSp>
          <p:nvCxnSpPr>
            <p:cNvPr id="158730" name="Straight Arrow Connector 5"/>
            <p:cNvCxnSpPr>
              <a:cxnSpLocks noChangeShapeType="1"/>
              <a:stCxn id="5" idx="1"/>
            </p:cNvCxnSpPr>
            <p:nvPr/>
          </p:nvCxnSpPr>
          <p:spPr bwMode="auto">
            <a:xfrm flipH="1">
              <a:off x="2590801" y="1604821"/>
              <a:ext cx="1294615" cy="147775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267200" y="2514600"/>
            <a:ext cx="4619625" cy="646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520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tabLst>
                <a:tab pos="228600" algn="l"/>
                <a:tab pos="1943100" algn="l"/>
              </a:tabLst>
              <a:defRPr/>
            </a:pPr>
            <a:r>
              <a:rPr lang="en-US" sz="2000" dirty="0">
                <a:latin typeface="Comic Sans MS" pitchFamily="66" charset="0"/>
              </a:rPr>
              <a:t>1 mol </a:t>
            </a:r>
            <a:r>
              <a:rPr lang="en-US" sz="2000" dirty="0" err="1">
                <a:latin typeface="Comic Sans MS" pitchFamily="66" charset="0"/>
              </a:rPr>
              <a:t>NaCl</a:t>
            </a:r>
            <a:r>
              <a:rPr lang="en-US" sz="2000" dirty="0">
                <a:latin typeface="Comic Sans MS" pitchFamily="66" charset="0"/>
              </a:rPr>
              <a:t> = 6.02 x 10</a:t>
            </a:r>
            <a:r>
              <a:rPr lang="en-US" sz="2000" baseline="30000" dirty="0">
                <a:latin typeface="Comic Sans MS" pitchFamily="66" charset="0"/>
              </a:rPr>
              <a:t>23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NaCl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formule-eenhede</a:t>
            </a:r>
            <a:endParaRPr lang="en-US" sz="2000" dirty="0">
              <a:latin typeface="Comic Sans MS" pitchFamily="66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903663" y="3157538"/>
            <a:ext cx="5943600" cy="2068568"/>
            <a:chOff x="3733800" y="3281024"/>
            <a:chExt cx="5943600" cy="2069329"/>
          </a:xfrm>
        </p:grpSpPr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3733800" y="4648364"/>
              <a:ext cx="5943600" cy="70198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252000" indent="-3429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accent1">
                    <a:lumMod val="75000"/>
                  </a:schemeClr>
                </a:buClr>
                <a:tabLst>
                  <a:tab pos="228600" algn="l"/>
                  <a:tab pos="1943100" algn="l"/>
                </a:tabLst>
                <a:defRPr/>
              </a:pPr>
              <a:r>
                <a:rPr lang="en-US" sz="1800" dirty="0">
                  <a:latin typeface="Comic Sans MS" pitchFamily="66" charset="0"/>
                </a:rPr>
                <a:t>602 000 000 000 000 000 000 000 </a:t>
              </a:r>
              <a:r>
                <a:rPr lang="en-US" sz="1800" dirty="0" err="1">
                  <a:latin typeface="Comic Sans MS" pitchFamily="66" charset="0"/>
                </a:rPr>
                <a:t>NaCl</a:t>
              </a:r>
              <a:r>
                <a:rPr lang="en-US" sz="1800" dirty="0">
                  <a:latin typeface="Comic Sans MS" pitchFamily="66" charset="0"/>
                </a:rPr>
                <a:t> </a:t>
              </a:r>
              <a:endParaRPr lang="en-US" sz="1800" dirty="0" smtClean="0">
                <a:latin typeface="Comic Sans MS" pitchFamily="66" charset="0"/>
              </a:endParaRPr>
            </a:p>
            <a:p>
              <a:pPr marL="252000" indent="-3429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accent1">
                    <a:lumMod val="75000"/>
                  </a:schemeClr>
                </a:buClr>
                <a:tabLst>
                  <a:tab pos="228600" algn="l"/>
                  <a:tab pos="1943100" algn="l"/>
                </a:tabLst>
                <a:defRPr/>
              </a:pPr>
              <a:r>
                <a:rPr lang="en-US" sz="1800" dirty="0" err="1" smtClean="0">
                  <a:latin typeface="Comic Sans MS" pitchFamily="66" charset="0"/>
                </a:rPr>
                <a:t>Formule-eenhede</a:t>
              </a:r>
              <a:endParaRPr lang="en-US" sz="1800" dirty="0">
                <a:latin typeface="Comic Sans MS" pitchFamily="66" charset="0"/>
              </a:endParaRPr>
            </a:p>
          </p:txBody>
        </p:sp>
        <p:cxnSp>
          <p:nvCxnSpPr>
            <p:cNvPr id="158728" name="Straight Arrow Connector 9"/>
            <p:cNvCxnSpPr>
              <a:cxnSpLocks noChangeShapeType="1"/>
            </p:cNvCxnSpPr>
            <p:nvPr/>
          </p:nvCxnSpPr>
          <p:spPr bwMode="auto">
            <a:xfrm rot="5400000">
              <a:off x="5869215" y="3964215"/>
              <a:ext cx="1367970" cy="1588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04800" y="1219200"/>
            <a:ext cx="9328150" cy="1447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0000"/>
            </a:solidFill>
          </a:ln>
          <a:effectLst>
            <a:outerShdw dist="38100" dir="30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n-ZA" sz="1800" b="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HOE LANK SAL DIT NEEM VIR DIEWE OM 1 MOL SE RANDE TE STEEL INDIEN HULLE DIT STEEL TEEN ‘n TEMPO VAN 1 MILJOENRAND PER SEKONDE?</a:t>
            </a:r>
            <a:endParaRPr lang="en-ZA" sz="1800" b="0" kern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ZA" sz="1800" b="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1 </a:t>
            </a:r>
            <a:r>
              <a:rPr lang="en-ZA" sz="1800" b="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mol</a:t>
            </a:r>
            <a:r>
              <a:rPr lang="en-ZA" sz="1800" b="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se </a:t>
            </a:r>
            <a:r>
              <a:rPr lang="en-ZA" sz="1800" b="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rande</a:t>
            </a:r>
            <a:r>
              <a:rPr lang="en-ZA" sz="1800" b="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= </a:t>
            </a:r>
            <a:r>
              <a:rPr lang="en-ZA" sz="1800" b="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R 6.02 x 10</a:t>
            </a:r>
            <a:r>
              <a:rPr lang="en-ZA" sz="1800" b="0" kern="0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23</a:t>
            </a:r>
            <a:endParaRPr lang="en-US" sz="1800" b="0" kern="0" baseline="30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3400" y="152400"/>
            <a:ext cx="8610600" cy="865188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solidFill>
              <a:srgbClr val="000000"/>
            </a:solidFill>
          </a:ln>
          <a:effectLst>
            <a:outerShdw dist="38100" dir="30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n-ZA" b="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Voorbeeld</a:t>
            </a:r>
            <a:r>
              <a:rPr lang="en-ZA" b="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om die </a:t>
            </a:r>
            <a:r>
              <a:rPr lang="en-ZA" b="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enormiteit</a:t>
            </a:r>
            <a:r>
              <a:rPr lang="en-ZA" b="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van ‘n </a:t>
            </a:r>
            <a:r>
              <a:rPr lang="en-ZA" b="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molhoeveelheid</a:t>
            </a:r>
            <a:r>
              <a:rPr lang="en-ZA" b="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ZA" b="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te</a:t>
            </a:r>
            <a:r>
              <a:rPr lang="en-ZA" b="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ZA" b="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probeer</a:t>
            </a:r>
            <a:r>
              <a:rPr lang="en-ZA" b="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ZA" b="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voorstel</a:t>
            </a:r>
            <a:r>
              <a:rPr lang="en-ZA" b="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.</a:t>
            </a:r>
            <a:endParaRPr lang="en-US" b="0" kern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04800" y="2819400"/>
            <a:ext cx="9328150" cy="4038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>
            <a:outerShdw dist="38100" dir="30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ZA" sz="1600" u="sng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Per </a:t>
            </a:r>
            <a:r>
              <a:rPr lang="en-ZA" sz="1600" u="sng" kern="0" dirty="0" err="1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minuut</a:t>
            </a:r>
            <a:r>
              <a:rPr lang="en-ZA" sz="1600" u="sng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:</a:t>
            </a:r>
          </a:p>
          <a:p>
            <a:pPr>
              <a:lnSpc>
                <a:spcPct val="150000"/>
              </a:lnSpc>
              <a:defRPr/>
            </a:pP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R1 000 000 x 60 = R60 000 000</a:t>
            </a:r>
          </a:p>
          <a:p>
            <a:pPr>
              <a:lnSpc>
                <a:spcPct val="150000"/>
              </a:lnSpc>
              <a:defRPr/>
            </a:pPr>
            <a:r>
              <a:rPr lang="en-ZA" sz="1600" u="sng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Per </a:t>
            </a:r>
            <a:r>
              <a:rPr lang="en-ZA" sz="1600" u="sng" kern="0" dirty="0" err="1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uur</a:t>
            </a:r>
            <a:r>
              <a:rPr lang="en-ZA" sz="1600" u="sng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:</a:t>
            </a:r>
          </a:p>
          <a:p>
            <a:pPr>
              <a:lnSpc>
                <a:spcPct val="150000"/>
              </a:lnSpc>
              <a:defRPr/>
            </a:pP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R60 000 000 x 60 = R3 600 000 000  (R3.6 </a:t>
            </a:r>
            <a:r>
              <a:rPr lang="en-ZA" sz="1600" kern="0" dirty="0" err="1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biljoen</a:t>
            </a: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en-ZA" sz="1600" u="sng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Per dag:</a:t>
            </a:r>
          </a:p>
          <a:p>
            <a:pPr>
              <a:lnSpc>
                <a:spcPct val="150000"/>
              </a:lnSpc>
              <a:defRPr/>
            </a:pP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R3 600 000 000 x 24 = R86 400 000 000  (R86.4 </a:t>
            </a:r>
            <a:r>
              <a:rPr lang="en-ZA" sz="1600" kern="0" dirty="0" err="1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biljoen</a:t>
            </a: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en-ZA" sz="1600" u="sng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Per </a:t>
            </a:r>
            <a:r>
              <a:rPr lang="en-ZA" sz="1600" u="sng" kern="0" dirty="0" err="1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jaar</a:t>
            </a:r>
            <a:r>
              <a:rPr lang="en-ZA" sz="1600" u="sng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:</a:t>
            </a:r>
          </a:p>
          <a:p>
            <a:pPr>
              <a:lnSpc>
                <a:spcPct val="150000"/>
              </a:lnSpc>
              <a:defRPr/>
            </a:pP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R86 400 000 000 x 365 = R31 536 000 000 000  = </a:t>
            </a:r>
            <a:r>
              <a:rPr lang="en-ZA" sz="1600" kern="0" dirty="0" err="1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slegs</a:t>
            </a: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 R3.1536 x 10</a:t>
            </a:r>
            <a:r>
              <a:rPr lang="en-ZA" sz="1600" kern="0" baseline="3000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13</a:t>
            </a: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ZA" sz="1600" kern="0" dirty="0" err="1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na</a:t>
            </a: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 1 </a:t>
            </a:r>
            <a:r>
              <a:rPr lang="en-ZA" sz="1600" kern="0" dirty="0" err="1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jaar</a:t>
            </a:r>
            <a:endParaRPr lang="en-ZA" sz="1600" kern="0" dirty="0" smtClean="0">
              <a:ln w="0"/>
              <a:solidFill>
                <a:srgbClr val="0000FF"/>
              </a:solidFill>
              <a:latin typeface="Comic Sans MS" pitchFamily="66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defRPr/>
            </a:pPr>
            <a:r>
              <a:rPr lang="en-ZA" sz="1600" u="sng" kern="0" dirty="0" err="1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Hoeveelheid</a:t>
            </a:r>
            <a:r>
              <a:rPr lang="en-ZA" sz="1600" u="sng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ZA" sz="1600" u="sng" kern="0" dirty="0" err="1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jare</a:t>
            </a:r>
            <a:r>
              <a:rPr lang="en-ZA" sz="1600" u="sng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.. . .</a:t>
            </a:r>
          </a:p>
          <a:p>
            <a:pPr>
              <a:lnSpc>
                <a:spcPct val="150000"/>
              </a:lnSpc>
              <a:defRPr/>
            </a:pP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R6.02 x 10</a:t>
            </a:r>
            <a:r>
              <a:rPr lang="en-ZA" sz="1600" kern="0" baseline="3000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23</a:t>
            </a: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 / R3.1536 x 10</a:t>
            </a:r>
            <a:r>
              <a:rPr lang="en-ZA" sz="1600" kern="0" baseline="3000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13</a:t>
            </a: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 = </a:t>
            </a:r>
            <a:r>
              <a:rPr lang="en-ZA" sz="1600" kern="0" dirty="0" smtClean="0">
                <a:ln w="0"/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19 089 294 774 </a:t>
            </a:r>
            <a:r>
              <a:rPr lang="en-ZA" sz="1600" kern="0" dirty="0" err="1" smtClean="0">
                <a:ln w="0"/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jaar</a:t>
            </a:r>
            <a:r>
              <a:rPr lang="en-ZA" sz="1600" kern="0" dirty="0" smtClean="0">
                <a:ln w="0"/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!!!!! </a:t>
            </a: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Meer as 19 000 </a:t>
            </a:r>
            <a:r>
              <a:rPr lang="en-ZA" sz="1600" kern="0" dirty="0" err="1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miljoen</a:t>
            </a: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ZA" sz="1600" kern="0" dirty="0" err="1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jaar</a:t>
            </a: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!!!!!!!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saunders">
  <a:themeElements>
    <a:clrScheme name="">
      <a:dk1>
        <a:srgbClr val="000000"/>
      </a:dk1>
      <a:lt1>
        <a:srgbClr val="A2C1FE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CEDDFE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aund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saunde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unde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26977</TotalTime>
  <Pages>25</Pages>
  <Words>1197</Words>
  <Application>Microsoft Office PowerPoint</Application>
  <PresentationFormat>A4 Paper (210x297 mm)</PresentationFormat>
  <Paragraphs>157</Paragraphs>
  <Slides>27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Comic Sans MS</vt:lpstr>
      <vt:lpstr>Courier New</vt:lpstr>
      <vt:lpstr>Times</vt:lpstr>
      <vt:lpstr>Times New Roman</vt:lpstr>
      <vt:lpstr>Wingdings</vt:lpstr>
      <vt:lpstr>saunders</vt:lpstr>
      <vt:lpstr>QuickTime Movie</vt:lpstr>
      <vt:lpstr>PowerPoint Presentation</vt:lpstr>
      <vt:lpstr>Tel van atome</vt:lpstr>
      <vt:lpstr>Tel van atome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Tel van atome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MOLêRE MASSA (MOLAR MASS) van verbindings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ATOMS AND ELEMENTS</dc:title>
  <dc:creator>J. Kotz</dc:creator>
  <cp:lastModifiedBy>10074694</cp:lastModifiedBy>
  <cp:revision>917</cp:revision>
  <cp:lastPrinted>1601-01-01T00:00:00Z</cp:lastPrinted>
  <dcterms:created xsi:type="dcterms:W3CDTF">1996-06-10T21:59:34Z</dcterms:created>
  <dcterms:modified xsi:type="dcterms:W3CDTF">2021-03-24T11:17:49Z</dcterms:modified>
</cp:coreProperties>
</file>