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96" r:id="rId2"/>
    <p:sldId id="725" r:id="rId3"/>
    <p:sldId id="726" r:id="rId4"/>
    <p:sldId id="727" r:id="rId5"/>
    <p:sldId id="728" r:id="rId6"/>
    <p:sldId id="729" r:id="rId7"/>
    <p:sldId id="817" r:id="rId8"/>
    <p:sldId id="730" r:id="rId9"/>
    <p:sldId id="731" r:id="rId10"/>
    <p:sldId id="732" r:id="rId11"/>
    <p:sldId id="733" r:id="rId12"/>
    <p:sldId id="735" r:id="rId13"/>
    <p:sldId id="736" r:id="rId14"/>
    <p:sldId id="739" r:id="rId15"/>
    <p:sldId id="740" r:id="rId16"/>
    <p:sldId id="741" r:id="rId17"/>
    <p:sldId id="743" r:id="rId18"/>
    <p:sldId id="744" r:id="rId19"/>
    <p:sldId id="745" r:id="rId20"/>
    <p:sldId id="746" r:id="rId21"/>
    <p:sldId id="747" r:id="rId22"/>
    <p:sldId id="748" r:id="rId23"/>
    <p:sldId id="751" r:id="rId24"/>
    <p:sldId id="752" r:id="rId25"/>
    <p:sldId id="753" r:id="rId26"/>
    <p:sldId id="819" r:id="rId27"/>
    <p:sldId id="820" r:id="rId28"/>
    <p:sldId id="754" r:id="rId29"/>
    <p:sldId id="755" r:id="rId30"/>
  </p:sldIdLst>
  <p:sldSz cx="9906000" cy="6858000" type="A4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0000FF"/>
    <a:srgbClr val="FF0000"/>
    <a:srgbClr val="996600"/>
    <a:srgbClr val="4D4D4D"/>
    <a:srgbClr val="1C1C1C"/>
    <a:srgbClr val="CC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 varScale="1">
        <p:scale>
          <a:sx n="85" d="100"/>
          <a:sy n="85" d="100"/>
        </p:scale>
        <p:origin x="1099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63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18F8A222-A0C2-4DFD-B3E2-8671E7ABF74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4B706725-FC4A-42DE-8461-9F6CA2E2A91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2563" y="519113"/>
            <a:ext cx="3698875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690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92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6" y="609600"/>
            <a:ext cx="19399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1" y="609600"/>
            <a:ext cx="5654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90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3150" y="609600"/>
            <a:ext cx="77597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33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715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8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86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08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8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49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1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0"/>
            <a:ext cx="775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981200"/>
            <a:ext cx="775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75" y="6421438"/>
            <a:ext cx="332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Copyright (c) 1999 by Harcourt Brace &amp; Company</a:t>
            </a:r>
          </a:p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grpSp>
        <p:nvGrpSpPr>
          <p:cNvPr id="204806" name="Group 21"/>
          <p:cNvGrpSpPr>
            <a:grpSpLocks/>
          </p:cNvGrpSpPr>
          <p:nvPr/>
        </p:nvGrpSpPr>
        <p:grpSpPr bwMode="auto">
          <a:xfrm>
            <a:off x="222250" y="76200"/>
            <a:ext cx="9448800" cy="1957388"/>
            <a:chOff x="221972" y="275088"/>
            <a:chExt cx="9448801" cy="1956931"/>
          </a:xfrm>
        </p:grpSpPr>
        <p:grpSp>
          <p:nvGrpSpPr>
            <p:cNvPr id="204811" name="Group 10"/>
            <p:cNvGrpSpPr>
              <a:grpSpLocks/>
            </p:cNvGrpSpPr>
            <p:nvPr/>
          </p:nvGrpSpPr>
          <p:grpSpPr bwMode="auto">
            <a:xfrm>
              <a:off x="221972" y="275088"/>
              <a:ext cx="9448801" cy="1956931"/>
              <a:chOff x="1755775" y="381000"/>
              <a:chExt cx="7693025" cy="12310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55775" y="381000"/>
                <a:ext cx="7693025" cy="123109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r">
                  <a:defRPr/>
                </a:pPr>
                <a:endParaRPr lang="en-US" sz="5400" u="sng" dirty="0">
                  <a:solidFill>
                    <a:srgbClr val="FFFFFF"/>
                  </a:solidFill>
                  <a:effectLst>
                    <a:outerShdw blurRad="50800" dist="38100" dir="10800000" algn="ctr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endParaRPr>
              </a:p>
              <a:p>
                <a:pPr algn="r">
                  <a:defRPr/>
                </a:pPr>
                <a:endParaRPr lang="af-ZA" sz="20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3271724" y="671221"/>
                <a:ext cx="6017930" cy="71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Chemiese </a:t>
                </a: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analiese</a:t>
                </a: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: bepaling van die formules van verbindings</a:t>
                </a:r>
                <a:endParaRPr lang="en-US" sz="3400" cap="small" dirty="0">
                  <a:ln>
                    <a:solidFill>
                      <a:srgbClr val="FFFFFF"/>
                    </a:solidFill>
                  </a:ln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04812" name="Group 16"/>
            <p:cNvGrpSpPr>
              <a:grpSpLocks/>
            </p:cNvGrpSpPr>
            <p:nvPr/>
          </p:nvGrpSpPr>
          <p:grpSpPr bwMode="auto">
            <a:xfrm>
              <a:off x="378240" y="533400"/>
              <a:ext cx="1415772" cy="1460081"/>
              <a:chOff x="98735" y="5105400"/>
              <a:chExt cx="1516799" cy="1601163"/>
            </a:xfrm>
          </p:grpSpPr>
          <p:sp>
            <p:nvSpPr>
              <p:cNvPr id="13" name="TextBox 12"/>
              <p:cNvSpPr txBox="1"/>
              <p:nvPr/>
            </p:nvSpPr>
            <p:spPr>
              <a:xfrm rot="16200000">
                <a:off x="56553" y="5147582"/>
                <a:ext cx="1601163" cy="1516799"/>
              </a:xfrm>
              <a:prstGeom prst="rect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1400" dirty="0">
                    <a:latin typeface="Calibri" pitchFamily="34" charset="0"/>
                  </a:rPr>
                  <a:t>LEERGEDEELTE</a:t>
                </a:r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</p:txBody>
          </p:sp>
          <p:grpSp>
            <p:nvGrpSpPr>
              <p:cNvPr id="204814" name="Group 15"/>
              <p:cNvGrpSpPr>
                <a:grpSpLocks/>
              </p:cNvGrpSpPr>
              <p:nvPr/>
            </p:nvGrpSpPr>
            <p:grpSpPr bwMode="auto">
              <a:xfrm>
                <a:off x="494598" y="5342018"/>
                <a:ext cx="914400" cy="1143000"/>
                <a:chOff x="5858415" y="5693201"/>
                <a:chExt cx="914400" cy="1143000"/>
              </a:xfrm>
            </p:grpSpPr>
            <p:sp>
              <p:nvSpPr>
                <p:cNvPr id="14" name="Isosceles Triangle 13"/>
                <p:cNvSpPr/>
                <p:nvPr/>
              </p:nvSpPr>
              <p:spPr bwMode="auto">
                <a:xfrm rot="5400000">
                  <a:off x="5701210" y="5850601"/>
                  <a:ext cx="1228784" cy="915020"/>
                </a:xfrm>
                <a:prstGeom prst="triangle">
                  <a:avLst>
                    <a:gd name="adj" fmla="val 50687"/>
                  </a:avLst>
                </a:prstGeom>
                <a:solidFill>
                  <a:schemeClr val="bg2">
                    <a:lumMod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af-Z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48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906214" y="6010533"/>
                  <a:ext cx="618604" cy="506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af-ZA" altLang="en-US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2.8</a:t>
                  </a: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255105" y="3301425"/>
            <a:ext cx="26461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UITKOMSTE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55105" y="4115543"/>
            <a:ext cx="9296400" cy="2092881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af-ZA" sz="2000" dirty="0"/>
              <a:t>Ná voltooiing van hierdie leergedeelte behoort jy:</a:t>
            </a: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af-ZA" sz="1800" b="0" dirty="0"/>
              <a:t>Die samestelling van ’n verbinding te kan uitdruk in terme van die persentasie samestelling; en</a:t>
            </a:r>
            <a:endParaRPr lang="en-ZA" sz="1800" b="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af-ZA" sz="1800" b="0" dirty="0"/>
              <a:t>die persentasie samestelling of ander eksperimentele data te kan gebruik om die empiriese formules en die molekulêre formules van verbindings te kan bereken.</a:t>
            </a:r>
            <a:endParaRPr lang="en-ZA" sz="1800" b="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af-ZA" sz="1800" b="0" dirty="0"/>
              <a:t>die formule van ŉ verbinding vanaf massa data te kan bereken, en</a:t>
            </a:r>
            <a:endParaRPr lang="en-ZA" sz="1800" b="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af-ZA" sz="1800" b="0" dirty="0"/>
              <a:t>die formules van ioniese gehidrateerde verbindings te kan bereken</a:t>
            </a:r>
            <a:r>
              <a:rPr lang="af-ZA" sz="2000" b="0" dirty="0"/>
              <a:t>.</a:t>
            </a:r>
            <a:endParaRPr lang="en-ZA" sz="2000" b="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88950" y="2529427"/>
            <a:ext cx="89154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>
                <a:latin typeface="Calibri" pitchFamily="34" charset="0"/>
                <a:cs typeface="Times New Roman" pitchFamily="18" charset="0"/>
              </a:rPr>
              <a:t>Hierdie leergedeelte is gebaseer op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hoofstuk 2 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van die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handboek.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22211" name="Text Box 4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764935" name="Text Box 7"/>
          <p:cNvSpPr txBox="1">
            <a:spLocks noChangeArrowheads="1"/>
          </p:cNvSpPr>
          <p:nvPr/>
        </p:nvSpPr>
        <p:spPr bwMode="auto">
          <a:xfrm>
            <a:off x="428625" y="2590800"/>
            <a:ext cx="8969375" cy="1200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Bepaling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die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samestelling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‘n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verbinding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deur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die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</a:t>
            </a:r>
            <a:endParaRPr lang="en-ZA" sz="3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0" y="476250"/>
            <a:ext cx="99060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Gaan nou omgekeerde prosedure volg as wat in vorige lesing gebruik is:</a:t>
            </a:r>
          </a:p>
        </p:txBody>
      </p:sp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0" y="4724400"/>
            <a:ext cx="9906000" cy="15176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Nou</a:t>
            </a:r>
            <a:r>
              <a:rPr lang="en-ZA" sz="3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ZA" sz="3200" u="sng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Persentasiesamestelling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</a:t>
            </a:r>
            <a:r>
              <a:rPr lang="en-ZA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Formule</a:t>
            </a:r>
            <a:endParaRPr lang="en-ZA" sz="32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0601" name="Text Box 9"/>
          <p:cNvSpPr txBox="1">
            <a:spLocks noChangeArrowheads="1"/>
          </p:cNvSpPr>
          <p:nvPr/>
        </p:nvSpPr>
        <p:spPr bwMode="auto">
          <a:xfrm>
            <a:off x="0" y="2133600"/>
            <a:ext cx="9906000" cy="15176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Vroeër</a:t>
            </a:r>
            <a:r>
              <a:rPr lang="en-ZA" sz="3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ZA" sz="3200" u="sng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</a:t>
            </a:r>
            <a:r>
              <a:rPr lang="en-ZA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Persentasiesamestelling</a:t>
            </a:r>
            <a:endParaRPr lang="en-ZA" sz="32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0" grpId="0" animBg="1"/>
      <p:bldP spid="7506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0" y="1816100"/>
            <a:ext cx="9906000" cy="1384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dirty="0" smtClean="0">
                <a:solidFill>
                  <a:srgbClr val="F8F8F8"/>
                </a:solidFill>
              </a:rPr>
              <a:t>Die </a:t>
            </a:r>
            <a:r>
              <a:rPr lang="en-ZA" u="sng" dirty="0" err="1" smtClean="0">
                <a:solidFill>
                  <a:srgbClr val="FF0000"/>
                </a:solidFill>
              </a:rPr>
              <a:t>verhouding</a:t>
            </a:r>
            <a:r>
              <a:rPr lang="en-ZA" u="sng" dirty="0" smtClean="0">
                <a:solidFill>
                  <a:srgbClr val="FF0000"/>
                </a:solidFill>
              </a:rPr>
              <a:t> van </a:t>
            </a:r>
            <a:r>
              <a:rPr lang="en-ZA" u="sng" dirty="0" err="1" smtClean="0">
                <a:solidFill>
                  <a:srgbClr val="FF0000"/>
                </a:solidFill>
              </a:rPr>
              <a:t>elemente</a:t>
            </a:r>
            <a:r>
              <a:rPr lang="en-ZA" dirty="0" smtClean="0">
                <a:solidFill>
                  <a:srgbClr val="F8F8F8"/>
                </a:solidFill>
              </a:rPr>
              <a:t> </a:t>
            </a:r>
            <a:r>
              <a:rPr lang="en-ZA" dirty="0">
                <a:solidFill>
                  <a:srgbClr val="F8F8F8"/>
                </a:solidFill>
              </a:rPr>
              <a:t>in </a:t>
            </a:r>
            <a:r>
              <a:rPr lang="en-ZA" dirty="0" smtClean="0">
                <a:solidFill>
                  <a:srgbClr val="F8F8F8"/>
                </a:solidFill>
              </a:rPr>
              <a:t>die </a:t>
            </a:r>
            <a:r>
              <a:rPr lang="en-ZA" dirty="0" err="1" smtClean="0">
                <a:solidFill>
                  <a:srgbClr val="F8F8F8"/>
                </a:solidFill>
              </a:rPr>
              <a:t>verbinding</a:t>
            </a:r>
            <a:r>
              <a:rPr lang="en-ZA" dirty="0" smtClean="0">
                <a:solidFill>
                  <a:srgbClr val="F8F8F8"/>
                </a:solidFill>
              </a:rPr>
              <a:t> </a:t>
            </a:r>
            <a:r>
              <a:rPr lang="en-ZA" dirty="0">
                <a:solidFill>
                  <a:srgbClr val="F8F8F8"/>
                </a:solidFill>
                <a:sym typeface="Symbol" pitchFamily="18" charset="2"/>
              </a:rPr>
              <a:t> </a:t>
            </a:r>
            <a:r>
              <a:rPr lang="en-ZA" noProof="1">
                <a:solidFill>
                  <a:srgbClr val="F8F8F8"/>
                </a:solidFill>
              </a:rPr>
              <a:t>eenvoudigste</a:t>
            </a:r>
            <a:r>
              <a:rPr lang="en-US" dirty="0">
                <a:solidFill>
                  <a:srgbClr val="F8F8F8"/>
                </a:solidFill>
              </a:rPr>
              <a:t> / </a:t>
            </a:r>
            <a:r>
              <a:rPr lang="en-US" dirty="0" err="1">
                <a:solidFill>
                  <a:srgbClr val="F8F8F8"/>
                </a:solidFill>
              </a:rPr>
              <a:t>kleinste</a:t>
            </a:r>
            <a:r>
              <a:rPr lang="en-US" noProof="1">
                <a:solidFill>
                  <a:srgbClr val="F8F8F8"/>
                </a:solidFill>
              </a:rPr>
              <a:t> molverhouding</a:t>
            </a:r>
            <a:endParaRPr lang="en-ZA" dirty="0">
              <a:solidFill>
                <a:srgbClr val="F8F8F8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ZA" dirty="0" err="1">
                <a:solidFill>
                  <a:srgbClr val="F8F8F8"/>
                </a:solidFill>
              </a:rPr>
              <a:t>Bv</a:t>
            </a:r>
            <a:r>
              <a:rPr lang="en-ZA" dirty="0">
                <a:solidFill>
                  <a:srgbClr val="F8F8F8"/>
                </a:solidFill>
              </a:rPr>
              <a:t>.	</a:t>
            </a:r>
            <a:r>
              <a:rPr lang="en-ZA" dirty="0" err="1">
                <a:solidFill>
                  <a:srgbClr val="F8F8F8"/>
                </a:solidFill>
              </a:rPr>
              <a:t>Hidrasien</a:t>
            </a:r>
            <a:r>
              <a:rPr lang="en-ZA" dirty="0">
                <a:solidFill>
                  <a:srgbClr val="F8F8F8"/>
                </a:solidFill>
              </a:rPr>
              <a:t>:	NH</a:t>
            </a:r>
            <a:r>
              <a:rPr lang="en-ZA" baseline="-25000" dirty="0">
                <a:solidFill>
                  <a:srgbClr val="F8F8F8"/>
                </a:solidFill>
              </a:rPr>
              <a:t>2</a:t>
            </a:r>
          </a:p>
        </p:txBody>
      </p:sp>
      <p:sp>
        <p:nvSpPr>
          <p:cNvPr id="582663" name="Text Box 7"/>
          <p:cNvSpPr txBox="1">
            <a:spLocks noChangeArrowheads="1"/>
          </p:cNvSpPr>
          <p:nvPr/>
        </p:nvSpPr>
        <p:spPr bwMode="auto">
          <a:xfrm>
            <a:off x="0" y="4838700"/>
            <a:ext cx="9906000" cy="1384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dirty="0" err="1" smtClean="0">
                <a:solidFill>
                  <a:srgbClr val="F8F8F8"/>
                </a:solidFill>
              </a:rPr>
              <a:t>Akkurate</a:t>
            </a:r>
            <a:r>
              <a:rPr lang="en-ZA" dirty="0" smtClean="0">
                <a:solidFill>
                  <a:srgbClr val="F8F8F8"/>
                </a:solidFill>
              </a:rPr>
              <a:t> </a:t>
            </a:r>
            <a:r>
              <a:rPr lang="en-ZA" dirty="0" err="1" smtClean="0">
                <a:solidFill>
                  <a:srgbClr val="F8F8F8"/>
                </a:solidFill>
              </a:rPr>
              <a:t>aanduiding</a:t>
            </a:r>
            <a:r>
              <a:rPr lang="en-ZA" dirty="0" smtClean="0">
                <a:solidFill>
                  <a:srgbClr val="F8F8F8"/>
                </a:solidFill>
              </a:rPr>
              <a:t> van die </a:t>
            </a:r>
            <a:r>
              <a:rPr lang="en-ZA" u="sng" dirty="0" err="1" smtClean="0">
                <a:solidFill>
                  <a:srgbClr val="FF0000"/>
                </a:solidFill>
              </a:rPr>
              <a:t>werklike</a:t>
            </a:r>
            <a:r>
              <a:rPr lang="en-ZA" u="sng" dirty="0" smtClean="0">
                <a:solidFill>
                  <a:srgbClr val="FF0000"/>
                </a:solidFill>
              </a:rPr>
              <a:t> </a:t>
            </a:r>
            <a:r>
              <a:rPr lang="en-ZA" u="sng" dirty="0" err="1" smtClean="0">
                <a:solidFill>
                  <a:srgbClr val="FF0000"/>
                </a:solidFill>
              </a:rPr>
              <a:t>aantal</a:t>
            </a:r>
            <a:r>
              <a:rPr lang="en-ZA" u="sng" dirty="0" smtClean="0">
                <a:solidFill>
                  <a:srgbClr val="FF0000"/>
                </a:solidFill>
              </a:rPr>
              <a:t> </a:t>
            </a:r>
            <a:r>
              <a:rPr lang="en-ZA" u="sng" dirty="0" err="1" smtClean="0">
                <a:solidFill>
                  <a:srgbClr val="FF0000"/>
                </a:solidFill>
              </a:rPr>
              <a:t>atome</a:t>
            </a:r>
            <a:r>
              <a:rPr lang="en-ZA" dirty="0" smtClean="0">
                <a:solidFill>
                  <a:srgbClr val="F8F8F8"/>
                </a:solidFill>
              </a:rPr>
              <a:t> van </a:t>
            </a:r>
            <a:r>
              <a:rPr lang="en-ZA" dirty="0" err="1" smtClean="0">
                <a:solidFill>
                  <a:srgbClr val="F8F8F8"/>
                </a:solidFill>
              </a:rPr>
              <a:t>elke</a:t>
            </a:r>
            <a:r>
              <a:rPr lang="en-ZA" dirty="0" smtClean="0">
                <a:solidFill>
                  <a:srgbClr val="F8F8F8"/>
                </a:solidFill>
              </a:rPr>
              <a:t> </a:t>
            </a:r>
            <a:r>
              <a:rPr lang="en-ZA" dirty="0" err="1" smtClean="0">
                <a:solidFill>
                  <a:srgbClr val="F8F8F8"/>
                </a:solidFill>
              </a:rPr>
              <a:t>tipe</a:t>
            </a:r>
            <a:r>
              <a:rPr lang="en-ZA" dirty="0" smtClean="0">
                <a:solidFill>
                  <a:srgbClr val="F8F8F8"/>
                </a:solidFill>
              </a:rPr>
              <a:t> element </a:t>
            </a:r>
            <a:r>
              <a:rPr lang="en-ZA" dirty="0" err="1" smtClean="0">
                <a:solidFill>
                  <a:srgbClr val="F8F8F8"/>
                </a:solidFill>
              </a:rPr>
              <a:t>teenwoordig</a:t>
            </a:r>
            <a:r>
              <a:rPr lang="en-ZA" dirty="0" smtClean="0">
                <a:solidFill>
                  <a:srgbClr val="F8F8F8"/>
                </a:solidFill>
              </a:rPr>
              <a:t> in die </a:t>
            </a:r>
            <a:r>
              <a:rPr lang="en-ZA" dirty="0" err="1" smtClean="0">
                <a:solidFill>
                  <a:srgbClr val="F8F8F8"/>
                </a:solidFill>
              </a:rPr>
              <a:t>verbinding</a:t>
            </a:r>
            <a:r>
              <a:rPr lang="en-ZA" dirty="0" smtClean="0">
                <a:solidFill>
                  <a:srgbClr val="F8F8F8"/>
                </a:solidFill>
              </a:rPr>
              <a:t>.</a:t>
            </a:r>
            <a:endParaRPr lang="en-ZA" dirty="0">
              <a:solidFill>
                <a:srgbClr val="F8F8F8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ZA" dirty="0" err="1">
                <a:solidFill>
                  <a:srgbClr val="F8F8F8"/>
                </a:solidFill>
              </a:rPr>
              <a:t>Bv</a:t>
            </a:r>
            <a:r>
              <a:rPr lang="en-ZA" dirty="0">
                <a:solidFill>
                  <a:srgbClr val="F8F8F8"/>
                </a:solidFill>
              </a:rPr>
              <a:t>.	</a:t>
            </a:r>
            <a:r>
              <a:rPr lang="en-ZA" dirty="0" err="1">
                <a:solidFill>
                  <a:srgbClr val="F8F8F8"/>
                </a:solidFill>
              </a:rPr>
              <a:t>Hidrasien</a:t>
            </a:r>
            <a:r>
              <a:rPr lang="en-ZA" dirty="0">
                <a:solidFill>
                  <a:srgbClr val="F8F8F8"/>
                </a:solidFill>
              </a:rPr>
              <a:t>:	N</a:t>
            </a:r>
            <a:r>
              <a:rPr lang="en-ZA" baseline="-25000" dirty="0">
                <a:solidFill>
                  <a:srgbClr val="F8F8F8"/>
                </a:solidFill>
              </a:rPr>
              <a:t>2</a:t>
            </a:r>
            <a:r>
              <a:rPr lang="en-ZA" dirty="0">
                <a:solidFill>
                  <a:srgbClr val="F8F8F8"/>
                </a:solidFill>
              </a:rPr>
              <a:t>H</a:t>
            </a:r>
            <a:r>
              <a:rPr lang="en-ZA" baseline="-25000" dirty="0">
                <a:solidFill>
                  <a:srgbClr val="F8F8F8"/>
                </a:solidFill>
              </a:rPr>
              <a:t>4</a:t>
            </a:r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0" y="1052513"/>
            <a:ext cx="63563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ZA" sz="3200" u="sng">
                <a:solidFill>
                  <a:srgbClr val="0237BA"/>
                </a:solidFill>
                <a:latin typeface="Comic Sans MS" pitchFamily="66" charset="0"/>
              </a:rPr>
              <a:t>Empiriese formule</a:t>
            </a:r>
            <a:r>
              <a:rPr lang="en-ZA" sz="3200">
                <a:solidFill>
                  <a:srgbClr val="0237BA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0" y="4051300"/>
            <a:ext cx="7137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ZA" sz="3200" u="sng" dirty="0" err="1">
                <a:solidFill>
                  <a:srgbClr val="0237BA"/>
                </a:solidFill>
                <a:latin typeface="Comic Sans MS" pitchFamily="66" charset="0"/>
              </a:rPr>
              <a:t>Molekulêre</a:t>
            </a:r>
            <a:r>
              <a:rPr lang="en-ZA" sz="3200" u="sng" dirty="0">
                <a:solidFill>
                  <a:srgbClr val="0237BA"/>
                </a:solidFill>
                <a:latin typeface="Comic Sans MS" pitchFamily="66" charset="0"/>
              </a:rPr>
              <a:t> </a:t>
            </a:r>
            <a:r>
              <a:rPr lang="en-ZA" sz="3200" u="sng" dirty="0" err="1">
                <a:solidFill>
                  <a:srgbClr val="0237BA"/>
                </a:solidFill>
                <a:latin typeface="Comic Sans MS" pitchFamily="66" charset="0"/>
              </a:rPr>
              <a:t>formule</a:t>
            </a:r>
            <a:r>
              <a:rPr lang="en-ZA" sz="3200" dirty="0">
                <a:solidFill>
                  <a:srgbClr val="0237BA"/>
                </a:solidFill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04800"/>
            <a:ext cx="8970962" cy="1143000"/>
          </a:xfrm>
        </p:spPr>
        <p:txBody>
          <a:bodyPr/>
          <a:lstStyle/>
          <a:p>
            <a:pPr>
              <a:defRPr/>
            </a:pP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Bepaling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819150" y="1557338"/>
            <a:ext cx="7951788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Text Box 5"/>
          <p:cNvSpPr txBox="1">
            <a:spLocks noChangeArrowheads="1"/>
          </p:cNvSpPr>
          <p:nvPr/>
        </p:nvSpPr>
        <p:spPr bwMode="auto">
          <a:xfrm>
            <a:off x="4813300" y="45339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85852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Bv.	vir ‘n verbinding wat uit atome A en B bestaan is die stappe 	om te gaan van persentasie samestelling tot die formule van 	die verbinding as volg: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2895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Verander massa-% na massa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Verander massa na molhoeveelheid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Bereken molverhouding (deel met kleinste molhoeveelheid)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Bepaal empiriese formule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Bepaal molekulêre formule (empiriese- en molekulêre formules kan dieselfde wees)</a:t>
            </a:r>
          </a:p>
        </p:txBody>
      </p:sp>
      <p:sp>
        <p:nvSpPr>
          <p:cNvPr id="16" name="Rectangle 3" descr="03p121"/>
          <p:cNvSpPr>
            <a:spLocks noGrp="1" noChangeAspect="1" noChangeArrowheads="1"/>
          </p:cNvSpPr>
          <p:nvPr isPhoto="1"/>
        </p:nvSpPr>
        <p:spPr bwMode="auto">
          <a:xfrm>
            <a:off x="990600" y="4876800"/>
            <a:ext cx="7696200" cy="1781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4" grpId="0" autoUpdateAnimBg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1130300" y="2924175"/>
            <a:ext cx="7488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279F"/>
                </a:solidFill>
              </a:rPr>
              <a:t>   </a:t>
            </a:r>
            <a:r>
              <a:rPr lang="en-US" altLang="en-US" u="sng" noProof="1">
                <a:solidFill>
                  <a:srgbClr val="00279F"/>
                </a:solidFill>
              </a:rPr>
              <a:t>Relatiewe aantal atome</a:t>
            </a:r>
            <a:r>
              <a:rPr lang="en-US" altLang="en-US" noProof="1">
                <a:solidFill>
                  <a:srgbClr val="00279F"/>
                </a:solidFill>
              </a:rPr>
              <a:t> van elke element in die </a:t>
            </a:r>
            <a:br>
              <a:rPr lang="en-US" altLang="en-US" noProof="1">
                <a:solidFill>
                  <a:srgbClr val="00279F"/>
                </a:solidFill>
              </a:rPr>
            </a:br>
            <a:r>
              <a:rPr lang="en-US" altLang="en-US">
                <a:solidFill>
                  <a:srgbClr val="00279F"/>
                </a:solidFill>
              </a:rPr>
              <a:t>     </a:t>
            </a:r>
            <a:r>
              <a:rPr lang="en-US" altLang="en-US" noProof="1">
                <a:solidFill>
                  <a:srgbClr val="00279F"/>
                </a:solidFill>
              </a:rPr>
              <a:t>molekuul (atoomverhoudings)</a:t>
            </a:r>
            <a:endParaRPr lang="en-US" altLang="en-US">
              <a:solidFill>
                <a:srgbClr val="00279F"/>
              </a:solidFill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577850" y="642938"/>
            <a:ext cx="8750300" cy="243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3200" i="1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Molekulêre formule</a:t>
            </a:r>
            <a:endParaRPr lang="en-ZA" i="1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i="1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Watter twee tipes inligting word deur die </a:t>
            </a:r>
            <a:r>
              <a:rPr lang="en-US" i="1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molekulêre formule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gegee?</a:t>
            </a:r>
          </a:p>
          <a:p>
            <a:pPr>
              <a:defRPr/>
            </a:pP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1363663" y="4797425"/>
            <a:ext cx="6864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noProof="1">
                <a:solidFill>
                  <a:schemeClr val="tx2"/>
                </a:solidFill>
                <a:latin typeface="Times New Roman" panose="02020603050405020304" pitchFamily="18" charset="0"/>
              </a:rPr>
              <a:t>Molekulêre formule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kan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1.   </a:t>
            </a:r>
            <a:r>
              <a:rPr lang="en-US" altLang="en-US" u="sng" noProof="1">
                <a:solidFill>
                  <a:schemeClr val="tx2"/>
                </a:solidFill>
                <a:latin typeface="Times New Roman" panose="02020603050405020304" pitchFamily="18" charset="0"/>
              </a:rPr>
              <a:t>dieselfde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wees 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as die empiriese formule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of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2.   </a:t>
            </a:r>
            <a:r>
              <a:rPr lang="en-US" altLang="en-US" u="sng" noProof="1">
                <a:solidFill>
                  <a:schemeClr val="tx2"/>
                </a:solidFill>
                <a:latin typeface="Times New Roman" panose="02020603050405020304" pitchFamily="18" charset="0"/>
              </a:rPr>
              <a:t>'n heelgetal veelvoud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van die empiriese formule</a:t>
            </a:r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1130300" y="3933825"/>
            <a:ext cx="819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1E9F"/>
                </a:solidFill>
              </a:rPr>
              <a:t>   </a:t>
            </a:r>
            <a:r>
              <a:rPr lang="en-US" altLang="en-US" noProof="1">
                <a:solidFill>
                  <a:srgbClr val="001E9F"/>
                </a:solidFill>
              </a:rPr>
              <a:t>Die </a:t>
            </a:r>
            <a:r>
              <a:rPr lang="en-US" altLang="en-US" u="sng" noProof="1">
                <a:solidFill>
                  <a:srgbClr val="001E9F"/>
                </a:solidFill>
              </a:rPr>
              <a:t>totale getal atome</a:t>
            </a:r>
            <a:r>
              <a:rPr lang="en-US" altLang="en-US" noProof="1">
                <a:solidFill>
                  <a:srgbClr val="001E9F"/>
                </a:solidFill>
              </a:rPr>
              <a:t> in die molekuul</a:t>
            </a:r>
            <a:endParaRPr lang="en-US" altLang="en-US">
              <a:solidFill>
                <a:srgbClr val="001E9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1" grpId="0" autoUpdateAnimBg="0"/>
      <p:bldP spid="603143" grpId="0" autoUpdateAnimBg="0"/>
      <p:bldP spid="603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819150" y="476250"/>
            <a:ext cx="84201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48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Molekulêre formule</a:t>
            </a:r>
            <a:endParaRPr lang="en-ZA" i="1" noProof="1">
              <a:solidFill>
                <a:srgbClr val="0237B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82550" y="2133600"/>
            <a:ext cx="9080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buFont typeface="Symbol" panose="05050102010706020507" pitchFamily="18" charset="2"/>
              <a:buNone/>
            </a:pPr>
            <a:r>
              <a:rPr lang="en-US" altLang="en-US"/>
              <a:t>Benodig die </a:t>
            </a:r>
            <a:r>
              <a:rPr lang="en-US" altLang="en-US" u="sng" noProof="1">
                <a:solidFill>
                  <a:srgbClr val="001E9F"/>
                </a:solidFill>
              </a:rPr>
              <a:t>molêre massa</a:t>
            </a:r>
            <a:r>
              <a:rPr lang="en-US" altLang="en-US" u="sng" noProof="1"/>
              <a:t> </a:t>
            </a:r>
            <a:r>
              <a:rPr lang="en-US" altLang="en-US" u="sng"/>
              <a:t>van die verbinding</a:t>
            </a:r>
            <a:r>
              <a:rPr lang="en-US" altLang="en-US"/>
              <a:t> (</a:t>
            </a:r>
            <a:r>
              <a:rPr lang="en-US" altLang="en-US" noProof="1"/>
              <a:t>vanaf </a:t>
            </a:r>
            <a:r>
              <a:rPr lang="en-US" altLang="en-US" noProof="1">
                <a:solidFill>
                  <a:schemeClr val="hlink"/>
                </a:solidFill>
              </a:rPr>
              <a:t>eksperimentele</a:t>
            </a:r>
            <a:r>
              <a:rPr lang="en-US" altLang="en-US" noProof="1"/>
              <a:t> gegewens</a:t>
            </a:r>
            <a:r>
              <a:rPr lang="en-US" altLang="en-US"/>
              <a:t>) o</a:t>
            </a:r>
            <a:r>
              <a:rPr lang="en-US" altLang="en-US" noProof="1"/>
              <a:t>m die </a:t>
            </a:r>
            <a:r>
              <a:rPr lang="en-US" altLang="en-US" noProof="1">
                <a:solidFill>
                  <a:srgbClr val="001E9F"/>
                </a:solidFill>
              </a:rPr>
              <a:t>molekulêre</a:t>
            </a:r>
            <a:r>
              <a:rPr lang="en-US" altLang="en-US" noProof="1"/>
              <a:t> formule van 'n verbinding af </a:t>
            </a:r>
            <a:br>
              <a:rPr lang="en-US" altLang="en-US" noProof="1"/>
            </a:br>
            <a:r>
              <a:rPr lang="en-US" altLang="en-US" noProof="1"/>
              <a:t>te lei vanaf die </a:t>
            </a:r>
            <a:r>
              <a:rPr lang="en-US" altLang="en-US" noProof="1">
                <a:solidFill>
                  <a:srgbClr val="001E9F"/>
                </a:solidFill>
              </a:rPr>
              <a:t>empiriese</a:t>
            </a:r>
            <a:r>
              <a:rPr lang="en-US" altLang="en-US" noProof="1"/>
              <a:t> formule</a:t>
            </a: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676275" y="3917950"/>
            <a:ext cx="783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noProof="1"/>
              <a:t>Vir die verbinding hidrasien hierbo, is die </a:t>
            </a:r>
            <a:r>
              <a:rPr lang="en-US" altLang="en-US" noProof="1">
                <a:solidFill>
                  <a:schemeClr val="accent2"/>
                </a:solidFill>
              </a:rPr>
              <a:t>empiriese </a:t>
            </a:r>
            <a:br>
              <a:rPr lang="en-US" altLang="en-US" noProof="1">
                <a:solidFill>
                  <a:schemeClr val="accent2"/>
                </a:solidFill>
              </a:rPr>
            </a:br>
            <a:r>
              <a:rPr lang="en-US" altLang="en-US" noProof="1">
                <a:solidFill>
                  <a:schemeClr val="accent2"/>
                </a:solidFill>
              </a:rPr>
              <a:t>formule NH</a:t>
            </a:r>
            <a:r>
              <a:rPr lang="en-US" altLang="en-US" baseline="-25000" noProof="1">
                <a:solidFill>
                  <a:schemeClr val="accent2"/>
                </a:solidFill>
              </a:rPr>
              <a:t>2</a:t>
            </a:r>
            <a:r>
              <a:rPr lang="en-US" altLang="en-US" noProof="1"/>
              <a:t>, die volgende atoomverhoudings is ook</a:t>
            </a:r>
            <a:br>
              <a:rPr lang="en-US" altLang="en-US" noProof="1"/>
            </a:br>
            <a:r>
              <a:rPr lang="en-US" altLang="en-US" noProof="1"/>
              <a:t> moontlik: N</a:t>
            </a:r>
            <a:r>
              <a:rPr lang="en-US" altLang="en-US" baseline="-25000" noProof="1"/>
              <a:t>2</a:t>
            </a:r>
            <a:r>
              <a:rPr lang="en-US" altLang="en-US" noProof="1"/>
              <a:t>H</a:t>
            </a:r>
            <a:r>
              <a:rPr lang="en-US" altLang="en-US" baseline="-25000" noProof="1"/>
              <a:t>4</a:t>
            </a:r>
            <a:r>
              <a:rPr lang="en-US" altLang="en-US" noProof="1"/>
              <a:t>, N</a:t>
            </a:r>
            <a:r>
              <a:rPr lang="en-US" altLang="en-US" baseline="-25000" noProof="1"/>
              <a:t>3</a:t>
            </a:r>
            <a:r>
              <a:rPr lang="en-US" altLang="en-US" noProof="1"/>
              <a:t>H</a:t>
            </a:r>
            <a:r>
              <a:rPr lang="en-US" altLang="en-US" baseline="-25000" noProof="1"/>
              <a:t>6</a:t>
            </a:r>
            <a:r>
              <a:rPr lang="en-US" altLang="en-US" noProof="1"/>
              <a:t>, N</a:t>
            </a:r>
            <a:r>
              <a:rPr lang="en-US" altLang="en-US" baseline="-25000" noProof="1"/>
              <a:t>4</a:t>
            </a:r>
            <a:r>
              <a:rPr lang="en-US" altLang="en-US" noProof="1"/>
              <a:t>H</a:t>
            </a:r>
            <a:r>
              <a:rPr lang="en-US" altLang="en-US" baseline="-25000" noProof="1"/>
              <a:t>8</a:t>
            </a:r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1520825" y="5516563"/>
            <a:ext cx="6732588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‘Faktor’ word bepaal deur die mol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ê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 massa van die verbinding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8" grpId="0" autoUpdateAnimBg="0"/>
      <p:bldP spid="605189" grpId="0" autoUpdateAnimBg="0"/>
      <p:bldP spid="6051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428625" y="549275"/>
            <a:ext cx="84201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48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Molekulêre formule</a:t>
            </a:r>
            <a:endParaRPr lang="en-ZA" i="1" noProof="1">
              <a:solidFill>
                <a:srgbClr val="0237B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527175" y="1752600"/>
            <a:ext cx="6269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noProof="1"/>
              <a:t>Eksperimentele gegewens dui aan dat die</a:t>
            </a:r>
            <a:br>
              <a:rPr lang="en-US" altLang="en-US" noProof="1"/>
            </a:br>
            <a:r>
              <a:rPr lang="en-US" altLang="en-US" noProof="1"/>
              <a:t> molêre massa </a:t>
            </a:r>
            <a:r>
              <a:rPr lang="en-US" altLang="en-US"/>
              <a:t>van hidrasien </a:t>
            </a:r>
            <a:r>
              <a:rPr lang="en-US" altLang="en-US" noProof="1"/>
              <a:t>32 g/mol is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60388" y="3187700"/>
            <a:ext cx="893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/>
              <a:t>Die massa volgens die empiriese formule</a:t>
            </a:r>
            <a:r>
              <a:rPr lang="en-US" altLang="en-US" dirty="0"/>
              <a:t>, i.e. NH</a:t>
            </a:r>
            <a:r>
              <a:rPr lang="en-US" altLang="en-US" baseline="-25000" dirty="0"/>
              <a:t>2</a:t>
            </a:r>
            <a:r>
              <a:rPr lang="en-US" altLang="en-US" dirty="0"/>
              <a:t>,</a:t>
            </a:r>
          </a:p>
          <a:p>
            <a:pPr algn="ctr"/>
            <a:r>
              <a:rPr lang="en-US" altLang="en-US" noProof="1"/>
              <a:t>is </a:t>
            </a:r>
            <a:r>
              <a:rPr lang="en-US" altLang="en-US" noProof="1" smtClean="0"/>
              <a:t>16.0 </a:t>
            </a:r>
            <a:r>
              <a:rPr lang="en-US" altLang="en-US" noProof="1"/>
              <a:t>g/mol</a:t>
            </a:r>
            <a:endParaRPr lang="en-US" altLang="en-US" baseline="-25000" noProof="1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1833563" y="5516563"/>
            <a:ext cx="6081712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molekulêre formule van hidrasien is </a:t>
            </a:r>
            <a:b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keer die empiriese formule NH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N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ZA" baseline="-25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34503" name="Group 11"/>
          <p:cNvGrpSpPr>
            <a:grpSpLocks/>
          </p:cNvGrpSpPr>
          <p:nvPr/>
        </p:nvGrpSpPr>
        <p:grpSpPr bwMode="auto">
          <a:xfrm>
            <a:off x="2301875" y="4221163"/>
            <a:ext cx="4705350" cy="965200"/>
            <a:chOff x="612" y="2614"/>
            <a:chExt cx="2736" cy="608"/>
          </a:xfrm>
        </p:grpSpPr>
        <p:sp>
          <p:nvSpPr>
            <p:cNvPr id="234504" name="Rectangle 7"/>
            <p:cNvSpPr>
              <a:spLocks noChangeArrowheads="1"/>
            </p:cNvSpPr>
            <p:nvPr/>
          </p:nvSpPr>
          <p:spPr bwMode="auto">
            <a:xfrm>
              <a:off x="748" y="2614"/>
              <a:ext cx="1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noProof="1"/>
                <a:t>molêre massa</a:t>
              </a:r>
              <a:endParaRPr lang="en-US" altLang="en-US"/>
            </a:p>
          </p:txBody>
        </p:sp>
        <p:sp>
          <p:nvSpPr>
            <p:cNvPr id="234505" name="Line 8"/>
            <p:cNvSpPr>
              <a:spLocks noChangeShapeType="1"/>
            </p:cNvSpPr>
            <p:nvPr/>
          </p:nvSpPr>
          <p:spPr bwMode="auto">
            <a:xfrm>
              <a:off x="657" y="2886"/>
              <a:ext cx="15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6" name="Rectangle 9"/>
            <p:cNvSpPr>
              <a:spLocks noChangeArrowheads="1"/>
            </p:cNvSpPr>
            <p:nvPr/>
          </p:nvSpPr>
          <p:spPr bwMode="auto">
            <a:xfrm>
              <a:off x="612" y="2931"/>
              <a:ext cx="15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empiriese</a:t>
              </a:r>
              <a:r>
                <a:rPr lang="en-US" altLang="en-US" noProof="1"/>
                <a:t> massa</a:t>
              </a:r>
              <a:endParaRPr lang="en-US" altLang="en-US"/>
            </a:p>
          </p:txBody>
        </p:sp>
        <p:sp>
          <p:nvSpPr>
            <p:cNvPr id="234507" name="Rectangle 10"/>
            <p:cNvSpPr>
              <a:spLocks noChangeArrowheads="1"/>
            </p:cNvSpPr>
            <p:nvPr/>
          </p:nvSpPr>
          <p:spPr bwMode="auto">
            <a:xfrm>
              <a:off x="2336" y="2750"/>
              <a:ext cx="10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= 32/16 = 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3657600" y="533400"/>
            <a:ext cx="2157413" cy="584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Voorbeeld</a:t>
            </a:r>
            <a:endParaRPr lang="en-US" sz="3600" noProof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428625" y="1524000"/>
            <a:ext cx="9126538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Vanilien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is 'n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geurmiddel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met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molêre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massa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152 g/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bestaan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uit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63.15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% C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5.30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% H. Die res is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suurstof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Bereken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die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empiriese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molekulêre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formules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van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vanilien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9600" y="6019800"/>
            <a:ext cx="5135563" cy="40011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Sien</a:t>
            </a:r>
            <a:r>
              <a:rPr lang="en-US" sz="2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video </a:t>
            </a:r>
            <a:r>
              <a:rPr lang="en-US" sz="200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genaamd</a:t>
            </a:r>
            <a:r>
              <a:rPr lang="en-US" sz="2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: LE 2.8 - Vanillin</a:t>
            </a:r>
            <a:endParaRPr lang="en-US" sz="2000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088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130425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387350" y="2000250"/>
            <a:ext cx="912653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Eugenol is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die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hoofbestandeel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naeltjie-olie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Dit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het ‘n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molêre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massa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van 164.2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g/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is 73.14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% C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7.37% H;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die res is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suurstof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Bereken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die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empiriese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die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molekulêre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formules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van eugenol.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38100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2.20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9858" name="Picture 2" descr="Image result for c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92413"/>
            <a:ext cx="3352800" cy="22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2"/>
          <p:cNvSpPr>
            <a:spLocks noChangeArrowheads="1"/>
          </p:cNvSpPr>
          <p:nvPr/>
        </p:nvSpPr>
        <p:spPr bwMode="auto">
          <a:xfrm>
            <a:off x="0" y="1844675"/>
            <a:ext cx="9906000" cy="15843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38597" name="AutoShape 9"/>
          <p:cNvSpPr>
            <a:spLocks noChangeArrowheads="1"/>
          </p:cNvSpPr>
          <p:nvPr/>
        </p:nvSpPr>
        <p:spPr bwMode="auto">
          <a:xfrm>
            <a:off x="741363" y="3933825"/>
            <a:ext cx="8034337" cy="2393950"/>
          </a:xfrm>
          <a:prstGeom prst="notchedRightArrow">
            <a:avLst>
              <a:gd name="adj1" fmla="val 50000"/>
              <a:gd name="adj2" fmla="val 77454"/>
            </a:avLst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625674" name="Text Box 10"/>
          <p:cNvSpPr txBox="1">
            <a:spLocks noChangeArrowheads="1"/>
          </p:cNvSpPr>
          <p:nvPr/>
        </p:nvSpPr>
        <p:spPr bwMode="auto">
          <a:xfrm>
            <a:off x="1285875" y="4868863"/>
            <a:ext cx="7256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>
                <a:effectLst>
                  <a:outerShdw blurRad="38100" dist="38100" dir="2700000" algn="tl">
                    <a:srgbClr val="FFFFFF"/>
                  </a:outerShdw>
                </a:effectLst>
              </a:rPr>
              <a:t>Dus </a:t>
            </a:r>
            <a:r>
              <a:rPr lang="en-ZA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 </a:t>
            </a:r>
            <a:r>
              <a:rPr lang="en-ZA">
                <a:effectLst>
                  <a:outerShdw blurRad="38100" dist="38100" dir="2700000" algn="tl">
                    <a:srgbClr val="FFFFFF"/>
                  </a:outerShdw>
                </a:effectLst>
              </a:rPr>
              <a:t>vanaf </a:t>
            </a:r>
            <a:r>
              <a:rPr lang="en-ZA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</a:t>
            </a:r>
            <a:r>
              <a:rPr lang="en-ZA">
                <a:effectLst>
                  <a:outerShdw blurRad="38100" dist="38100" dir="2700000" algn="tl">
                    <a:srgbClr val="FFFFFF"/>
                  </a:outerShdw>
                </a:effectLst>
              </a:rPr>
              <a:t> gegewens </a:t>
            </a:r>
          </a:p>
        </p:txBody>
      </p: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271463" y="1989138"/>
            <a:ext cx="89725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Bepaling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van die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samestelling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van ‘n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verbinding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deur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formule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bereken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vanaf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massa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gegewens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(mass data)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"/>
          <p:cNvSpPr>
            <a:spLocks noChangeArrowheads="1"/>
          </p:cNvSpPr>
          <p:nvPr/>
        </p:nvSpPr>
        <p:spPr bwMode="auto">
          <a:xfrm>
            <a:off x="895350" y="549275"/>
            <a:ext cx="8115300" cy="1295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400" smtClean="0">
                <a:solidFill>
                  <a:srgbClr val="00279F"/>
                </a:solidFill>
              </a:rPr>
              <a:t>Die </a:t>
            </a:r>
            <a:r>
              <a:rPr lang="en-US" altLang="en-US" sz="2400" u="sng" smtClean="0">
                <a:solidFill>
                  <a:schemeClr val="hlink"/>
                </a:solidFill>
              </a:rPr>
              <a:t>wet </a:t>
            </a:r>
            <a:r>
              <a:rPr lang="en-US" altLang="en-US" sz="2400" u="sng" noProof="1" smtClean="0">
                <a:solidFill>
                  <a:schemeClr val="hlink"/>
                </a:solidFill>
              </a:rPr>
              <a:t>van konstante samestelling</a:t>
            </a:r>
            <a:r>
              <a:rPr lang="en-US" altLang="en-US" sz="2400" noProof="1" smtClean="0">
                <a:solidFill>
                  <a:srgbClr val="00279F"/>
                </a:solidFill>
              </a:rPr>
              <a:t> </a:t>
            </a:r>
            <a:r>
              <a:rPr lang="en-US" altLang="en-US" sz="2400" smtClean="0">
                <a:solidFill>
                  <a:srgbClr val="00279F"/>
                </a:solidFill>
              </a:rPr>
              <a:t>word gebruik as uitgangspunt in die bepaling van die formule van ‘n verbinding </a:t>
            </a:r>
            <a:endParaRPr lang="en-US" altLang="en-US" sz="4400" smtClean="0">
              <a:solidFill>
                <a:schemeClr val="hlink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2276475"/>
            <a:ext cx="7924800" cy="1296988"/>
            <a:chOff x="576" y="1434"/>
            <a:chExt cx="4608" cy="817"/>
          </a:xfrm>
        </p:grpSpPr>
        <p:sp>
          <p:nvSpPr>
            <p:cNvPr id="206855" name="Rectangle 9"/>
            <p:cNvSpPr>
              <a:spLocks noChangeArrowheads="1"/>
            </p:cNvSpPr>
            <p:nvPr/>
          </p:nvSpPr>
          <p:spPr bwMode="auto">
            <a:xfrm>
              <a:off x="612" y="1434"/>
              <a:ext cx="4536" cy="81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/>
            </a:p>
          </p:txBody>
        </p:sp>
        <p:sp>
          <p:nvSpPr>
            <p:cNvPr id="206856" name="Text Box 4"/>
            <p:cNvSpPr txBox="1">
              <a:spLocks noChangeArrowheads="1"/>
            </p:cNvSpPr>
            <p:nvPr/>
          </p:nvSpPr>
          <p:spPr bwMode="auto">
            <a:xfrm>
              <a:off x="576" y="1460"/>
              <a:ext cx="46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noProof="1">
                  <a:solidFill>
                    <a:schemeClr val="hlink"/>
                  </a:solidFill>
                </a:rPr>
                <a:t>Enige monster van ‘n suiwer verbinding</a:t>
              </a:r>
              <a:r>
                <a:rPr lang="en-US" altLang="en-US" noProof="1">
                  <a:solidFill>
                    <a:srgbClr val="0237BA"/>
                  </a:solidFill>
                </a:rPr>
                <a:t> bestaan altyd uit </a:t>
              </a:r>
              <a:r>
                <a:rPr lang="en-US" altLang="en-US" u="sng" noProof="1">
                  <a:solidFill>
                    <a:srgbClr val="0237BA"/>
                  </a:solidFill>
                </a:rPr>
                <a:t>dieselfde elemente</a:t>
              </a:r>
              <a:r>
                <a:rPr lang="en-US" altLang="en-US" noProof="1">
                  <a:solidFill>
                    <a:srgbClr val="0237BA"/>
                  </a:solidFill>
                </a:rPr>
                <a:t> verbind</a:t>
              </a:r>
              <a:r>
                <a:rPr lang="en-US" altLang="en-US">
                  <a:solidFill>
                    <a:srgbClr val="0237BA"/>
                  </a:solidFill>
                </a:rPr>
                <a:t> tot mekaar</a:t>
              </a:r>
              <a:r>
                <a:rPr lang="en-US" altLang="en-US" noProof="1">
                  <a:solidFill>
                    <a:srgbClr val="0237BA"/>
                  </a:solidFill>
                </a:rPr>
                <a:t> in </a:t>
              </a:r>
              <a:r>
                <a:rPr lang="en-US" altLang="en-US" u="sng" noProof="1">
                  <a:solidFill>
                    <a:srgbClr val="0237BA"/>
                  </a:solidFill>
                </a:rPr>
                <a:t>dieselfde massaverhouding</a:t>
              </a:r>
            </a:p>
          </p:txBody>
        </p:sp>
      </p:grpSp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2144713" y="4076700"/>
          <a:ext cx="2778125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5" name="Photo Editor Photo" r:id="rId4" imgW="2790476" imgH="2295238" progId="MSPhotoEd.3">
                  <p:embed/>
                </p:oleObj>
              </mc:Choice>
              <mc:Fallback>
                <p:oleObj name="Photo Editor Photo" r:id="rId4" imgW="2790476" imgH="229523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076700"/>
                        <a:ext cx="2778125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1" name="Object 7"/>
          <p:cNvGraphicFramePr>
            <a:graphicFrameLocks noChangeAspect="1"/>
          </p:cNvGraphicFramePr>
          <p:nvPr/>
        </p:nvGraphicFramePr>
        <p:xfrm>
          <a:off x="5500688" y="3933825"/>
          <a:ext cx="2481262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6" name="Photo Editor Photo" r:id="rId6" imgW="3362794" imgH="3352381" progId="MSPhotoEd.3">
                  <p:embed/>
                </p:oleObj>
              </mc:Choice>
              <mc:Fallback>
                <p:oleObj name="Photo Editor Photo" r:id="rId6" imgW="3362794" imgH="335238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933825"/>
                        <a:ext cx="2481262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7"/>
          <p:cNvSpPr txBox="1">
            <a:spLocks noChangeArrowheads="1"/>
          </p:cNvSpPr>
          <p:nvPr/>
        </p:nvSpPr>
        <p:spPr bwMode="auto">
          <a:xfrm>
            <a:off x="584200" y="620713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ZA" altLang="en-US"/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428625" y="188913"/>
            <a:ext cx="8969375" cy="10795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Bepaling</a:t>
            </a:r>
            <a:r>
              <a:rPr lang="en-ZA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van die </a:t>
            </a:r>
            <a:r>
              <a:rPr lang="en-ZA" sz="3200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formule</a:t>
            </a:r>
            <a:r>
              <a:rPr lang="en-ZA" sz="32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sz="3200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vanaf</a:t>
            </a:r>
            <a:r>
              <a:rPr lang="en-ZA" sz="32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massa </a:t>
            </a:r>
            <a:r>
              <a:rPr lang="en-ZA" sz="3200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gegewens</a:t>
            </a:r>
            <a:endParaRPr lang="en-Z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3922713"/>
            <a:ext cx="9906000" cy="1944687"/>
            <a:chOff x="0" y="2160"/>
            <a:chExt cx="5760" cy="1225"/>
          </a:xfrm>
        </p:grpSpPr>
        <p:sp>
          <p:nvSpPr>
            <p:cNvPr id="240647" name="Rectangle 30"/>
            <p:cNvSpPr>
              <a:spLocks noChangeArrowheads="1"/>
            </p:cNvSpPr>
            <p:nvPr/>
          </p:nvSpPr>
          <p:spPr bwMode="auto">
            <a:xfrm>
              <a:off x="0" y="2160"/>
              <a:ext cx="5760" cy="12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/>
            </a:p>
          </p:txBody>
        </p:sp>
        <p:sp>
          <p:nvSpPr>
            <p:cNvPr id="240648" name="Text Box 9"/>
            <p:cNvSpPr txBox="1">
              <a:spLocks noChangeArrowheads="1"/>
            </p:cNvSpPr>
            <p:nvPr/>
          </p:nvSpPr>
          <p:spPr bwMode="auto">
            <a:xfrm>
              <a:off x="113" y="2201"/>
              <a:ext cx="553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ZA" altLang="en-US" sz="2000" u="sng">
                  <a:solidFill>
                    <a:srgbClr val="4D7E3E"/>
                  </a:solidFill>
                  <a:latin typeface="Calibri" panose="020F0502020204030204" pitchFamily="34" charset="0"/>
                </a:rPr>
                <a:t>Combine known masses of elements</a:t>
              </a:r>
              <a:r>
                <a:rPr lang="en-ZA" altLang="en-US" sz="2000">
                  <a:solidFill>
                    <a:srgbClr val="4D7E3E"/>
                  </a:solidFill>
                  <a:latin typeface="Calibri" panose="020F0502020204030204" pitchFamily="34" charset="0"/>
                </a:rPr>
                <a:t> to give a sample of the compound of known mass:</a:t>
              </a:r>
            </a:p>
            <a:p>
              <a:pPr>
                <a:spcBef>
                  <a:spcPct val="50000"/>
                </a:spcBef>
              </a:pPr>
              <a:r>
                <a:rPr lang="en-ZA" altLang="en-US" sz="2000">
                  <a:latin typeface="Calibri" panose="020F0502020204030204" pitchFamily="34" charset="0"/>
                </a:rPr>
                <a:t>Massas gereageer bekend             mol	 molverhouding	           molekulêre formule.</a:t>
              </a:r>
            </a:p>
          </p:txBody>
        </p:sp>
        <p:sp>
          <p:nvSpPr>
            <p:cNvPr id="240649" name="Line 13"/>
            <p:cNvSpPr>
              <a:spLocks noChangeShapeType="1"/>
            </p:cNvSpPr>
            <p:nvPr/>
          </p:nvSpPr>
          <p:spPr bwMode="auto">
            <a:xfrm>
              <a:off x="1786" y="2615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0" name="Line 14"/>
            <p:cNvSpPr>
              <a:spLocks noChangeShapeType="1"/>
            </p:cNvSpPr>
            <p:nvPr/>
          </p:nvSpPr>
          <p:spPr bwMode="auto">
            <a:xfrm>
              <a:off x="2451" y="2615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1" name="Line 15"/>
            <p:cNvSpPr>
              <a:spLocks noChangeShapeType="1"/>
            </p:cNvSpPr>
            <p:nvPr/>
          </p:nvSpPr>
          <p:spPr bwMode="auto">
            <a:xfrm>
              <a:off x="3825" y="2625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645" name="Text Box 24"/>
          <p:cNvSpPr txBox="1">
            <a:spLocks noChangeArrowheads="1"/>
          </p:cNvSpPr>
          <p:nvPr/>
        </p:nvSpPr>
        <p:spPr bwMode="auto">
          <a:xfrm>
            <a:off x="3783013" y="1968500"/>
            <a:ext cx="2574925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/>
              <a:t>Twee tipes</a:t>
            </a:r>
          </a:p>
        </p:txBody>
      </p:sp>
      <p:sp>
        <p:nvSpPr>
          <p:cNvPr id="614428" name="Text Box 28"/>
          <p:cNvSpPr txBox="1">
            <a:spLocks noChangeArrowheads="1"/>
          </p:cNvSpPr>
          <p:nvPr/>
        </p:nvSpPr>
        <p:spPr bwMode="auto">
          <a:xfrm>
            <a:off x="4329113" y="2959100"/>
            <a:ext cx="1482725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6"/>
          <p:cNvSpPr>
            <a:spLocks noChangeArrowheads="1"/>
          </p:cNvSpPr>
          <p:nvPr/>
        </p:nvSpPr>
        <p:spPr bwMode="auto">
          <a:xfrm>
            <a:off x="0" y="1143000"/>
            <a:ext cx="9906000" cy="43195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41667" name="Text Box 5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1668" name="Text Box 6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193675" y="1295400"/>
            <a:ext cx="9440863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ZA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</a:t>
            </a:r>
            <a:r>
              <a:rPr lang="en-ZA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vanaf</a:t>
            </a:r>
            <a:r>
              <a:rPr lang="en-ZA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massas</a:t>
            </a:r>
            <a:r>
              <a:rPr lang="en-Z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verkry</a:t>
            </a:r>
            <a:r>
              <a:rPr lang="en-ZA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ZA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Laboratorium</a:t>
            </a:r>
            <a:endParaRPr lang="en-Z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Tinmetaal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Sn)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pers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jodiumkristalle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(I</a:t>
            </a:r>
            <a:r>
              <a:rPr lang="en-ZA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reageer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om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oranje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soliede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tinjodied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met ‘n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onbekende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formule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form.</a:t>
            </a:r>
            <a:endParaRPr lang="en-Z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Sn(s)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ZA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(s) →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Sn</a:t>
            </a:r>
            <a:r>
              <a:rPr lang="en-ZA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ZA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(s)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 Sn wat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reageer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0.455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Massa I</a:t>
            </a:r>
            <a:r>
              <a:rPr lang="en-ZA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wat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reageer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1.947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Bereken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waardes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van x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(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m.a.w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bereken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die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formule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van die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verbinding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ZA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41671" name="Object 1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36672247"/>
              </p:ext>
            </p:extLst>
          </p:nvPr>
        </p:nvGraphicFramePr>
        <p:xfrm>
          <a:off x="6324600" y="4953000"/>
          <a:ext cx="2819400" cy="170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73" name="Photo Editor Photo" r:id="rId4" imgW="3438095" imgH="2257740" progId="MSPhotoEd.3">
                  <p:embed/>
                </p:oleObj>
              </mc:Choice>
              <mc:Fallback>
                <p:oleObj name="Photo Editor Photo" r:id="rId4" imgW="3438095" imgH="2257740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953000"/>
                        <a:ext cx="2819400" cy="1708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93057" y="93663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2.21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3392488" y="479425"/>
            <a:ext cx="3043237" cy="592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Doen in klas</a:t>
            </a:r>
          </a:p>
        </p:txBody>
      </p:sp>
      <p:graphicFrame>
        <p:nvGraphicFramePr>
          <p:cNvPr id="24371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193925"/>
          <a:ext cx="9906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9" name="Photo Editor Photo" r:id="rId4" imgW="3780952" imgH="409632" progId="MSPhotoEd.3">
                  <p:embed/>
                </p:oleObj>
              </mc:Choice>
              <mc:Fallback>
                <p:oleObj name="Photo Editor Photo" r:id="rId4" imgW="3780952" imgH="40963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3925"/>
                        <a:ext cx="99060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3402013"/>
          <a:ext cx="99060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20" name="Photo Editor Photo" r:id="rId6" imgW="3780952" imgH="428798" progId="MSPhotoEd.3">
                  <p:embed/>
                </p:oleObj>
              </mc:Choice>
              <mc:Fallback>
                <p:oleObj name="Photo Editor Photo" r:id="rId6" imgW="3780952" imgH="42879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02013"/>
                        <a:ext cx="99060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68438" y="25923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2.22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5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6787" name="Text Box 6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6788" name="Text Box 11"/>
          <p:cNvSpPr txBox="1">
            <a:spLocks noChangeArrowheads="1"/>
          </p:cNvSpPr>
          <p:nvPr/>
        </p:nvSpPr>
        <p:spPr bwMode="auto">
          <a:xfrm>
            <a:off x="661988" y="2781300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ZA" altLang="en-US"/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0" y="3429000"/>
            <a:ext cx="92456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ZA" sz="36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GEHIDRATEERDE VERBINDINGS</a:t>
            </a:r>
            <a:r>
              <a:rPr lang="en-ZA" i="1" noProof="1">
                <a:solidFill>
                  <a:srgbClr val="EF9100"/>
                </a:solidFill>
              </a:rPr>
              <a:t> </a:t>
            </a:r>
          </a:p>
        </p:txBody>
      </p:sp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3860800" y="2205038"/>
            <a:ext cx="2495550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Spesiale Tipe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-796925" y="503238"/>
            <a:ext cx="1045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buFont typeface="Symbol" panose="05050102010706020507" pitchFamily="18" charset="2"/>
              <a:buNone/>
            </a:pPr>
            <a:r>
              <a:rPr lang="en-US" altLang="en-US" sz="3600" i="1" noProof="1"/>
              <a:t>GEHIDRATEERDE VERBINDINGS</a:t>
            </a:r>
            <a:r>
              <a:rPr lang="en-US" altLang="en-US" i="1" noProof="1"/>
              <a:t> 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509588" y="1447800"/>
            <a:ext cx="9066212" cy="1588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42900" y="1371600"/>
            <a:ext cx="825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sz="2800" noProof="1"/>
              <a:t>Omskryf die term gehidrateerde verbinding</a:t>
            </a:r>
            <a:endParaRPr lang="en-US" altLang="en-US" noProof="1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title"/>
          </p:nvPr>
        </p:nvSpPr>
        <p:spPr>
          <a:xfrm>
            <a:off x="193675" y="2514600"/>
            <a:ext cx="3433763" cy="1143000"/>
          </a:xfrm>
        </p:spPr>
        <p:txBody>
          <a:bodyPr/>
          <a:lstStyle/>
          <a:p>
            <a:pPr algn="l"/>
            <a:r>
              <a:rPr lang="en-US" altLang="en-US" sz="2400" noProof="1" smtClean="0">
                <a:solidFill>
                  <a:schemeClr val="accent2"/>
                </a:solidFill>
              </a:rPr>
              <a:t>Ioniese verbindings</a:t>
            </a:r>
            <a:br>
              <a:rPr lang="en-US" altLang="en-US" sz="2400" noProof="1" smtClean="0">
                <a:solidFill>
                  <a:schemeClr val="accent2"/>
                </a:solidFill>
              </a:rPr>
            </a:br>
            <a:r>
              <a:rPr lang="en-US" altLang="en-US" sz="2400" noProof="1" smtClean="0">
                <a:solidFill>
                  <a:schemeClr val="accent2"/>
                </a:solidFill>
              </a:rPr>
              <a:t>met geassosieerde </a:t>
            </a:r>
            <a:br>
              <a:rPr lang="en-US" altLang="en-US" sz="2400" noProof="1" smtClean="0">
                <a:solidFill>
                  <a:schemeClr val="accent2"/>
                </a:solidFill>
              </a:rPr>
            </a:br>
            <a:r>
              <a:rPr lang="en-US" altLang="en-US" sz="2400" noProof="1" smtClean="0">
                <a:solidFill>
                  <a:schemeClr val="accent2"/>
                </a:solidFill>
              </a:rPr>
              <a:t>watermolekules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193675" y="4473575"/>
            <a:ext cx="3121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>
                <a:solidFill>
                  <a:schemeClr val="hlink"/>
                </a:solidFill>
              </a:rPr>
              <a:t>NiCl</a:t>
            </a:r>
            <a:r>
              <a:rPr lang="en-US" altLang="en-US" baseline="-25000" noProof="1">
                <a:solidFill>
                  <a:schemeClr val="hlink"/>
                </a:solidFill>
              </a:rPr>
              <a:t>2</a:t>
            </a:r>
            <a:r>
              <a:rPr lang="en-US" altLang="en-US" noProof="1">
                <a:solidFill>
                  <a:schemeClr val="hlink"/>
                </a:solidFill>
              </a:rPr>
              <a:t>.6H</a:t>
            </a:r>
            <a:r>
              <a:rPr lang="en-US" altLang="en-US" baseline="-25000" noProof="1">
                <a:solidFill>
                  <a:schemeClr val="hlink"/>
                </a:solidFill>
              </a:rPr>
              <a:t>2</a:t>
            </a:r>
            <a:r>
              <a:rPr lang="en-US" altLang="en-US" noProof="1">
                <a:solidFill>
                  <a:schemeClr val="hlink"/>
                </a:solidFill>
              </a:rPr>
              <a:t>O</a:t>
            </a:r>
          </a:p>
          <a:p>
            <a:r>
              <a:rPr lang="en-US" altLang="en-US" noProof="1"/>
              <a:t>Dus: 6 mol watermolekules </a:t>
            </a:r>
          </a:p>
          <a:p>
            <a:r>
              <a:rPr lang="en-US" altLang="en-US" noProof="1"/>
              <a:t>geassosieer met elke mol NiCl</a:t>
            </a:r>
            <a:r>
              <a:rPr lang="en-US" altLang="en-US" baseline="-25000" noProof="1"/>
              <a:t>2</a:t>
            </a:r>
            <a:endParaRPr lang="en-US" altLang="en-US" noProof="1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193675" y="3789363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rgbClr val="790015"/>
                </a:solidFill>
              </a:rPr>
              <a:t>Byv</a:t>
            </a:r>
            <a:r>
              <a:rPr lang="en-US" altLang="en-US" u="sng" noProof="1">
                <a:solidFill>
                  <a:srgbClr val="790015"/>
                </a:solidFill>
              </a:rPr>
              <a:t>oorbeeld:</a:t>
            </a:r>
          </a:p>
        </p:txBody>
      </p:sp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171950" y="2398713"/>
          <a:ext cx="554037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2" name="Photo Editor Photo" r:id="rId4" imgW="3704762" imgH="2038095" progId="MSPhotoEd.3">
                  <p:embed/>
                </p:oleObj>
              </mc:Choice>
              <mc:Fallback>
                <p:oleObj name="Photo Editor Photo" r:id="rId4" imgW="3704762" imgH="203809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398713"/>
                        <a:ext cx="5540375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094163" y="5229225"/>
            <a:ext cx="600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/>
              <a:t>Gips / Plaster of Paris: CaSO</a:t>
            </a:r>
            <a:r>
              <a:rPr lang="en-ZA" altLang="en-US" baseline="-25000"/>
              <a:t>4</a:t>
            </a:r>
            <a:r>
              <a:rPr lang="en-ZA" altLang="en-US"/>
              <a:t>.2H</a:t>
            </a:r>
            <a:r>
              <a:rPr lang="en-ZA" altLang="en-US" baseline="-25000"/>
              <a:t>2</a:t>
            </a:r>
            <a:r>
              <a:rPr lang="en-ZA" altLang="en-US"/>
              <a:t>O</a:t>
            </a:r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5264150" y="5949950"/>
            <a:ext cx="296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3200">
                <a:solidFill>
                  <a:srgbClr val="800000"/>
                </a:solidFill>
              </a:rPr>
              <a:t>‘Kristalwater’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 autoUpdateAnimBg="0"/>
      <p:bldP spid="548870" grpId="0" autoUpdateAnimBg="0"/>
      <p:bldP spid="548871" grpId="0"/>
      <p:bldP spid="548876" grpId="0"/>
      <p:bldP spid="5488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600200" y="3268811"/>
            <a:ext cx="6278563" cy="46166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noProof="1"/>
              <a:t>Ver</a:t>
            </a:r>
            <a:r>
              <a:rPr lang="en-US" altLang="en-US" dirty="0"/>
              <a:t>binding </a:t>
            </a:r>
            <a:r>
              <a:rPr lang="en-US" altLang="en-US" dirty="0" err="1"/>
              <a:t>sonder</a:t>
            </a:r>
            <a:r>
              <a:rPr lang="en-US" altLang="en-US" dirty="0"/>
              <a:t> </a:t>
            </a:r>
            <a:r>
              <a:rPr lang="en-US" altLang="en-US" dirty="0" err="1" smtClean="0"/>
              <a:t>kri</a:t>
            </a:r>
            <a:r>
              <a:rPr lang="en-US" altLang="en-US" noProof="1" smtClean="0"/>
              <a:t>stalwater</a:t>
            </a:r>
            <a:endParaRPr lang="en-US" altLang="en-US" dirty="0"/>
          </a:p>
        </p:txBody>
      </p:sp>
      <p:sp>
        <p:nvSpPr>
          <p:cNvPr id="250883" name="Text Box 9"/>
          <p:cNvSpPr txBox="1">
            <a:spLocks noChangeArrowheads="1"/>
          </p:cNvSpPr>
          <p:nvPr/>
        </p:nvSpPr>
        <p:spPr bwMode="auto">
          <a:xfrm>
            <a:off x="0" y="1143000"/>
            <a:ext cx="9906000" cy="46166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ZA" altLang="en-US" dirty="0" smtClean="0"/>
              <a:t>Wat word met die term </a:t>
            </a:r>
            <a:r>
              <a:rPr lang="en-ZA" altLang="en-US" dirty="0" err="1" smtClean="0"/>
              <a:t>anhidrieseverbinding</a:t>
            </a:r>
            <a:r>
              <a:rPr lang="en-ZA" altLang="en-US" dirty="0" smtClean="0"/>
              <a:t> </a:t>
            </a:r>
            <a:r>
              <a:rPr lang="en-ZA" altLang="en-US" dirty="0" err="1" smtClean="0"/>
              <a:t>bedoel</a:t>
            </a:r>
            <a:r>
              <a:rPr lang="en-ZA" altLang="en-US" dirty="0" smtClean="0"/>
              <a:t>? </a:t>
            </a:r>
            <a:endParaRPr lang="en-ZA" altLang="en-US" sz="2000" dirty="0"/>
          </a:p>
        </p:txBody>
      </p: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1938338" y="4795838"/>
            <a:ext cx="560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Verloor kristalwater tydens verhitting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animBg="1"/>
      <p:bldP spid="5509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 descr="0317a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32766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5" name="Rectangle 1027" descr="0317b"/>
          <p:cNvSpPr>
            <a:spLocks noGrp="1" noChangeAspect="1" noChangeArrowheads="1"/>
          </p:cNvSpPr>
          <p:nvPr isPhoto="1"/>
        </p:nvSpPr>
        <p:spPr bwMode="auto">
          <a:xfrm>
            <a:off x="3257550" y="0"/>
            <a:ext cx="319563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6" name="Rectangle 1027" descr="0317c"/>
          <p:cNvSpPr>
            <a:spLocks noGrp="1" noChangeAspect="1" noChangeArrowheads="1"/>
          </p:cNvSpPr>
          <p:nvPr isPhoto="1"/>
        </p:nvSpPr>
        <p:spPr bwMode="auto">
          <a:xfrm>
            <a:off x="6442075" y="0"/>
            <a:ext cx="3440113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536" y="234696"/>
            <a:ext cx="3249992" cy="64633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af-ZA" sz="1800" dirty="0" err="1" smtClean="0">
                <a:latin typeface="Calibri" pitchFamily="34" charset="0"/>
              </a:rPr>
              <a:t>Kobalt(II)chloried</a:t>
            </a:r>
            <a:r>
              <a:rPr lang="af-ZA" sz="1800" dirty="0" smtClean="0">
                <a:latin typeface="Calibri" pitchFamily="34" charset="0"/>
              </a:rPr>
              <a:t> </a:t>
            </a:r>
            <a:r>
              <a:rPr lang="af-ZA" sz="1800" dirty="0" err="1" smtClean="0">
                <a:latin typeface="Calibri" pitchFamily="34" charset="0"/>
              </a:rPr>
              <a:t>heksahidraat</a:t>
            </a:r>
            <a:endParaRPr lang="af-ZA" sz="1800" dirty="0">
              <a:latin typeface="Calibri" pitchFamily="34" charset="0"/>
            </a:endParaRPr>
          </a:p>
          <a:p>
            <a:pPr>
              <a:defRPr/>
            </a:pPr>
            <a:r>
              <a:rPr lang="af-ZA" sz="1800" dirty="0">
                <a:latin typeface="Calibri" pitchFamily="34" charset="0"/>
              </a:rPr>
              <a:t>	[CoCl</a:t>
            </a:r>
            <a:r>
              <a:rPr lang="af-ZA" sz="1800" baseline="-25000" dirty="0">
                <a:latin typeface="Calibri" pitchFamily="34" charset="0"/>
              </a:rPr>
              <a:t>2</a:t>
            </a:r>
            <a:r>
              <a:rPr lang="af-ZA" sz="1800" dirty="0">
                <a:latin typeface="Calibri" pitchFamily="34" charset="0"/>
              </a:rPr>
              <a:t>.6H</a:t>
            </a:r>
            <a:r>
              <a:rPr lang="af-ZA" sz="1800" baseline="-25000" dirty="0">
                <a:latin typeface="Calibri" pitchFamily="34" charset="0"/>
              </a:rPr>
              <a:t>2</a:t>
            </a:r>
            <a:r>
              <a:rPr lang="af-ZA" sz="1800" dirty="0">
                <a:latin typeface="Calibri" pitchFamily="34" charset="0"/>
              </a:rPr>
              <a:t>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5924" y="252829"/>
            <a:ext cx="3040704" cy="64633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af-ZA" sz="1800" dirty="0" smtClean="0">
                <a:latin typeface="Calibri" pitchFamily="34" charset="0"/>
              </a:rPr>
              <a:t>Anhidriese </a:t>
            </a:r>
            <a:r>
              <a:rPr lang="af-ZA" sz="1800" dirty="0" err="1" smtClean="0">
                <a:latin typeface="Calibri" pitchFamily="34" charset="0"/>
              </a:rPr>
              <a:t>Kobalt(II)chloried</a:t>
            </a:r>
            <a:endParaRPr lang="af-ZA" sz="1800" dirty="0">
              <a:latin typeface="Calibri" pitchFamily="34" charset="0"/>
            </a:endParaRPr>
          </a:p>
          <a:p>
            <a:pPr algn="ctr">
              <a:defRPr/>
            </a:pPr>
            <a:r>
              <a:rPr lang="af-ZA" sz="1800" dirty="0">
                <a:latin typeface="Calibri" pitchFamily="34" charset="0"/>
              </a:rPr>
              <a:t>CoCl</a:t>
            </a:r>
            <a:r>
              <a:rPr lang="af-ZA" sz="1800" baseline="-25000" dirty="0">
                <a:latin typeface="Calibri" pitchFamily="34" charset="0"/>
              </a:rPr>
              <a:t>2</a:t>
            </a:r>
            <a:endParaRPr lang="af-ZA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 descr="03p129"/>
          <p:cNvSpPr>
            <a:spLocks noGrp="1" noChangeAspect="1" noChangeArrowheads="1"/>
          </p:cNvSpPr>
          <p:nvPr isPhoto="1"/>
        </p:nvSpPr>
        <p:spPr bwMode="auto">
          <a:xfrm>
            <a:off x="1277938" y="0"/>
            <a:ext cx="725646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193675" y="4397375"/>
            <a:ext cx="8659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Laboratoriumtegniek: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Verhit bekende massa: </a:t>
            </a:r>
            <a:r>
              <a:rPr lang="en-US" altLang="en-US" noProof="1">
                <a:solidFill>
                  <a:srgbClr val="00279F"/>
                </a:solidFill>
              </a:rPr>
              <a:t>CuSO</a:t>
            </a:r>
            <a:r>
              <a:rPr lang="en-US" altLang="en-US" baseline="-25000" noProof="1">
                <a:solidFill>
                  <a:srgbClr val="00279F"/>
                </a:solidFill>
              </a:rPr>
              <a:t>4</a:t>
            </a:r>
            <a:r>
              <a:rPr lang="en-US" altLang="en-US" noProof="1">
                <a:solidFill>
                  <a:srgbClr val="00279F"/>
                </a:solidFill>
              </a:rPr>
              <a:t>.</a:t>
            </a:r>
            <a:r>
              <a:rPr lang="en-US" altLang="en-US">
                <a:solidFill>
                  <a:srgbClr val="00279F"/>
                </a:solidFill>
              </a:rPr>
              <a:t>x</a:t>
            </a:r>
            <a:r>
              <a:rPr lang="en-US" altLang="en-US" noProof="1">
                <a:solidFill>
                  <a:srgbClr val="00279F"/>
                </a:solidFill>
              </a:rPr>
              <a:t>H</a:t>
            </a:r>
            <a:r>
              <a:rPr lang="en-US" altLang="en-US" baseline="-25000" noProof="1">
                <a:solidFill>
                  <a:srgbClr val="00279F"/>
                </a:solidFill>
              </a:rPr>
              <a:t>2</a:t>
            </a:r>
            <a:r>
              <a:rPr lang="en-US" altLang="en-US" noProof="1">
                <a:solidFill>
                  <a:srgbClr val="00279F"/>
                </a:solidFill>
              </a:rPr>
              <a:t>O</a:t>
            </a:r>
            <a:endParaRPr lang="en-US" altLang="en-US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Na verhitting bepaal massa: </a:t>
            </a:r>
            <a:r>
              <a:rPr lang="en-US" altLang="en-US" noProof="1">
                <a:solidFill>
                  <a:srgbClr val="00279F"/>
                </a:solidFill>
              </a:rPr>
              <a:t>CuSO</a:t>
            </a:r>
            <a:r>
              <a:rPr lang="en-US" altLang="en-US" baseline="-25000" noProof="1">
                <a:solidFill>
                  <a:srgbClr val="00279F"/>
                </a:solidFill>
              </a:rPr>
              <a:t>4</a:t>
            </a:r>
            <a:r>
              <a:rPr lang="en-US" altLang="en-US" noProof="1">
                <a:solidFill>
                  <a:srgbClr val="00279F"/>
                </a:solidFill>
              </a:rPr>
              <a:t> </a:t>
            </a:r>
            <a:r>
              <a:rPr lang="en-US" altLang="en-US">
                <a:solidFill>
                  <a:srgbClr val="00279F"/>
                </a:solidFill>
              </a:rPr>
              <a:t>en massa </a:t>
            </a:r>
            <a:r>
              <a:rPr lang="en-US" altLang="en-US" noProof="1">
                <a:solidFill>
                  <a:srgbClr val="00279F"/>
                </a:solidFill>
              </a:rPr>
              <a:t>H</a:t>
            </a:r>
            <a:r>
              <a:rPr lang="en-US" altLang="en-US" baseline="-25000" noProof="1">
                <a:solidFill>
                  <a:srgbClr val="00279F"/>
                </a:solidFill>
              </a:rPr>
              <a:t>2</a:t>
            </a:r>
            <a:r>
              <a:rPr lang="en-US" altLang="en-US" noProof="1">
                <a:solidFill>
                  <a:srgbClr val="00279F"/>
                </a:solidFill>
              </a:rPr>
              <a:t>O</a:t>
            </a:r>
          </a:p>
        </p:txBody>
      </p:sp>
      <p:sp>
        <p:nvSpPr>
          <p:cNvPr id="256003" name="Text Box 11"/>
          <p:cNvSpPr txBox="1">
            <a:spLocks noChangeArrowheads="1"/>
          </p:cNvSpPr>
          <p:nvPr/>
        </p:nvSpPr>
        <p:spPr bwMode="auto">
          <a:xfrm>
            <a:off x="0" y="260350"/>
            <a:ext cx="9906000" cy="16605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3200" u="sng"/>
              <a:t>Vraag:</a:t>
            </a:r>
            <a:r>
              <a:rPr lang="en-ZA" altLang="en-US" sz="3200"/>
              <a:t> </a:t>
            </a:r>
          </a:p>
          <a:p>
            <a:pPr>
              <a:spcBef>
                <a:spcPct val="50000"/>
              </a:spcBef>
            </a:pPr>
            <a:r>
              <a:rPr lang="en-ZA" altLang="en-US" sz="2800"/>
              <a:t>Hoe word die aantal molekules kristalwater bereken – d.w.s hoe word die formule bepaal</a:t>
            </a:r>
            <a:r>
              <a:rPr lang="en-ZA" altLang="en-US"/>
              <a:t>?</a:t>
            </a:r>
          </a:p>
        </p:txBody>
      </p:sp>
      <p:sp>
        <p:nvSpPr>
          <p:cNvPr id="710668" name="Text Box 12"/>
          <p:cNvSpPr txBox="1">
            <a:spLocks noChangeArrowheads="1"/>
          </p:cNvSpPr>
          <p:nvPr/>
        </p:nvSpPr>
        <p:spPr bwMode="auto">
          <a:xfrm>
            <a:off x="193675" y="3644900"/>
            <a:ext cx="897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Gevra:	Waarde van </a:t>
            </a:r>
            <a:r>
              <a:rPr lang="en-US" altLang="en-US">
                <a:solidFill>
                  <a:schemeClr val="hlink"/>
                </a:solidFill>
              </a:rPr>
              <a:t>x</a:t>
            </a:r>
            <a:endParaRPr lang="en-ZA" altLang="en-US">
              <a:solidFill>
                <a:schemeClr val="hlink"/>
              </a:solidFill>
            </a:endParaRPr>
          </a:p>
        </p:txBody>
      </p:sp>
      <p:grpSp>
        <p:nvGrpSpPr>
          <p:cNvPr id="256005" name="Group 9"/>
          <p:cNvGrpSpPr>
            <a:grpSpLocks/>
          </p:cNvGrpSpPr>
          <p:nvPr/>
        </p:nvGrpSpPr>
        <p:grpSpPr bwMode="auto">
          <a:xfrm>
            <a:off x="152400" y="2590800"/>
            <a:ext cx="9361488" cy="457200"/>
            <a:chOff x="152400" y="2590800"/>
            <a:chExt cx="9361488" cy="457200"/>
          </a:xfrm>
        </p:grpSpPr>
        <p:sp>
          <p:nvSpPr>
            <p:cNvPr id="256006" name="Text Box 15"/>
            <p:cNvSpPr txBox="1">
              <a:spLocks noChangeArrowheads="1"/>
            </p:cNvSpPr>
            <p:nvPr/>
          </p:nvSpPr>
          <p:spPr bwMode="auto">
            <a:xfrm>
              <a:off x="152400" y="2590800"/>
              <a:ext cx="9361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ZA" altLang="en-US"/>
                <a:t>Gegee: 	</a:t>
              </a:r>
              <a:r>
                <a:rPr lang="en-ZA" altLang="en-US" noProof="1">
                  <a:solidFill>
                    <a:srgbClr val="00279F"/>
                  </a:solidFill>
                </a:rPr>
                <a:t>CuSO</a:t>
              </a:r>
              <a:r>
                <a:rPr lang="en-ZA" altLang="en-US" baseline="-25000" noProof="1">
                  <a:solidFill>
                    <a:srgbClr val="00279F"/>
                  </a:solidFill>
                </a:rPr>
                <a:t>4</a:t>
              </a:r>
              <a:r>
                <a:rPr lang="en-ZA" altLang="en-US" noProof="1">
                  <a:solidFill>
                    <a:srgbClr val="00279F"/>
                  </a:solidFill>
                </a:rPr>
                <a:t>.</a:t>
              </a:r>
              <a:r>
                <a:rPr lang="en-US" altLang="en-US">
                  <a:solidFill>
                    <a:srgbClr val="00279F"/>
                  </a:solidFill>
                </a:rPr>
                <a:t>x</a:t>
              </a:r>
              <a:r>
                <a:rPr lang="en-US" altLang="en-US" noProof="1">
                  <a:solidFill>
                    <a:srgbClr val="00279F"/>
                  </a:solidFill>
                </a:rPr>
                <a:t>H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2</a:t>
              </a:r>
              <a:r>
                <a:rPr lang="en-US" altLang="en-US" noProof="1">
                  <a:solidFill>
                    <a:srgbClr val="00279F"/>
                  </a:solidFill>
                </a:rPr>
                <a:t>O </a:t>
              </a:r>
              <a:r>
                <a:rPr lang="en-US" altLang="en-US">
                  <a:solidFill>
                    <a:srgbClr val="00279F"/>
                  </a:solidFill>
                </a:rPr>
                <a:t>(verhit)</a:t>
              </a:r>
              <a:r>
                <a:rPr lang="en-US" altLang="en-US" noProof="1">
                  <a:solidFill>
                    <a:srgbClr val="00279F"/>
                  </a:solidFill>
                </a:rPr>
                <a:t>            CuSO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4 </a:t>
              </a:r>
              <a:r>
                <a:rPr lang="en-US" altLang="en-US" noProof="1">
                  <a:solidFill>
                    <a:srgbClr val="00279F"/>
                  </a:solidFill>
                </a:rPr>
                <a:t>+ </a:t>
              </a:r>
              <a:r>
                <a:rPr lang="en-US" altLang="en-US">
                  <a:solidFill>
                    <a:srgbClr val="00279F"/>
                  </a:solidFill>
                </a:rPr>
                <a:t>x</a:t>
              </a:r>
              <a:r>
                <a:rPr lang="en-US" altLang="en-US" noProof="1">
                  <a:solidFill>
                    <a:srgbClr val="00279F"/>
                  </a:solidFill>
                </a:rPr>
                <a:t>H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2</a:t>
              </a:r>
              <a:r>
                <a:rPr lang="en-US" altLang="en-US" noProof="1">
                  <a:solidFill>
                    <a:srgbClr val="00279F"/>
                  </a:solidFill>
                </a:rPr>
                <a:t>O</a:t>
              </a:r>
              <a:endParaRPr lang="en-ZA" altLang="en-US">
                <a:solidFill>
                  <a:srgbClr val="00279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5081588" y="2811463"/>
              <a:ext cx="762000" cy="158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/>
      <p:bldP spid="7106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6"/>
          <p:cNvSpPr txBox="1">
            <a:spLocks noChangeArrowheads="1"/>
          </p:cNvSpPr>
          <p:nvPr/>
        </p:nvSpPr>
        <p:spPr bwMode="auto">
          <a:xfrm>
            <a:off x="428625" y="1700213"/>
            <a:ext cx="9048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err="1" smtClean="0">
                <a:latin typeface="Comic Sans MS" panose="030F0702030302020204" pitchFamily="66" charset="0"/>
              </a:rPr>
              <a:t>Gegee</a:t>
            </a:r>
            <a:r>
              <a:rPr lang="en-ZA" altLang="en-US" dirty="0" smtClean="0">
                <a:latin typeface="Comic Sans MS" panose="030F0702030302020204" pitchFamily="66" charset="0"/>
              </a:rPr>
              <a:t>:  </a:t>
            </a:r>
            <a:r>
              <a:rPr lang="en-ZA" altLang="en-US" dirty="0">
                <a:latin typeface="Comic Sans MS" panose="030F0702030302020204" pitchFamily="66" charset="0"/>
              </a:rPr>
              <a:t>RuCl</a:t>
            </a:r>
            <a:r>
              <a:rPr lang="en-ZA" altLang="en-US" baseline="-25000" dirty="0">
                <a:latin typeface="Comic Sans MS" panose="030F0702030302020204" pitchFamily="66" charset="0"/>
              </a:rPr>
              <a:t>3</a:t>
            </a:r>
            <a:r>
              <a:rPr lang="en-ZA" altLang="en-US" dirty="0">
                <a:latin typeface="Comic Sans MS" panose="030F0702030302020204" pitchFamily="66" charset="0"/>
              </a:rPr>
              <a:t>.xH</a:t>
            </a:r>
            <a:r>
              <a:rPr lang="en-ZA" altLang="en-US" baseline="-25000" dirty="0">
                <a:latin typeface="Comic Sans MS" panose="030F0702030302020204" pitchFamily="66" charset="0"/>
              </a:rPr>
              <a:t>2</a:t>
            </a:r>
            <a:r>
              <a:rPr lang="en-ZA" altLang="en-US" dirty="0">
                <a:latin typeface="Comic Sans MS" panose="030F0702030302020204" pitchFamily="66" charset="0"/>
              </a:rPr>
              <a:t>O</a:t>
            </a:r>
          </a:p>
          <a:p>
            <a:pPr algn="just">
              <a:spcBef>
                <a:spcPct val="50000"/>
              </a:spcBef>
            </a:pPr>
            <a:r>
              <a:rPr lang="en-ZA" altLang="en-US" dirty="0" err="1" smtClean="0">
                <a:latin typeface="Comic Sans MS" panose="030F0702030302020204" pitchFamily="66" charset="0"/>
              </a:rPr>
              <a:t>Nadat</a:t>
            </a:r>
            <a:r>
              <a:rPr lang="en-ZA" altLang="en-US" dirty="0" smtClean="0">
                <a:latin typeface="Comic Sans MS" panose="030F0702030302020204" pitchFamily="66" charset="0"/>
              </a:rPr>
              <a:t>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jy</a:t>
            </a:r>
            <a:r>
              <a:rPr lang="en-ZA" altLang="en-US" dirty="0" smtClean="0">
                <a:latin typeface="Comic Sans MS" panose="030F0702030302020204" pitchFamily="66" charset="0"/>
              </a:rPr>
              <a:t> 1.056 </a:t>
            </a:r>
            <a:r>
              <a:rPr lang="en-ZA" altLang="en-US" dirty="0">
                <a:latin typeface="Comic Sans MS" panose="030F0702030302020204" pitchFamily="66" charset="0"/>
              </a:rPr>
              <a:t>g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gehidrateerde</a:t>
            </a:r>
            <a:r>
              <a:rPr lang="en-ZA" altLang="en-US" dirty="0" smtClean="0">
                <a:latin typeface="Comic Sans MS" panose="030F0702030302020204" pitchFamily="66" charset="0"/>
              </a:rPr>
              <a:t> RuCl</a:t>
            </a:r>
            <a:r>
              <a:rPr lang="en-ZA" alt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ZA" altLang="en-US" dirty="0" smtClean="0">
                <a:latin typeface="Comic Sans MS" panose="030F0702030302020204" pitchFamily="66" charset="0"/>
              </a:rPr>
              <a:t>.xH</a:t>
            </a:r>
            <a:r>
              <a:rPr lang="en-ZA" alt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ZA" altLang="en-US" dirty="0" smtClean="0">
                <a:latin typeface="Comic Sans MS" panose="030F0702030302020204" pitchFamily="66" charset="0"/>
              </a:rPr>
              <a:t>O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verhit</a:t>
            </a:r>
            <a:r>
              <a:rPr lang="en-ZA" altLang="en-US" dirty="0" smtClean="0">
                <a:latin typeface="Comic Sans MS" panose="030F0702030302020204" pitchFamily="66" charset="0"/>
              </a:rPr>
              <a:t> het is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daar</a:t>
            </a:r>
            <a:r>
              <a:rPr lang="en-ZA" altLang="en-US" dirty="0" smtClean="0">
                <a:latin typeface="Comic Sans MS" panose="030F0702030302020204" pitchFamily="66" charset="0"/>
              </a:rPr>
              <a:t>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slegs</a:t>
            </a:r>
            <a:r>
              <a:rPr lang="en-ZA" altLang="en-US" dirty="0" smtClean="0">
                <a:latin typeface="Comic Sans MS" panose="030F0702030302020204" pitchFamily="66" charset="0"/>
              </a:rPr>
              <a:t> 0.838 </a:t>
            </a:r>
            <a:r>
              <a:rPr lang="en-ZA" altLang="en-US" dirty="0">
                <a:latin typeface="Comic Sans MS" panose="030F0702030302020204" pitchFamily="66" charset="0"/>
              </a:rPr>
              <a:t>g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anhidriese</a:t>
            </a:r>
            <a:r>
              <a:rPr lang="en-ZA" altLang="en-US" dirty="0" smtClean="0">
                <a:latin typeface="Comic Sans MS" panose="030F0702030302020204" pitchFamily="66" charset="0"/>
              </a:rPr>
              <a:t> RuCl</a:t>
            </a:r>
            <a:r>
              <a:rPr lang="en-ZA" alt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ZA" altLang="en-US" dirty="0" smtClean="0">
                <a:latin typeface="Comic Sans MS" panose="030F0702030302020204" pitchFamily="66" charset="0"/>
              </a:rPr>
              <a:t>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oor</a:t>
            </a:r>
            <a:r>
              <a:rPr lang="en-ZA" altLang="en-US" dirty="0" smtClean="0">
                <a:latin typeface="Comic Sans MS" panose="030F0702030302020204" pitchFamily="66" charset="0"/>
              </a:rPr>
              <a:t>.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Bereken</a:t>
            </a:r>
            <a:r>
              <a:rPr lang="en-ZA" altLang="en-US" dirty="0" smtClean="0">
                <a:latin typeface="Comic Sans MS" panose="030F0702030302020204" pitchFamily="66" charset="0"/>
              </a:rPr>
              <a:t> die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waarde</a:t>
            </a:r>
            <a:r>
              <a:rPr lang="en-ZA" altLang="en-US" dirty="0" smtClean="0">
                <a:latin typeface="Comic Sans MS" panose="030F0702030302020204" pitchFamily="66" charset="0"/>
              </a:rPr>
              <a:t> van x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uit</a:t>
            </a:r>
            <a:r>
              <a:rPr lang="en-ZA" altLang="en-US" dirty="0" smtClean="0">
                <a:latin typeface="Comic Sans MS" panose="030F0702030302020204" pitchFamily="66" charset="0"/>
              </a:rPr>
              <a:t>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hierdie</a:t>
            </a:r>
            <a:r>
              <a:rPr lang="en-ZA" altLang="en-US" dirty="0" smtClean="0">
                <a:latin typeface="Comic Sans MS" panose="030F0702030302020204" pitchFamily="66" charset="0"/>
              </a:rPr>
              <a:t> </a:t>
            </a:r>
            <a:r>
              <a:rPr lang="en-ZA" altLang="en-US" dirty="0" err="1" smtClean="0">
                <a:latin typeface="Comic Sans MS" panose="030F0702030302020204" pitchFamily="66" charset="0"/>
              </a:rPr>
              <a:t>inligting</a:t>
            </a:r>
            <a:r>
              <a:rPr lang="en-ZA" altLang="en-US" dirty="0" smtClean="0">
                <a:latin typeface="Comic Sans MS" panose="030F0702030302020204" pitchFamily="66" charset="0"/>
              </a:rPr>
              <a:t>.</a:t>
            </a:r>
            <a:endParaRPr lang="en-ZA" altLang="en-US" dirty="0">
              <a:latin typeface="Comic Sans MS" panose="030F0702030302020204" pitchFamily="66" charset="0"/>
            </a:endParaRPr>
          </a:p>
        </p:txBody>
      </p:sp>
      <p:sp>
        <p:nvSpPr>
          <p:cNvPr id="258051" name="Text Box 11"/>
          <p:cNvSpPr txBox="1">
            <a:spLocks noChangeArrowheads="1"/>
          </p:cNvSpPr>
          <p:nvPr/>
        </p:nvSpPr>
        <p:spPr bwMode="auto">
          <a:xfrm>
            <a:off x="3392488" y="476250"/>
            <a:ext cx="3043237" cy="592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 sz="3200"/>
              <a:t>Doen in klas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68438" y="25923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2.23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2"/>
          <p:cNvSpPr>
            <a:spLocks noChangeArrowheads="1"/>
          </p:cNvSpPr>
          <p:nvPr/>
        </p:nvSpPr>
        <p:spPr bwMode="auto">
          <a:xfrm>
            <a:off x="0" y="260350"/>
            <a:ext cx="9906000" cy="13684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Molekulêre</a:t>
            </a: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samestelling</a:t>
            </a: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</a:t>
            </a: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 3 </a:t>
            </a:r>
            <a:r>
              <a:rPr lang="en-US" dirty="0" err="1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maniere</a:t>
            </a: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uitgedruk</a:t>
            </a: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word</a:t>
            </a:r>
            <a:endParaRPr lang="en-US" sz="2800" dirty="0" smtClean="0">
              <a:solidFill>
                <a:srgbClr val="002AB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1568450" y="2819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237BA"/>
                </a:solidFill>
              </a:rPr>
              <a:t>Getal atome van elke soort per molekuul</a:t>
            </a:r>
            <a:r>
              <a:rPr lang="en-US" altLang="en-US">
                <a:solidFill>
                  <a:srgbClr val="0237BA"/>
                </a:solidFill>
              </a:rPr>
              <a:t> of per formule eenheid: </a:t>
            </a:r>
            <a:r>
              <a:rPr lang="en-US" altLang="en-US">
                <a:solidFill>
                  <a:srgbClr val="0237BA"/>
                </a:solidFill>
                <a:sym typeface="Symbol" panose="05050102010706020507" pitchFamily="18" charset="2"/>
              </a:rPr>
              <a:t></a:t>
            </a:r>
            <a:r>
              <a:rPr lang="en-US" altLang="en-US">
                <a:solidFill>
                  <a:srgbClr val="0237BA"/>
                </a:solidFill>
              </a:rPr>
              <a:t> </a:t>
            </a:r>
            <a:r>
              <a:rPr lang="en-US" altLang="en-US">
                <a:solidFill>
                  <a:srgbClr val="990033"/>
                </a:solidFill>
              </a:rPr>
              <a:t>deur die formule van die verbinding te gee</a:t>
            </a:r>
            <a:endParaRPr lang="en-US" altLang="en-US" noProof="1">
              <a:solidFill>
                <a:srgbClr val="990033"/>
              </a:solidFill>
            </a:endParaRP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568450" y="4411663"/>
            <a:ext cx="842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chemeClr val="hlink"/>
                </a:solidFill>
              </a:rPr>
              <a:t> </a:t>
            </a:r>
            <a:r>
              <a:rPr lang="en-US" altLang="en-US" noProof="1">
                <a:solidFill>
                  <a:srgbClr val="990033"/>
                </a:solidFill>
              </a:rPr>
              <a:t>Massa</a:t>
            </a:r>
            <a:r>
              <a:rPr lang="en-US" altLang="en-US" noProof="1">
                <a:solidFill>
                  <a:srgbClr val="0237BA"/>
                </a:solidFill>
              </a:rPr>
              <a:t> van elke element </a:t>
            </a:r>
            <a:r>
              <a:rPr lang="en-US" altLang="en-US" noProof="1">
                <a:solidFill>
                  <a:srgbClr val="990033"/>
                </a:solidFill>
              </a:rPr>
              <a:t>per mol</a:t>
            </a:r>
            <a:r>
              <a:rPr lang="en-US" altLang="en-US" noProof="1">
                <a:solidFill>
                  <a:srgbClr val="0237BA"/>
                </a:solidFill>
              </a:rPr>
              <a:t> verbinding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651000" y="5343525"/>
            <a:ext cx="784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237BA"/>
                </a:solidFill>
              </a:rPr>
              <a:t>Massa van elke element </a:t>
            </a:r>
            <a:r>
              <a:rPr lang="en-US" altLang="en-US">
                <a:solidFill>
                  <a:srgbClr val="0237BA"/>
                </a:solidFill>
              </a:rPr>
              <a:t>relatief tot die totale massa van die verbinding </a:t>
            </a:r>
            <a:r>
              <a:rPr lang="en-US" altLang="en-US">
                <a:solidFill>
                  <a:srgbClr val="0237BA"/>
                </a:solidFill>
                <a:sym typeface="Symbol" panose="05050102010706020507" pitchFamily="18" charset="2"/>
              </a:rPr>
              <a:t> </a:t>
            </a:r>
            <a:r>
              <a:rPr lang="en-US" altLang="en-US" u="sng">
                <a:solidFill>
                  <a:srgbClr val="990033"/>
                </a:solidFill>
              </a:rPr>
              <a:t>massapersentasie</a:t>
            </a:r>
            <a:endParaRPr lang="en-US" altLang="en-US" u="sng" noProof="1">
              <a:solidFill>
                <a:srgbClr val="990033"/>
              </a:solidFill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19150" y="2133600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0279F"/>
                </a:solidFill>
              </a:rPr>
              <a:t>In terme van:</a:t>
            </a:r>
          </a:p>
        </p:txBody>
      </p:sp>
      <p:sp>
        <p:nvSpPr>
          <p:cNvPr id="208904" name="AutoShape 8"/>
          <p:cNvSpPr>
            <a:spLocks noChangeArrowheads="1"/>
          </p:cNvSpPr>
          <p:nvPr/>
        </p:nvSpPr>
        <p:spPr bwMode="auto">
          <a:xfrm>
            <a:off x="1238250" y="2895600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08905" name="AutoShape 9"/>
          <p:cNvSpPr>
            <a:spLocks noChangeArrowheads="1"/>
          </p:cNvSpPr>
          <p:nvPr/>
        </p:nvSpPr>
        <p:spPr bwMode="auto">
          <a:xfrm>
            <a:off x="1238250" y="4492625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459786" name="AutoShape 10"/>
          <p:cNvSpPr>
            <a:spLocks noChangeArrowheads="1"/>
          </p:cNvSpPr>
          <p:nvPr/>
        </p:nvSpPr>
        <p:spPr bwMode="auto">
          <a:xfrm>
            <a:off x="1238250" y="5572125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597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autoUpdateAnimBg="0"/>
      <p:bldP spid="459781" grpId="0" autoUpdateAnimBg="0"/>
      <p:bldP spid="459782" grpId="0" autoUpdateAnimBg="0"/>
      <p:bldP spid="4597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906000" cy="2879725"/>
          </a:xfrm>
        </p:spPr>
        <p:txBody>
          <a:bodyPr/>
          <a:lstStyle/>
          <a:p>
            <a:pPr algn="l"/>
            <a:r>
              <a:rPr lang="en-US" altLang="en-US" sz="3200" noProof="1" smtClean="0">
                <a:solidFill>
                  <a:srgbClr val="FF0000"/>
                </a:solidFill>
              </a:rPr>
              <a:t>Omskryf die term</a:t>
            </a:r>
            <a:r>
              <a:rPr lang="en-US" altLang="en-US" sz="3200" dirty="0" smtClean="0">
                <a:solidFill>
                  <a:srgbClr val="FF0000"/>
                </a:solidFill>
              </a:rPr>
              <a:t>:</a:t>
            </a:r>
            <a:r>
              <a:rPr lang="en-US" altLang="en-US" sz="3200" dirty="0" smtClean="0">
                <a:solidFill>
                  <a:srgbClr val="FFFFCC"/>
                </a:solidFill>
              </a:rPr>
              <a:t/>
            </a:r>
            <a:br>
              <a:rPr lang="en-US" altLang="en-US" sz="3200" dirty="0" smtClean="0">
                <a:solidFill>
                  <a:srgbClr val="FFFFCC"/>
                </a:solidFill>
              </a:rPr>
            </a:br>
            <a:r>
              <a:rPr lang="en-US" altLang="en-US" sz="3200" dirty="0" smtClean="0">
                <a:solidFill>
                  <a:srgbClr val="FFFFCC"/>
                </a:solidFill>
              </a:rPr>
              <a:t/>
            </a:r>
            <a:br>
              <a:rPr lang="en-US" altLang="en-US" sz="3200" dirty="0" smtClean="0">
                <a:solidFill>
                  <a:srgbClr val="FFFFCC"/>
                </a:solidFill>
              </a:rPr>
            </a:br>
            <a:r>
              <a:rPr lang="en-US" altLang="en-US" sz="3200" noProof="1" smtClean="0">
                <a:solidFill>
                  <a:srgbClr val="003399"/>
                </a:solidFill>
              </a:rPr>
              <a:t>massapersentasie</a:t>
            </a:r>
            <a:r>
              <a:rPr lang="en-US" altLang="en-US" sz="3200" dirty="0" smtClean="0">
                <a:solidFill>
                  <a:srgbClr val="003399"/>
                </a:solidFill>
              </a:rPr>
              <a:t> / </a:t>
            </a:r>
            <a:r>
              <a:rPr lang="en-US" altLang="en-US" sz="3200" dirty="0" err="1" smtClean="0">
                <a:solidFill>
                  <a:srgbClr val="003399"/>
                </a:solidFill>
              </a:rPr>
              <a:t>persentasie</a:t>
            </a:r>
            <a:r>
              <a:rPr lang="en-US" altLang="en-US" sz="3200" dirty="0" smtClean="0">
                <a:solidFill>
                  <a:srgbClr val="003399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3399"/>
                </a:solidFill>
              </a:rPr>
              <a:t>samestelling</a:t>
            </a:r>
            <a:endParaRPr lang="en-US" altLang="en-US" sz="4400" dirty="0" smtClean="0">
              <a:solidFill>
                <a:srgbClr val="00279F"/>
              </a:solidFill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708025" y="3886200"/>
            <a:ext cx="8489950" cy="138499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i="1" noProof="1" smtClean="0">
                <a:solidFill>
                  <a:srgbClr val="00279F"/>
                </a:solidFill>
              </a:rPr>
              <a:t>Molêremassa </a:t>
            </a:r>
            <a:r>
              <a:rPr lang="en-US" altLang="en-US" sz="2800" i="1" noProof="1">
                <a:solidFill>
                  <a:srgbClr val="00279F"/>
                </a:solidFill>
              </a:rPr>
              <a:t>van elke element in die verbinding relatief tot die totale </a:t>
            </a:r>
            <a:r>
              <a:rPr lang="en-US" altLang="en-US" sz="2800" i="1" noProof="1" smtClean="0">
                <a:solidFill>
                  <a:srgbClr val="00279F"/>
                </a:solidFill>
              </a:rPr>
              <a:t>molêremassa </a:t>
            </a:r>
            <a:r>
              <a:rPr lang="en-US" altLang="en-US" sz="2800" i="1" noProof="1">
                <a:solidFill>
                  <a:srgbClr val="00279F"/>
                </a:solidFill>
              </a:rPr>
              <a:t>van die verbinding</a:t>
            </a:r>
            <a:r>
              <a:rPr lang="en-US" altLang="en-US" sz="2800" i="1" dirty="0">
                <a:solidFill>
                  <a:srgbClr val="00279F"/>
                </a:solidFill>
              </a:rPr>
              <a:t>,</a:t>
            </a:r>
            <a:r>
              <a:rPr lang="en-US" altLang="en-US" sz="2800" i="1" noProof="1">
                <a:solidFill>
                  <a:srgbClr val="00279F"/>
                </a:solidFill>
              </a:rPr>
              <a:t> aangegee as </a:t>
            </a:r>
            <a:r>
              <a:rPr lang="en-US" altLang="en-US" sz="2800" i="1" noProof="1" smtClean="0">
                <a:solidFill>
                  <a:srgbClr val="00279F"/>
                </a:solidFill>
              </a:rPr>
              <a:t>persentasie</a:t>
            </a:r>
            <a:endParaRPr lang="en-US" altLang="en-US" dirty="0">
              <a:solidFill>
                <a:srgbClr val="00279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228600"/>
            <a:ext cx="8255000" cy="1143000"/>
          </a:xfrm>
        </p:spPr>
        <p:txBody>
          <a:bodyPr/>
          <a:lstStyle/>
          <a:p>
            <a:pPr>
              <a:defRPr/>
            </a:pPr>
            <a:r>
              <a:rPr lang="en-ZA" sz="4400" u="sng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FORMULE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GEBRUIK</a:t>
            </a:r>
            <a:r>
              <a:rPr lang="en-US" sz="4400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743200" y="1944469"/>
            <a:ext cx="4572000" cy="646331"/>
          </a:xfrm>
          <a:prstGeom prst="rect">
            <a:avLst/>
          </a:prstGeom>
          <a:solidFill>
            <a:srgbClr val="9966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 err="1">
                <a:solidFill>
                  <a:srgbClr val="FFFF00"/>
                </a:solidFill>
                <a:latin typeface="Calibri" pitchFamily="34" charset="0"/>
              </a:rPr>
              <a:t>Verbinding</a:t>
            </a:r>
            <a:r>
              <a:rPr lang="en-US" sz="3600" b="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3600" b="0" baseline="-25000" dirty="0" err="1">
                <a:solidFill>
                  <a:srgbClr val="FFFF00"/>
                </a:solidFill>
                <a:latin typeface="Calibri" pitchFamily="34" charset="0"/>
              </a:rPr>
              <a:t>x</a:t>
            </a:r>
            <a:r>
              <a:rPr lang="en-US" sz="3600" b="0" dirty="0" err="1">
                <a:solidFill>
                  <a:srgbClr val="FFFF00"/>
                </a:solidFill>
                <a:latin typeface="Calibri" pitchFamily="34" charset="0"/>
              </a:rPr>
              <a:t>B</a:t>
            </a:r>
            <a:r>
              <a:rPr lang="en-US" sz="3600" b="0" baseline="-25000" dirty="0" err="1">
                <a:solidFill>
                  <a:srgbClr val="FFFF00"/>
                </a:solidFill>
                <a:latin typeface="Calibri" pitchFamily="34" charset="0"/>
              </a:rPr>
              <a:t>y</a:t>
            </a:r>
            <a:endParaRPr lang="en-US" sz="3600" b="0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12998" name="Group 9"/>
          <p:cNvGrpSpPr>
            <a:grpSpLocks/>
          </p:cNvGrpSpPr>
          <p:nvPr/>
        </p:nvGrpSpPr>
        <p:grpSpPr bwMode="auto">
          <a:xfrm>
            <a:off x="381000" y="3605213"/>
            <a:ext cx="9231313" cy="966787"/>
            <a:chOff x="381000" y="3152387"/>
            <a:chExt cx="9231084" cy="96687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42030" y="3657600"/>
              <a:ext cx="578757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Totale </a:t>
              </a:r>
              <a:r>
                <a:rPr lang="en-US" noProof="1" smtClean="0">
                  <a:solidFill>
                    <a:srgbClr val="FFFF00"/>
                  </a:solidFill>
                  <a:latin typeface="Calibri" pitchFamily="34" charset="0"/>
                </a:rPr>
                <a:t>molêremassa </a:t>
              </a: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van verbinding</a:t>
              </a:r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 (</a:t>
              </a:r>
              <a:r>
                <a:rPr lang="en-US" dirty="0" err="1">
                  <a:solidFill>
                    <a:srgbClr val="FFFF00"/>
                  </a:solidFill>
                  <a:latin typeface="Calibri" pitchFamily="34" charset="0"/>
                </a:rPr>
                <a:t>A</a:t>
              </a:r>
              <a:r>
                <a:rPr lang="en-US" baseline="-25000" dirty="0" err="1">
                  <a:solidFill>
                    <a:srgbClr val="FFFF00"/>
                  </a:solidFill>
                  <a:latin typeface="Calibri" pitchFamily="34" charset="0"/>
                </a:rPr>
                <a:t>x</a:t>
              </a:r>
              <a:r>
                <a:rPr lang="en-US" dirty="0" err="1">
                  <a:solidFill>
                    <a:srgbClr val="FFFF00"/>
                  </a:solidFill>
                  <a:latin typeface="Calibri" pitchFamily="34" charset="0"/>
                </a:rPr>
                <a:t>B</a:t>
              </a:r>
              <a:r>
                <a:rPr lang="en-US" baseline="-25000" dirty="0" err="1">
                  <a:solidFill>
                    <a:srgbClr val="FFFF00"/>
                  </a:solidFill>
                  <a:latin typeface="Calibri" pitchFamily="34" charset="0"/>
                </a:rPr>
                <a:t>y</a:t>
              </a:r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)</a:t>
              </a:r>
              <a:endParaRPr lang="en-US" noProof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81000" y="3424535"/>
              <a:ext cx="20574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Massa % A =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38400" y="3152387"/>
              <a:ext cx="57912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 smtClean="0">
                  <a:solidFill>
                    <a:srgbClr val="FFFF00"/>
                  </a:solidFill>
                  <a:latin typeface="Calibri" pitchFamily="34" charset="0"/>
                </a:rPr>
                <a:t>Molêremassa </a:t>
              </a: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A </a:t>
              </a:r>
            </a:p>
          </p:txBody>
        </p:sp>
        <p:sp>
          <p:nvSpPr>
            <p:cNvPr id="213008" name="Line 6"/>
            <p:cNvSpPr>
              <a:spLocks noChangeShapeType="1"/>
            </p:cNvSpPr>
            <p:nvPr/>
          </p:nvSpPr>
          <p:spPr bwMode="auto">
            <a:xfrm>
              <a:off x="2427510" y="3643086"/>
              <a:ext cx="5802090" cy="1451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8240484" y="3429000"/>
              <a:ext cx="13716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X 100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609600"/>
            <a:ext cx="8502650" cy="1955800"/>
          </a:xfrm>
        </p:spPr>
        <p:txBody>
          <a:bodyPr/>
          <a:lstStyle/>
          <a:p>
            <a:pPr algn="l">
              <a:defRPr/>
            </a:pPr>
            <a:r>
              <a:rPr lang="en-ZA" sz="6600" noProof="1" smtClean="0">
                <a:solidFill>
                  <a:schemeClr val="tx1"/>
                </a:solidFill>
                <a:sym typeface="Wingdings" pitchFamily="2" charset="2"/>
              </a:rPr>
              <a:t></a:t>
            </a:r>
            <a:r>
              <a:rPr lang="en-ZA" sz="2800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Bereken die</a:t>
            </a:r>
            <a:r>
              <a:rPr lang="en-ZA" sz="2800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ZA" sz="2800" noProof="1" smtClean="0">
                <a:solidFill>
                  <a:srgbClr val="FF0000"/>
                </a:solidFill>
              </a:rPr>
              <a:t>massa-persentasie</a:t>
            </a:r>
            <a:r>
              <a:rPr lang="en-ZA" sz="2800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van elke 	element in die ammoniakmolekuul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(a)	10g NH</a:t>
            </a:r>
            <a:r>
              <a:rPr 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(b)	36g NH</a:t>
            </a:r>
            <a:r>
              <a:rPr 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3" name="Line 4"/>
          <p:cNvSpPr>
            <a:spLocks noChangeShapeType="1"/>
          </p:cNvSpPr>
          <p:nvPr/>
        </p:nvSpPr>
        <p:spPr bwMode="auto">
          <a:xfrm>
            <a:off x="895350" y="2852738"/>
            <a:ext cx="77057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1911350" y="3357563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0279F"/>
                </a:solidFill>
              </a:rPr>
              <a:t>Persentasies moet optel na 100%</a:t>
            </a:r>
          </a:p>
        </p:txBody>
      </p:sp>
      <p:sp>
        <p:nvSpPr>
          <p:cNvPr id="215045" name="Text Box 7"/>
          <p:cNvSpPr txBox="1">
            <a:spLocks noChangeArrowheads="1"/>
          </p:cNvSpPr>
          <p:nvPr/>
        </p:nvSpPr>
        <p:spPr bwMode="auto">
          <a:xfrm>
            <a:off x="3705225" y="188913"/>
            <a:ext cx="2651125" cy="523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 sz="2800"/>
              <a:t>Voorbeeld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 descr="03p119"/>
          <p:cNvSpPr>
            <a:spLocks noGrp="1" noChangeAspect="1" noChangeArrowheads="1"/>
          </p:cNvSpPr>
          <p:nvPr isPhoto="1"/>
        </p:nvSpPr>
        <p:spPr bwMode="auto">
          <a:xfrm>
            <a:off x="1531938" y="0"/>
            <a:ext cx="646906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10"/>
          <p:cNvSpPr txBox="1">
            <a:spLocks noChangeArrowheads="1"/>
          </p:cNvSpPr>
          <p:nvPr/>
        </p:nvSpPr>
        <p:spPr bwMode="auto">
          <a:xfrm>
            <a:off x="3549650" y="404813"/>
            <a:ext cx="2806700" cy="523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 sz="2800"/>
              <a:t>Probeer in klas</a:t>
            </a:r>
          </a:p>
        </p:txBody>
      </p:sp>
      <p:sp>
        <p:nvSpPr>
          <p:cNvPr id="218115" name="TextBox 4"/>
          <p:cNvSpPr txBox="1">
            <a:spLocks noChangeArrowheads="1"/>
          </p:cNvSpPr>
          <p:nvPr/>
        </p:nvSpPr>
        <p:spPr bwMode="auto">
          <a:xfrm>
            <a:off x="152400" y="1838325"/>
            <a:ext cx="8858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Comic Sans MS" panose="030F0702030302020204" pitchFamily="66" charset="0"/>
              </a:rPr>
              <a:t>Bereken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die % </a:t>
            </a:r>
            <a:r>
              <a:rPr lang="en-US" altLang="en-US" sz="2800" dirty="0" err="1" smtClean="0">
                <a:latin typeface="Comic Sans MS" panose="030F0702030302020204" pitchFamily="66" charset="0"/>
              </a:rPr>
              <a:t>samestelling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van Cl </a:t>
            </a:r>
            <a:r>
              <a:rPr lang="en-US" altLang="en-US" sz="2800" dirty="0">
                <a:latin typeface="Comic Sans MS" panose="030F0702030302020204" pitchFamily="66" charset="0"/>
              </a:rPr>
              <a:t>in Pt(NH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3</a:t>
            </a:r>
            <a:r>
              <a:rPr lang="en-US" altLang="en-US" sz="2800" dirty="0">
                <a:latin typeface="Comic Sans MS" panose="030F0702030302020204" pitchFamily="66" charset="0"/>
              </a:rPr>
              <a:t>)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latin typeface="Comic Sans MS" panose="030F0702030302020204" pitchFamily="66" charset="0"/>
              </a:rPr>
              <a:t>Cl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68438" y="25923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2.18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528400" name="Text Box 16"/>
          <p:cNvSpPr txBox="1">
            <a:spLocks noChangeArrowheads="1"/>
          </p:cNvSpPr>
          <p:nvPr/>
        </p:nvSpPr>
        <p:spPr bwMode="auto">
          <a:xfrm>
            <a:off x="381000" y="1991242"/>
            <a:ext cx="8394700" cy="12003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dirty="0" err="1" smtClean="0">
                <a:solidFill>
                  <a:srgbClr val="990033"/>
                </a:solidFill>
                <a:latin typeface="Comic Sans MS" panose="030F0702030302020204" pitchFamily="66" charset="0"/>
              </a:rPr>
              <a:t>Bereken</a:t>
            </a:r>
            <a:r>
              <a:rPr lang="en-ZA" sz="36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die </a:t>
            </a:r>
            <a:r>
              <a:rPr lang="en-ZA" sz="3600" dirty="0" err="1" smtClean="0">
                <a:solidFill>
                  <a:srgbClr val="990033"/>
                </a:solidFill>
                <a:latin typeface="Comic Sans MS" panose="030F0702030302020204" pitchFamily="66" charset="0"/>
              </a:rPr>
              <a:t>massa</a:t>
            </a:r>
            <a:r>
              <a:rPr lang="en-ZA" sz="36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</a:t>
            </a:r>
            <a:r>
              <a:rPr lang="en-ZA" sz="3600" dirty="0" err="1" smtClean="0">
                <a:solidFill>
                  <a:srgbClr val="990033"/>
                </a:solidFill>
                <a:latin typeface="Comic Sans MS" panose="030F0702030302020204" pitchFamily="66" charset="0"/>
              </a:rPr>
              <a:t>lood</a:t>
            </a:r>
            <a:r>
              <a:rPr lang="en-ZA" sz="36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</a:t>
            </a:r>
            <a:r>
              <a:rPr lang="en-ZA" sz="3600" dirty="0" err="1" smtClean="0">
                <a:solidFill>
                  <a:srgbClr val="990033"/>
                </a:solidFill>
                <a:latin typeface="Comic Sans MS" panose="030F0702030302020204" pitchFamily="66" charset="0"/>
              </a:rPr>
              <a:t>teenwoordig</a:t>
            </a:r>
            <a:r>
              <a:rPr lang="en-ZA" sz="3600" dirty="0" smtClean="0">
                <a:solidFill>
                  <a:srgbClr val="990033"/>
                </a:solidFill>
                <a:latin typeface="Comic Sans MS" panose="030F0702030302020204" pitchFamily="66" charset="0"/>
              </a:rPr>
              <a:t> in 10.00 </a:t>
            </a:r>
            <a:r>
              <a:rPr lang="en-ZA" sz="3600" dirty="0">
                <a:solidFill>
                  <a:srgbClr val="990033"/>
                </a:solidFill>
                <a:latin typeface="Comic Sans MS" panose="030F0702030302020204" pitchFamily="66" charset="0"/>
              </a:rPr>
              <a:t>g </a:t>
            </a:r>
            <a:r>
              <a:rPr lang="en-ZA" sz="3600" dirty="0" err="1" smtClean="0">
                <a:solidFill>
                  <a:srgbClr val="990033"/>
                </a:solidFill>
                <a:latin typeface="Comic Sans MS" panose="030F0702030302020204" pitchFamily="66" charset="0"/>
              </a:rPr>
              <a:t>PbS</a:t>
            </a:r>
            <a:r>
              <a:rPr lang="en-ZA" sz="3600" dirty="0">
                <a:solidFill>
                  <a:srgbClr val="990033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36195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PROBEER SELF 2.19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unders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und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aun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d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26978</TotalTime>
  <Pages>25</Pages>
  <Words>812</Words>
  <Application>Microsoft Office PowerPoint</Application>
  <PresentationFormat>A4 Paper (210x297 mm)</PresentationFormat>
  <Paragraphs>125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Bauhaus 93</vt:lpstr>
      <vt:lpstr>Calibri</vt:lpstr>
      <vt:lpstr>Comic Sans MS</vt:lpstr>
      <vt:lpstr>Symbol</vt:lpstr>
      <vt:lpstr>Times New Roman</vt:lpstr>
      <vt:lpstr>Wingdings</vt:lpstr>
      <vt:lpstr>saunders</vt:lpstr>
      <vt:lpstr>Photo Editor Photo</vt:lpstr>
      <vt:lpstr>PowerPoint Presentation</vt:lpstr>
      <vt:lpstr>Die wet van konstante samestelling word gebruik as uitgangspunt in die bepaling van die formule van ‘n verbinding </vt:lpstr>
      <vt:lpstr>Molekulêre samestelling kan op 3 maniere uitgedruk word</vt:lpstr>
      <vt:lpstr>Omskryf die term:  massapersentasie / persentasie samestelling</vt:lpstr>
      <vt:lpstr>FORMULE GEBRUIK </vt:lpstr>
      <vt:lpstr>Bereken die massa-persentasie van elke  element in die ammoniakmolekuul  vir: (a) 10g NH3  (b) 36g NH3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Bepaling van Formule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Ioniese verbindings met geassosieerde  watermolekules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ATOMS AND ELEMENTS</dc:title>
  <dc:creator>J. Kotz</dc:creator>
  <cp:lastModifiedBy>10074694</cp:lastModifiedBy>
  <cp:revision>918</cp:revision>
  <cp:lastPrinted>1601-01-01T00:00:00Z</cp:lastPrinted>
  <dcterms:created xsi:type="dcterms:W3CDTF">1996-06-10T21:59:34Z</dcterms:created>
  <dcterms:modified xsi:type="dcterms:W3CDTF">2021-03-25T14:58:11Z</dcterms:modified>
</cp:coreProperties>
</file>