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781" r:id="rId2"/>
    <p:sldId id="266" r:id="rId3"/>
    <p:sldId id="462" r:id="rId4"/>
    <p:sldId id="465" r:id="rId5"/>
    <p:sldId id="787" r:id="rId6"/>
    <p:sldId id="786" r:id="rId7"/>
    <p:sldId id="815" r:id="rId8"/>
  </p:sldIdLst>
  <p:sldSz cx="9906000" cy="6858000" type="A4"/>
  <p:notesSz cx="9144000" cy="6858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8F8F8"/>
    <a:srgbClr val="FF0000"/>
    <a:srgbClr val="0000FF"/>
    <a:srgbClr val="996600"/>
    <a:srgbClr val="4D4D4D"/>
    <a:srgbClr val="1C1C1C"/>
    <a:srgbClr val="CC00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77" autoAdjust="0"/>
  </p:normalViewPr>
  <p:slideViewPr>
    <p:cSldViewPr>
      <p:cViewPr varScale="1">
        <p:scale>
          <a:sx n="85" d="100"/>
          <a:sy n="85" d="100"/>
        </p:scale>
        <p:origin x="1099" y="53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1" d="100"/>
          <a:sy n="111" d="100"/>
        </p:scale>
        <p:origin x="-630" y="-8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ChangeArrowheads="1"/>
          </p:cNvSpPr>
          <p:nvPr/>
        </p:nvSpPr>
        <p:spPr bwMode="auto">
          <a:xfrm>
            <a:off x="4068763" y="6532563"/>
            <a:ext cx="763587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312" tIns="44450" rIns="87312" bIns="44450">
            <a:spAutoFit/>
          </a:bodyPr>
          <a:lstStyle>
            <a:lvl1pPr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smtClean="0"/>
              <a:t>Page </a:t>
            </a:r>
            <a:fld id="{18F8A222-A0C2-4DFD-B3E2-8671E7ABF741}" type="slidenum">
              <a:rPr lang="en-US" altLang="en-US" sz="1200" b="0" smtClean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ChangeArrowheads="1"/>
          </p:cNvSpPr>
          <p:nvPr/>
        </p:nvSpPr>
        <p:spPr bwMode="auto">
          <a:xfrm>
            <a:off x="4068763" y="6532563"/>
            <a:ext cx="763587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312" tIns="44450" rIns="87312" bIns="44450">
            <a:spAutoFit/>
          </a:bodyPr>
          <a:lstStyle>
            <a:lvl1pPr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smtClean="0"/>
              <a:t>Page </a:t>
            </a:r>
            <a:fld id="{4B706725-FC4A-42DE-8461-9F6CA2E2A911}" type="slidenum">
              <a:rPr lang="en-US" altLang="en-US" sz="1200" b="0" smtClean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smtClean="0"/>
          </a:p>
        </p:txBody>
      </p:sp>
      <p:sp>
        <p:nvSpPr>
          <p:cNvPr id="1945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22563" y="519113"/>
            <a:ext cx="3698875" cy="2562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noProof="1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96905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39236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2926" y="609600"/>
            <a:ext cx="1939925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3151" y="609600"/>
            <a:ext cx="5654675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86905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073150" y="609600"/>
            <a:ext cx="77597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03320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47152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7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6853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3150" y="1981200"/>
            <a:ext cx="3797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981200"/>
            <a:ext cx="3797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68687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09088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01854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499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3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3" y="273054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3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2494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Z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2108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3150" y="609600"/>
            <a:ext cx="77597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Slide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3150" y="1981200"/>
            <a:ext cx="77597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Body Text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175" y="6421438"/>
            <a:ext cx="332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1000" b="0" smtClean="0">
                <a:solidFill>
                  <a:schemeClr val="tx2"/>
                </a:solidFill>
              </a:rPr>
              <a:t>Copyright (c) 1999 by Harcourt Brace &amp; Company</a:t>
            </a:r>
          </a:p>
          <a:p>
            <a:pPr>
              <a:defRPr/>
            </a:pPr>
            <a:r>
              <a:rPr lang="en-US" altLang="en-US" sz="1000" b="0" smtClean="0">
                <a:solidFill>
                  <a:schemeClr val="tx2"/>
                </a:solidFill>
              </a:rPr>
              <a:t>All rights reserved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81" r:id="rId1"/>
    <p:sldLayoutId id="2147485682" r:id="rId2"/>
    <p:sldLayoutId id="2147485683" r:id="rId3"/>
    <p:sldLayoutId id="2147485684" r:id="rId4"/>
    <p:sldLayoutId id="2147485685" r:id="rId5"/>
    <p:sldLayoutId id="2147485686" r:id="rId6"/>
    <p:sldLayoutId id="2147485687" r:id="rId7"/>
    <p:sldLayoutId id="2147485688" r:id="rId8"/>
    <p:sldLayoutId id="2147485689" r:id="rId9"/>
    <p:sldLayoutId id="2147485690" r:id="rId10"/>
    <p:sldLayoutId id="2147485691" r:id="rId11"/>
    <p:sldLayoutId id="2147485692" r:id="rId12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sz="2400"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5" name="Rectangle 8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40996" tIns="152352" rIns="0" bIns="152352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af-ZA" altLang="en-US"/>
          </a:p>
        </p:txBody>
      </p:sp>
      <p:grpSp>
        <p:nvGrpSpPr>
          <p:cNvPr id="66566" name="Group 21"/>
          <p:cNvGrpSpPr>
            <a:grpSpLocks/>
          </p:cNvGrpSpPr>
          <p:nvPr/>
        </p:nvGrpSpPr>
        <p:grpSpPr bwMode="auto">
          <a:xfrm>
            <a:off x="222250" y="274638"/>
            <a:ext cx="9448800" cy="1957387"/>
            <a:chOff x="221972" y="275088"/>
            <a:chExt cx="9448801" cy="1956931"/>
          </a:xfrm>
        </p:grpSpPr>
        <p:grpSp>
          <p:nvGrpSpPr>
            <p:cNvPr id="66571" name="Group 10"/>
            <p:cNvGrpSpPr>
              <a:grpSpLocks/>
            </p:cNvGrpSpPr>
            <p:nvPr/>
          </p:nvGrpSpPr>
          <p:grpSpPr bwMode="auto">
            <a:xfrm>
              <a:off x="221972" y="275088"/>
              <a:ext cx="9448801" cy="1956931"/>
              <a:chOff x="1755775" y="381000"/>
              <a:chExt cx="7693025" cy="1231094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1755775" y="381000"/>
                <a:ext cx="7693025" cy="1231094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lIns="91429" tIns="45714" rIns="91429" bIns="45714">
                <a:spAutoFit/>
                <a:sp3d extrusionH="57150">
                  <a:bevelT w="82550" h="38100" prst="coolSlant"/>
                </a:sp3d>
              </a:bodyPr>
              <a:lstStyle/>
              <a:p>
                <a:pPr algn="r">
                  <a:defRPr/>
                </a:pPr>
                <a:endParaRPr lang="en-US" sz="5400" u="sng" dirty="0">
                  <a:solidFill>
                    <a:srgbClr val="FFFFFF"/>
                  </a:solidFill>
                  <a:effectLst>
                    <a:outerShdw blurRad="50800" dist="38100" dir="10800000" algn="ctr" rotWithShape="0">
                      <a:schemeClr val="tx1">
                        <a:lumMod val="95000"/>
                        <a:lumOff val="5000"/>
                        <a:alpha val="50000"/>
                      </a:schemeClr>
                    </a:outerShdw>
                    <a:reflection blurRad="6350" stA="55000" endA="300" endPos="45500" dir="5400000" sy="-100000" algn="bl" rotWithShape="0"/>
                  </a:effectLst>
                  <a:latin typeface="Calibri" pitchFamily="34" charset="0"/>
                </a:endParaRPr>
              </a:p>
              <a:p>
                <a:pPr algn="r">
                  <a:defRPr/>
                </a:pPr>
                <a:endParaRPr lang="af-ZA" sz="2000" dirty="0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  <p:sp>
            <p:nvSpPr>
              <p:cNvPr id="55300" name="Rectangle 4"/>
              <p:cNvSpPr>
                <a:spLocks noChangeArrowheads="1"/>
              </p:cNvSpPr>
              <p:nvPr/>
            </p:nvSpPr>
            <p:spPr bwMode="auto">
              <a:xfrm>
                <a:off x="4000026" y="639377"/>
                <a:ext cx="3530913" cy="6389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lIns="91429" tIns="45714" rIns="91429" bIns="45714">
                <a:spAutoFit/>
                <a:sp3d extrusionH="57150">
                  <a:bevelT w="82550" h="38100" prst="coolSlant"/>
                </a:sp3d>
              </a:bodyPr>
              <a:lstStyle/>
              <a:p>
                <a:pPr algn="ctr">
                  <a:defRPr/>
                </a:pPr>
                <a:r>
                  <a:rPr lang="af-ZA" sz="6000" cap="small" dirty="0">
                    <a:ln>
                      <a:solidFill>
                        <a:srgbClr val="FFFFFF"/>
                      </a:solidFill>
                    </a:ln>
                    <a:solidFill>
                      <a:srgbClr val="FFFFFF"/>
                    </a:solidFill>
                    <a:latin typeface="Calibri" pitchFamily="34" charset="0"/>
                  </a:rPr>
                  <a:t>isotope</a:t>
                </a:r>
                <a:endParaRPr lang="en-US" sz="6000" cap="small" dirty="0">
                  <a:ln>
                    <a:solidFill>
                      <a:srgbClr val="FFFFFF"/>
                    </a:solidFill>
                  </a:ln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</p:grpSp>
        <p:grpSp>
          <p:nvGrpSpPr>
            <p:cNvPr id="66572" name="Group 16"/>
            <p:cNvGrpSpPr>
              <a:grpSpLocks/>
            </p:cNvGrpSpPr>
            <p:nvPr/>
          </p:nvGrpSpPr>
          <p:grpSpPr bwMode="auto">
            <a:xfrm>
              <a:off x="378240" y="533400"/>
              <a:ext cx="1415772" cy="1460081"/>
              <a:chOff x="98735" y="5105400"/>
              <a:chExt cx="1516799" cy="1601163"/>
            </a:xfrm>
          </p:grpSpPr>
          <p:sp>
            <p:nvSpPr>
              <p:cNvPr id="13" name="TextBox 12"/>
              <p:cNvSpPr txBox="1"/>
              <p:nvPr/>
            </p:nvSpPr>
            <p:spPr>
              <a:xfrm rot="16200000">
                <a:off x="56553" y="5147582"/>
                <a:ext cx="1601163" cy="1516799"/>
              </a:xfrm>
              <a:prstGeom prst="rect">
                <a:avLst/>
              </a:prstGeom>
              <a:gradFill flip="none" rotWithShape="1"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  <a:tileRect r="-100000" b="-100000"/>
              </a:gra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>
                <a:spAutoFit/>
                <a:sp3d extrusionH="57150">
                  <a:bevelT w="82550" h="38100" prst="coolSlant"/>
                </a:sp3d>
              </a:bodyPr>
              <a:lstStyle/>
              <a:p>
                <a:pPr algn="ctr">
                  <a:defRPr/>
                </a:pPr>
                <a:r>
                  <a:rPr lang="af-ZA" sz="1400" dirty="0">
                    <a:latin typeface="Calibri" pitchFamily="34" charset="0"/>
                  </a:rPr>
                  <a:t>LEERGEDEELTE</a:t>
                </a:r>
              </a:p>
              <a:p>
                <a:pPr>
                  <a:defRPr/>
                </a:pPr>
                <a:endParaRPr lang="af-ZA" dirty="0"/>
              </a:p>
              <a:p>
                <a:pPr>
                  <a:defRPr/>
                </a:pPr>
                <a:endParaRPr lang="af-ZA" dirty="0"/>
              </a:p>
              <a:p>
                <a:pPr>
                  <a:defRPr/>
                </a:pPr>
                <a:endParaRPr lang="af-ZA" dirty="0"/>
              </a:p>
            </p:txBody>
          </p:sp>
          <p:grpSp>
            <p:nvGrpSpPr>
              <p:cNvPr id="66574" name="Group 15"/>
              <p:cNvGrpSpPr>
                <a:grpSpLocks/>
              </p:cNvGrpSpPr>
              <p:nvPr/>
            </p:nvGrpSpPr>
            <p:grpSpPr bwMode="auto">
              <a:xfrm>
                <a:off x="494598" y="5342018"/>
                <a:ext cx="914400" cy="1143000"/>
                <a:chOff x="5858415" y="5693201"/>
                <a:chExt cx="914400" cy="1143000"/>
              </a:xfrm>
            </p:grpSpPr>
            <p:sp>
              <p:nvSpPr>
                <p:cNvPr id="14" name="Isosceles Triangle 13"/>
                <p:cNvSpPr/>
                <p:nvPr/>
              </p:nvSpPr>
              <p:spPr bwMode="auto">
                <a:xfrm rot="5400000">
                  <a:off x="5701210" y="5850600"/>
                  <a:ext cx="1228786" cy="915020"/>
                </a:xfrm>
                <a:prstGeom prst="triangle">
                  <a:avLst>
                    <a:gd name="adj" fmla="val 50687"/>
                  </a:avLst>
                </a:prstGeom>
                <a:solidFill>
                  <a:schemeClr val="bg2">
                    <a:lumMod val="50000"/>
                  </a:schemeClr>
                </a:solidFill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scene3d>
                    <a:camera prst="orthographicFront"/>
                    <a:lightRig rig="threePt" dir="t"/>
                  </a:scene3d>
                  <a:sp3d extrusionH="57150">
                    <a:bevelT w="82550" h="38100" prst="coolSlant"/>
                  </a:sp3d>
                </a:bodyPr>
                <a:lstStyle/>
                <a:p>
                  <a:pPr>
                    <a:defRPr/>
                  </a:pPr>
                  <a:endParaRPr lang="af-ZA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66576" name="TextBox 14"/>
                <p:cNvSpPr txBox="1">
                  <a:spLocks noChangeArrowheads="1"/>
                </p:cNvSpPr>
                <p:nvPr/>
              </p:nvSpPr>
              <p:spPr bwMode="auto">
                <a:xfrm>
                  <a:off x="5906214" y="6010533"/>
                  <a:ext cx="618604" cy="5062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af-ZA" altLang="en-US">
                      <a:solidFill>
                        <a:srgbClr val="FFFFFF"/>
                      </a:solidFill>
                      <a:latin typeface="Calibri" panose="020F0502020204030204" pitchFamily="34" charset="0"/>
                    </a:rPr>
                    <a:t>2.2</a:t>
                  </a:r>
                </a:p>
              </p:txBody>
            </p:sp>
          </p:grpSp>
        </p:grpSp>
      </p:grpSp>
      <p:sp>
        <p:nvSpPr>
          <p:cNvPr id="24" name="TextBox 23"/>
          <p:cNvSpPr txBox="1"/>
          <p:nvPr/>
        </p:nvSpPr>
        <p:spPr>
          <a:xfrm>
            <a:off x="255105" y="3733800"/>
            <a:ext cx="2646174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bliqueTopLef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>
              <a:defRPr/>
            </a:pPr>
            <a:r>
              <a:rPr lang="en-US" sz="3200" u="sng" dirty="0">
                <a:ln w="317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UITKOMSTE</a:t>
            </a: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304800" y="4419600"/>
            <a:ext cx="9296400" cy="1938992"/>
          </a:xfrm>
          <a:prstGeom prst="rect">
            <a:avLst/>
          </a:prstGeom>
          <a:solidFill>
            <a:srgbClr val="E6E6E6"/>
          </a:solidFill>
          <a:ln w="19050" cap="flat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tabLst>
                <a:tab pos="360363" algn="l"/>
              </a:tabLst>
              <a:defRPr/>
            </a:pPr>
            <a:r>
              <a:rPr lang="af-ZA" sz="20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Na voltooiing van hierdie leergedeelte behoort jy:</a:t>
            </a:r>
            <a:endParaRPr lang="en-US" sz="2000" dirty="0">
              <a:latin typeface="Calibri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  <a:tabLst>
                <a:tab pos="457200" algn="l"/>
              </a:tabLst>
              <a:defRPr/>
            </a:pPr>
            <a:r>
              <a:rPr lang="af-ZA" sz="2000" b="0" dirty="0">
                <a:latin typeface="Calibri" pitchFamily="34" charset="0"/>
              </a:rPr>
              <a:t>	isotope te kan definieer en die massagetal sowel as die aantal neutrone vir 'n 	spesifieke isotoop te kan neerskryf.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  <a:tabLst>
                <a:tab pos="457200" algn="l"/>
              </a:tabLst>
              <a:defRPr/>
            </a:pPr>
            <a:endParaRPr lang="en-US" sz="2000" b="0" dirty="0">
              <a:latin typeface="Calibri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  <a:tabLst>
                <a:tab pos="457200" algn="l"/>
              </a:tabLst>
              <a:defRPr/>
            </a:pPr>
            <a:r>
              <a:rPr lang="af-ZA" sz="2000" b="0" dirty="0">
                <a:latin typeface="Calibri" pitchFamily="34" charset="0"/>
              </a:rPr>
              <a:t>	eenvoudige berekeninge te kan doen om die atoommassa van 'n element en die 	</a:t>
            </a:r>
            <a:r>
              <a:rPr lang="af-ZA" sz="2000" b="0" dirty="0" err="1">
                <a:latin typeface="Calibri" pitchFamily="34" charset="0"/>
              </a:rPr>
              <a:t>isotoopvoorkoms</a:t>
            </a:r>
            <a:r>
              <a:rPr lang="af-ZA" sz="2000" b="0" dirty="0">
                <a:latin typeface="Calibri" pitchFamily="34" charset="0"/>
              </a:rPr>
              <a:t> met mekaar in verband te kan bring.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495300" y="2925702"/>
            <a:ext cx="8915400" cy="400110"/>
          </a:xfrm>
          <a:prstGeom prst="rect">
            <a:avLst/>
          </a:prstGeom>
          <a:solidFill>
            <a:srgbClr val="E6E6E6"/>
          </a:solidFill>
          <a:ln w="1905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tabLst>
                <a:tab pos="360363" algn="l"/>
              </a:tabLst>
              <a:defRPr/>
            </a:pPr>
            <a:r>
              <a:rPr lang="af-ZA" sz="2000" dirty="0">
                <a:latin typeface="Calibri" pitchFamily="34" charset="0"/>
                <a:cs typeface="Times New Roman" pitchFamily="18" charset="0"/>
              </a:rPr>
              <a:t>Hierdie leergedeelte is gebaseer op 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hoofstuk 2 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van die 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handboek.</a:t>
            </a:r>
            <a:endParaRPr lang="en-US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14400"/>
            <a:ext cx="9163050" cy="12192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Boor-10 (</a:t>
            </a:r>
            <a:r>
              <a:rPr lang="en-US" sz="3200" baseline="30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B) het 5 p 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en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5 n	</a:t>
            </a:r>
          </a:p>
          <a:p>
            <a:pPr>
              <a:buFontTx/>
              <a:buNone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Boor-11 (</a:t>
            </a:r>
            <a:r>
              <a:rPr lang="en-US" sz="3200" baseline="30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11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B) het 5 p 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en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6 n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811213" y="2590800"/>
            <a:ext cx="5297487" cy="1778000"/>
            <a:chOff x="1236" y="2644"/>
            <a:chExt cx="3080" cy="1120"/>
          </a:xfrm>
        </p:grpSpPr>
        <p:pic>
          <p:nvPicPr>
            <p:cNvPr id="68616" name="Picture 4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6" y="2644"/>
              <a:ext cx="3080" cy="11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</p:pic>
        <p:sp>
          <p:nvSpPr>
            <p:cNvPr id="68617" name="Rectangle 5"/>
            <p:cNvSpPr>
              <a:spLocks noChangeArrowheads="1"/>
            </p:cNvSpPr>
            <p:nvPr/>
          </p:nvSpPr>
          <p:spPr bwMode="auto">
            <a:xfrm>
              <a:off x="2295" y="3322"/>
              <a:ext cx="412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800" baseline="30000"/>
                <a:t>10</a:t>
              </a:r>
              <a:r>
                <a:rPr lang="en-US" altLang="en-US" sz="2800"/>
                <a:t>B</a:t>
              </a:r>
            </a:p>
          </p:txBody>
        </p:sp>
        <p:sp>
          <p:nvSpPr>
            <p:cNvPr id="68618" name="Rectangle 6"/>
            <p:cNvSpPr>
              <a:spLocks noChangeArrowheads="1"/>
            </p:cNvSpPr>
            <p:nvPr/>
          </p:nvSpPr>
          <p:spPr bwMode="auto">
            <a:xfrm>
              <a:off x="2967" y="2698"/>
              <a:ext cx="404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800" baseline="30000"/>
                <a:t>11</a:t>
              </a:r>
              <a:r>
                <a:rPr lang="en-US" altLang="en-US" sz="2800"/>
                <a:t>B</a:t>
              </a:r>
            </a:p>
          </p:txBody>
        </p:sp>
      </p:grp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7181850" y="2987675"/>
            <a:ext cx="2146300" cy="830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ZA" noProof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 = rooi</a:t>
            </a:r>
            <a:r>
              <a:rPr lang="en-ZA" noProof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>
              <a:defRPr/>
            </a:pPr>
            <a:r>
              <a:rPr lang="en-ZA" noProof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 = groen</a:t>
            </a:r>
            <a:endParaRPr lang="en-ZA" noProof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370" name="AutoShape 10"/>
          <p:cNvSpPr>
            <a:spLocks noChangeArrowheads="1"/>
          </p:cNvSpPr>
          <p:nvPr/>
        </p:nvSpPr>
        <p:spPr bwMode="auto">
          <a:xfrm>
            <a:off x="7016750" y="2895600"/>
            <a:ext cx="1981200" cy="1143000"/>
          </a:xfrm>
          <a:prstGeom prst="bracketPair">
            <a:avLst>
              <a:gd name="adj" fmla="val 16667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Z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0" y="4800600"/>
            <a:ext cx="9906000" cy="1913950"/>
            <a:chOff x="0" y="4876800"/>
            <a:chExt cx="9906000" cy="1913950"/>
          </a:xfrm>
        </p:grpSpPr>
        <p:sp>
          <p:nvSpPr>
            <p:cNvPr id="15378" name="Rectangle 18"/>
            <p:cNvSpPr>
              <a:spLocks noChangeArrowheads="1"/>
            </p:cNvSpPr>
            <p:nvPr/>
          </p:nvSpPr>
          <p:spPr bwMode="auto">
            <a:xfrm>
              <a:off x="0" y="4876800"/>
              <a:ext cx="9906000" cy="191395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376" name="Text Box 16"/>
            <p:cNvSpPr txBox="1">
              <a:spLocks noChangeArrowheads="1"/>
            </p:cNvSpPr>
            <p:nvPr/>
          </p:nvSpPr>
          <p:spPr bwMode="auto">
            <a:xfrm>
              <a:off x="412750" y="4913313"/>
              <a:ext cx="9080500" cy="187743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3200" u="sng" dirty="0" smtClean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ISOTOPE</a:t>
              </a:r>
              <a:endParaRPr lang="en-US" sz="3200" u="sng" dirty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  <a:p>
              <a:pPr>
                <a:spcBef>
                  <a:spcPct val="50000"/>
                </a:spcBef>
                <a:defRPr/>
              </a:pPr>
              <a:r>
                <a:rPr lang="en-US" dirty="0" err="1" smtClean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Atome</a:t>
              </a:r>
              <a:r>
                <a:rPr lang="en-US" dirty="0" smtClean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 van </a:t>
              </a:r>
              <a:r>
                <a:rPr lang="en-US" dirty="0" err="1" smtClean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dieselfde</a:t>
              </a:r>
              <a:r>
                <a:rPr lang="en-US" dirty="0" smtClean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 element (</a:t>
              </a:r>
              <a:r>
                <a:rPr lang="en-US" dirty="0" err="1" smtClean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selfde</a:t>
              </a:r>
              <a:r>
                <a:rPr lang="en-US" dirty="0" smtClean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 Z), maar </a:t>
              </a:r>
              <a:r>
                <a:rPr lang="en-US" dirty="0" err="1" smtClean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verskillende</a:t>
              </a:r>
              <a:r>
                <a:rPr lang="en-US" dirty="0" smtClean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 </a:t>
              </a:r>
              <a:r>
                <a:rPr lang="en-US" dirty="0" err="1" smtClean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massagetalle</a:t>
              </a:r>
              <a:r>
                <a:rPr lang="en-US" dirty="0" smtClean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 (A). </a:t>
              </a:r>
              <a:r>
                <a:rPr lang="en-US" dirty="0" err="1" smtClean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Hul</a:t>
              </a:r>
              <a:r>
                <a:rPr lang="en-US" dirty="0" smtClean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 </a:t>
              </a:r>
              <a:r>
                <a:rPr lang="en-US" dirty="0" err="1" smtClean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verskil</a:t>
              </a:r>
              <a:r>
                <a:rPr lang="en-US" dirty="0" smtClean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 </a:t>
              </a:r>
              <a:r>
                <a:rPr lang="en-US" dirty="0" err="1" smtClean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dus</a:t>
              </a:r>
              <a:r>
                <a:rPr lang="en-US" dirty="0" smtClean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 in </a:t>
              </a:r>
              <a:r>
                <a:rPr lang="en-US" dirty="0" err="1" smtClean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terme</a:t>
              </a:r>
              <a:r>
                <a:rPr lang="en-US" dirty="0" smtClean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 van die </a:t>
              </a:r>
              <a:r>
                <a:rPr lang="en-US" dirty="0" err="1" smtClean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hoeveelheid</a:t>
              </a:r>
              <a:r>
                <a:rPr lang="en-US" dirty="0" smtClean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 neutron in die kern.</a:t>
              </a:r>
              <a:endParaRPr lang="en-US" dirty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12750" y="1981200"/>
            <a:ext cx="8832850" cy="2460724"/>
            <a:chOff x="412750" y="1981200"/>
            <a:chExt cx="8832850" cy="2460724"/>
          </a:xfrm>
        </p:grpSpPr>
        <p:sp>
          <p:nvSpPr>
            <p:cNvPr id="404496" name="Rectangle 16"/>
            <p:cNvSpPr>
              <a:spLocks noChangeArrowheads="1"/>
            </p:cNvSpPr>
            <p:nvPr/>
          </p:nvSpPr>
          <p:spPr bwMode="auto">
            <a:xfrm>
              <a:off x="412750" y="1981200"/>
              <a:ext cx="8832850" cy="2460724"/>
            </a:xfrm>
            <a:prstGeom prst="rect">
              <a:avLst/>
            </a:prstGeom>
            <a:solidFill>
              <a:srgbClr val="EF91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04494" name="Text Box 14"/>
            <p:cNvSpPr txBox="1">
              <a:spLocks noChangeArrowheads="1"/>
            </p:cNvSpPr>
            <p:nvPr/>
          </p:nvSpPr>
          <p:spPr bwMode="auto">
            <a:xfrm>
              <a:off x="495300" y="2133600"/>
              <a:ext cx="8750300" cy="2308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3600" dirty="0" err="1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Normaalweg</a:t>
              </a:r>
              <a:r>
                <a:rPr lang="en-US" sz="3600" dirty="0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3600" dirty="0" err="1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verwys</a:t>
              </a:r>
              <a:r>
                <a:rPr lang="en-US" sz="3600" dirty="0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3600" dirty="0" err="1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ons</a:t>
              </a:r>
              <a:r>
                <a:rPr lang="en-US" sz="3600" dirty="0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3600" dirty="0" err="1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na</a:t>
              </a:r>
              <a:r>
                <a:rPr lang="en-US" sz="3600" dirty="0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‘n </a:t>
              </a:r>
              <a:r>
                <a:rPr lang="en-US" sz="3600" dirty="0" err="1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spesifieke</a:t>
              </a:r>
              <a:r>
                <a:rPr lang="en-US" sz="3600" dirty="0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3600" dirty="0" err="1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isotoop</a:t>
              </a:r>
              <a:r>
                <a:rPr lang="en-US" sz="3600" dirty="0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3600" dirty="0" err="1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deur</a:t>
              </a:r>
              <a:r>
                <a:rPr lang="en-US" sz="3600" dirty="0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3600" dirty="0" err="1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na</a:t>
              </a:r>
              <a:r>
                <a:rPr lang="en-US" sz="3600" dirty="0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die </a:t>
              </a:r>
              <a:r>
                <a:rPr lang="en-US" sz="3600" dirty="0" err="1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massagetal</a:t>
              </a:r>
              <a:r>
                <a:rPr lang="en-US" sz="3600" dirty="0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3600" dirty="0" err="1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te</a:t>
              </a:r>
              <a:r>
                <a:rPr lang="en-US" sz="3600" dirty="0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3600" dirty="0" err="1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verwys</a:t>
              </a:r>
              <a:r>
                <a:rPr lang="en-US" sz="3600" dirty="0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, </a:t>
              </a:r>
              <a:r>
                <a:rPr lang="en-US" sz="3600" dirty="0" err="1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bv</a:t>
              </a:r>
              <a:r>
                <a:rPr lang="en-US" sz="3600" dirty="0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. Uraan-238 of </a:t>
              </a:r>
              <a:r>
                <a:rPr lang="en-US" sz="3600" baseline="30000" dirty="0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238</a:t>
              </a:r>
              <a:r>
                <a:rPr lang="en-US" sz="3600" dirty="0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U</a:t>
              </a:r>
              <a:endParaRPr lang="en-US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30" name="Rectangle 6"/>
          <p:cNvSpPr>
            <a:spLocks noChangeArrowheads="1"/>
          </p:cNvSpPr>
          <p:nvPr/>
        </p:nvSpPr>
        <p:spPr bwMode="auto">
          <a:xfrm>
            <a:off x="0" y="0"/>
            <a:ext cx="9906000" cy="1524000"/>
          </a:xfrm>
          <a:prstGeom prst="rect">
            <a:avLst/>
          </a:prstGeom>
          <a:solidFill>
            <a:srgbClr val="FAFD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Z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0627" name="Text Box 3"/>
          <p:cNvSpPr txBox="1">
            <a:spLocks noChangeArrowheads="1"/>
          </p:cNvSpPr>
          <p:nvPr/>
        </p:nvSpPr>
        <p:spPr bwMode="auto">
          <a:xfrm>
            <a:off x="495300" y="228600"/>
            <a:ext cx="8832850" cy="830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af-ZA" dirty="0"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imes New Roman" pitchFamily="18" charset="0"/>
              </a:rPr>
              <a:t>Jy moet die term </a:t>
            </a:r>
            <a:r>
              <a:rPr lang="af-ZA" dirty="0" err="1"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imes New Roman" pitchFamily="18" charset="0"/>
              </a:rPr>
              <a:t>isotoopvoorkoms</a:t>
            </a:r>
            <a:r>
              <a:rPr lang="af-ZA" dirty="0">
                <a:effectLst>
                  <a:outerShdw blurRad="38100" dist="38100" dir="2700000" algn="tl">
                    <a:srgbClr val="FFFFFF"/>
                  </a:outerShdw>
                </a:effectLst>
                <a:ea typeface="Times New Roman" pitchFamily="18" charset="0"/>
                <a:cs typeface="Times New Roman" pitchFamily="18" charset="0"/>
              </a:rPr>
              <a:t> met 'n voorbeeld kan verduidelik.</a:t>
            </a:r>
            <a:endParaRPr lang="en-US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aphicFrame>
        <p:nvGraphicFramePr>
          <p:cNvPr id="410631" name="Object 7"/>
          <p:cNvGraphicFramePr>
            <a:graphicFrameLocks noGrp="1" noChangeAspect="1"/>
          </p:cNvGraphicFramePr>
          <p:nvPr>
            <p:ph sz="half" idx="1"/>
          </p:nvPr>
        </p:nvGraphicFramePr>
        <p:xfrm>
          <a:off x="0" y="4114800"/>
          <a:ext cx="9906000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8" name="Photo Editor Photo" r:id="rId3" imgW="6428571" imgH="1438095" progId="MSPhotoEd.3">
                  <p:embed/>
                </p:oleObj>
              </mc:Choice>
              <mc:Fallback>
                <p:oleObj name="Photo Editor Photo" r:id="rId3" imgW="6428571" imgH="1438095" progId="MSPhotoEd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114800"/>
                        <a:ext cx="9906000" cy="274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5" name="Object 9"/>
          <p:cNvGraphicFramePr>
            <a:graphicFrameLocks noGrp="1" noChangeAspect="1"/>
          </p:cNvGraphicFramePr>
          <p:nvPr>
            <p:ph sz="half" idx="2"/>
          </p:nvPr>
        </p:nvGraphicFramePr>
        <p:xfrm>
          <a:off x="0" y="1554163"/>
          <a:ext cx="9906000" cy="2560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9" name="Photo Editor Photo" r:id="rId5" imgW="6744641" imgH="1828571" progId="MSPhotoEd.3">
                  <p:embed/>
                </p:oleObj>
              </mc:Choice>
              <mc:Fallback>
                <p:oleObj name="Photo Editor Photo" r:id="rId5" imgW="6744641" imgH="1828571" progId="MSPhotoEd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554163"/>
                        <a:ext cx="9906000" cy="2560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Rectangle 8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40996" tIns="152352" rIns="0" bIns="152352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af-ZA" altLang="en-US"/>
          </a:p>
        </p:txBody>
      </p:sp>
      <p:grpSp>
        <p:nvGrpSpPr>
          <p:cNvPr id="73734" name="Group 21"/>
          <p:cNvGrpSpPr>
            <a:grpSpLocks/>
          </p:cNvGrpSpPr>
          <p:nvPr/>
        </p:nvGrpSpPr>
        <p:grpSpPr bwMode="auto">
          <a:xfrm>
            <a:off x="222250" y="274638"/>
            <a:ext cx="9448800" cy="1957387"/>
            <a:chOff x="221972" y="275088"/>
            <a:chExt cx="9448801" cy="1956931"/>
          </a:xfrm>
        </p:grpSpPr>
        <p:grpSp>
          <p:nvGrpSpPr>
            <p:cNvPr id="73739" name="Group 10"/>
            <p:cNvGrpSpPr>
              <a:grpSpLocks/>
            </p:cNvGrpSpPr>
            <p:nvPr/>
          </p:nvGrpSpPr>
          <p:grpSpPr bwMode="auto">
            <a:xfrm>
              <a:off x="221972" y="275088"/>
              <a:ext cx="9448801" cy="1956931"/>
              <a:chOff x="1755775" y="381000"/>
              <a:chExt cx="7693025" cy="1231094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1755775" y="381000"/>
                <a:ext cx="7693025" cy="1231094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lIns="91429" tIns="45714" rIns="91429" bIns="45714">
                <a:spAutoFit/>
                <a:sp3d extrusionH="57150">
                  <a:bevelT w="82550" h="38100" prst="coolSlant"/>
                </a:sp3d>
              </a:bodyPr>
              <a:lstStyle/>
              <a:p>
                <a:pPr algn="r">
                  <a:defRPr/>
                </a:pPr>
                <a:endParaRPr lang="en-US" sz="5400" u="sng" dirty="0">
                  <a:solidFill>
                    <a:srgbClr val="FFFFFF"/>
                  </a:solidFill>
                  <a:effectLst>
                    <a:outerShdw blurRad="50800" dist="38100" dir="10800000" algn="ctr" rotWithShape="0">
                      <a:schemeClr val="tx1">
                        <a:lumMod val="95000"/>
                        <a:lumOff val="5000"/>
                        <a:alpha val="50000"/>
                      </a:schemeClr>
                    </a:outerShdw>
                    <a:reflection blurRad="6350" stA="55000" endA="300" endPos="45500" dir="5400000" sy="-100000" algn="bl" rotWithShape="0"/>
                  </a:effectLst>
                  <a:latin typeface="Calibri" pitchFamily="34" charset="0"/>
                </a:endParaRPr>
              </a:p>
              <a:p>
                <a:pPr algn="r">
                  <a:defRPr/>
                </a:pPr>
                <a:endParaRPr lang="af-ZA" sz="2000" dirty="0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  <p:sp>
            <p:nvSpPr>
              <p:cNvPr id="55300" name="Rectangle 4"/>
              <p:cNvSpPr>
                <a:spLocks noChangeArrowheads="1"/>
              </p:cNvSpPr>
              <p:nvPr/>
            </p:nvSpPr>
            <p:spPr bwMode="auto">
              <a:xfrm>
                <a:off x="3312184" y="769301"/>
                <a:ext cx="5459566" cy="4453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lIns="91429" tIns="45714" rIns="91429" bIns="45714">
                <a:spAutoFit/>
                <a:sp3d extrusionH="57150">
                  <a:bevelT w="82550" h="38100" prst="coolSlant"/>
                </a:sp3d>
              </a:bodyPr>
              <a:lstStyle/>
              <a:p>
                <a:pPr algn="ctr">
                  <a:defRPr/>
                </a:pPr>
                <a:r>
                  <a:rPr lang="af-ZA" sz="4000" cap="small" dirty="0">
                    <a:ln>
                      <a:solidFill>
                        <a:srgbClr val="FFFFFF"/>
                      </a:solidFill>
                    </a:ln>
                    <a:solidFill>
                      <a:srgbClr val="FFFFFF"/>
                    </a:solidFill>
                    <a:latin typeface="Calibri" pitchFamily="34" charset="0"/>
                  </a:rPr>
                  <a:t>Die periodieke tabel </a:t>
                </a:r>
                <a:r>
                  <a:rPr lang="af-ZA" sz="4000" cap="small" dirty="0">
                    <a:ln>
                      <a:solidFill>
                        <a:srgbClr val="FFFFFF"/>
                      </a:solidFill>
                    </a:ln>
                    <a:solidFill>
                      <a:srgbClr val="FFFF00"/>
                    </a:solidFill>
                    <a:latin typeface="Calibri" pitchFamily="34" charset="0"/>
                  </a:rPr>
                  <a:t>- selfstudie</a:t>
                </a:r>
                <a:endParaRPr lang="en-US" sz="4000" cap="small" dirty="0">
                  <a:ln>
                    <a:solidFill>
                      <a:srgbClr val="FFFFFF"/>
                    </a:solidFill>
                  </a:ln>
                  <a:solidFill>
                    <a:srgbClr val="FFFF00"/>
                  </a:solidFill>
                  <a:latin typeface="Calibri" pitchFamily="34" charset="0"/>
                </a:endParaRPr>
              </a:p>
            </p:txBody>
          </p:sp>
        </p:grpSp>
        <p:grpSp>
          <p:nvGrpSpPr>
            <p:cNvPr id="73740" name="Group 16"/>
            <p:cNvGrpSpPr>
              <a:grpSpLocks/>
            </p:cNvGrpSpPr>
            <p:nvPr/>
          </p:nvGrpSpPr>
          <p:grpSpPr bwMode="auto">
            <a:xfrm>
              <a:off x="378240" y="533400"/>
              <a:ext cx="1415772" cy="1460081"/>
              <a:chOff x="98735" y="5105400"/>
              <a:chExt cx="1516799" cy="1601163"/>
            </a:xfrm>
          </p:grpSpPr>
          <p:sp>
            <p:nvSpPr>
              <p:cNvPr id="13" name="TextBox 12"/>
              <p:cNvSpPr txBox="1"/>
              <p:nvPr/>
            </p:nvSpPr>
            <p:spPr>
              <a:xfrm rot="16200000">
                <a:off x="56553" y="5147582"/>
                <a:ext cx="1601163" cy="1516799"/>
              </a:xfrm>
              <a:prstGeom prst="rect">
                <a:avLst/>
              </a:prstGeom>
              <a:gradFill flip="none" rotWithShape="1"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  <a:tileRect r="-100000" b="-100000"/>
              </a:gra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>
                <a:spAutoFit/>
                <a:sp3d extrusionH="57150">
                  <a:bevelT w="82550" h="38100" prst="coolSlant"/>
                </a:sp3d>
              </a:bodyPr>
              <a:lstStyle/>
              <a:p>
                <a:pPr algn="ctr">
                  <a:defRPr/>
                </a:pPr>
                <a:r>
                  <a:rPr lang="af-ZA" sz="1400" dirty="0">
                    <a:latin typeface="Calibri" pitchFamily="34" charset="0"/>
                  </a:rPr>
                  <a:t>LEERGEDEELTE</a:t>
                </a:r>
              </a:p>
              <a:p>
                <a:pPr>
                  <a:defRPr/>
                </a:pPr>
                <a:endParaRPr lang="af-ZA" dirty="0"/>
              </a:p>
              <a:p>
                <a:pPr>
                  <a:defRPr/>
                </a:pPr>
                <a:endParaRPr lang="af-ZA" dirty="0"/>
              </a:p>
              <a:p>
                <a:pPr>
                  <a:defRPr/>
                </a:pPr>
                <a:endParaRPr lang="af-ZA" dirty="0"/>
              </a:p>
            </p:txBody>
          </p:sp>
          <p:grpSp>
            <p:nvGrpSpPr>
              <p:cNvPr id="73742" name="Group 15"/>
              <p:cNvGrpSpPr>
                <a:grpSpLocks/>
              </p:cNvGrpSpPr>
              <p:nvPr/>
            </p:nvGrpSpPr>
            <p:grpSpPr bwMode="auto">
              <a:xfrm>
                <a:off x="494598" y="5342018"/>
                <a:ext cx="914400" cy="1143000"/>
                <a:chOff x="5858415" y="5693201"/>
                <a:chExt cx="914400" cy="1143000"/>
              </a:xfrm>
            </p:grpSpPr>
            <p:sp>
              <p:nvSpPr>
                <p:cNvPr id="14" name="Isosceles Triangle 13"/>
                <p:cNvSpPr/>
                <p:nvPr/>
              </p:nvSpPr>
              <p:spPr bwMode="auto">
                <a:xfrm rot="5400000">
                  <a:off x="5701210" y="5850600"/>
                  <a:ext cx="1228786" cy="915020"/>
                </a:xfrm>
                <a:prstGeom prst="triangle">
                  <a:avLst>
                    <a:gd name="adj" fmla="val 50687"/>
                  </a:avLst>
                </a:prstGeom>
                <a:solidFill>
                  <a:schemeClr val="bg2">
                    <a:lumMod val="50000"/>
                  </a:schemeClr>
                </a:solidFill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scene3d>
                    <a:camera prst="orthographicFront"/>
                    <a:lightRig rig="threePt" dir="t"/>
                  </a:scene3d>
                  <a:sp3d extrusionH="57150">
                    <a:bevelT w="82550" h="38100" prst="coolSlant"/>
                  </a:sp3d>
                </a:bodyPr>
                <a:lstStyle/>
                <a:p>
                  <a:pPr>
                    <a:defRPr/>
                  </a:pPr>
                  <a:endParaRPr lang="af-ZA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73744" name="TextBox 14"/>
                <p:cNvSpPr txBox="1">
                  <a:spLocks noChangeArrowheads="1"/>
                </p:cNvSpPr>
                <p:nvPr/>
              </p:nvSpPr>
              <p:spPr bwMode="auto">
                <a:xfrm>
                  <a:off x="5906214" y="6010533"/>
                  <a:ext cx="618604" cy="5062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af-ZA" altLang="en-US">
                      <a:solidFill>
                        <a:srgbClr val="FFFFFF"/>
                      </a:solidFill>
                      <a:latin typeface="Calibri" panose="020F0502020204030204" pitchFamily="34" charset="0"/>
                    </a:rPr>
                    <a:t>2.3</a:t>
                  </a:r>
                </a:p>
              </p:txBody>
            </p:sp>
          </p:grpSp>
        </p:grpSp>
      </p:grpSp>
      <p:sp>
        <p:nvSpPr>
          <p:cNvPr id="24" name="TextBox 23"/>
          <p:cNvSpPr txBox="1"/>
          <p:nvPr/>
        </p:nvSpPr>
        <p:spPr>
          <a:xfrm>
            <a:off x="255105" y="3733800"/>
            <a:ext cx="2646174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bliqueTopLef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>
              <a:defRPr/>
            </a:pPr>
            <a:r>
              <a:rPr lang="en-US" sz="3200" u="sng" dirty="0">
                <a:ln w="317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UITKOMSTE</a:t>
            </a: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304800" y="4419600"/>
            <a:ext cx="9296400" cy="1631216"/>
          </a:xfrm>
          <a:prstGeom prst="rect">
            <a:avLst/>
          </a:prstGeom>
          <a:solidFill>
            <a:srgbClr val="E6E6E6"/>
          </a:solidFill>
          <a:ln w="19050" cap="flat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tabLst>
                <a:tab pos="360363" algn="l"/>
              </a:tabLst>
              <a:defRPr/>
            </a:pPr>
            <a:r>
              <a:rPr lang="af-ZA" sz="20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Na voltooiing van hierdie leergedeelte behoort jy:</a:t>
            </a:r>
            <a:endParaRPr lang="en-US" sz="2000" dirty="0">
              <a:latin typeface="Calibri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  <a:tabLst>
                <a:tab pos="396875" algn="l"/>
              </a:tabLst>
              <a:defRPr/>
            </a:pPr>
            <a:r>
              <a:rPr lang="af-ZA" sz="2000" b="0" dirty="0">
                <a:latin typeface="Calibri" pitchFamily="34" charset="0"/>
              </a:rPr>
              <a:t>	groepe en periodes op die periodieke tabel te kan identifiseer.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  <a:tabLst>
                <a:tab pos="396875" algn="l"/>
              </a:tabLst>
              <a:defRPr/>
            </a:pPr>
            <a:endParaRPr lang="en-US" sz="2000" b="0" dirty="0">
              <a:latin typeface="Calibri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  <a:tabLst>
                <a:tab pos="396875" algn="l"/>
              </a:tabLst>
              <a:defRPr/>
            </a:pPr>
            <a:r>
              <a:rPr lang="af-ZA" sz="2000" b="0" dirty="0">
                <a:latin typeface="Calibri" pitchFamily="34" charset="0"/>
              </a:rPr>
              <a:t>	te kan onderskei tussen die metale, </a:t>
            </a:r>
            <a:r>
              <a:rPr lang="af-ZA" sz="2000" b="0" dirty="0" smtClean="0">
                <a:latin typeface="Calibri" pitchFamily="34" charset="0"/>
              </a:rPr>
              <a:t>metalloïede, </a:t>
            </a:r>
            <a:r>
              <a:rPr lang="af-ZA" sz="2000" b="0" dirty="0">
                <a:latin typeface="Calibri" pitchFamily="34" charset="0"/>
              </a:rPr>
              <a:t>nie-metale, alkalimetale, alkali-	aardmetale, halogene, edelgasse en die oorgangsmetale op die periodieke tabel.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609600" y="2895600"/>
            <a:ext cx="8915400" cy="400110"/>
          </a:xfrm>
          <a:prstGeom prst="rect">
            <a:avLst/>
          </a:prstGeom>
          <a:solidFill>
            <a:srgbClr val="E6E6E6"/>
          </a:solidFill>
          <a:ln w="1905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tabLst>
                <a:tab pos="360363" algn="l"/>
              </a:tabLst>
              <a:defRPr/>
            </a:pPr>
            <a:r>
              <a:rPr lang="af-ZA" sz="2000" dirty="0">
                <a:latin typeface="Calibri" pitchFamily="34" charset="0"/>
                <a:cs typeface="Times New Roman" pitchFamily="18" charset="0"/>
              </a:rPr>
              <a:t>Hierdie leergedeelte is gebaseer op 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hoofstuk 2 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van die 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handboek.</a:t>
            </a:r>
            <a:endParaRPr lang="en-US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1" name="Rectangle 8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40996" tIns="152352" rIns="0" bIns="152352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af-ZA" altLang="en-US"/>
          </a:p>
        </p:txBody>
      </p:sp>
      <p:grpSp>
        <p:nvGrpSpPr>
          <p:cNvPr id="75782" name="Group 21"/>
          <p:cNvGrpSpPr>
            <a:grpSpLocks/>
          </p:cNvGrpSpPr>
          <p:nvPr/>
        </p:nvGrpSpPr>
        <p:grpSpPr bwMode="auto">
          <a:xfrm>
            <a:off x="222250" y="274638"/>
            <a:ext cx="9448800" cy="1957387"/>
            <a:chOff x="221972" y="275088"/>
            <a:chExt cx="9448801" cy="1956931"/>
          </a:xfrm>
        </p:grpSpPr>
        <p:grpSp>
          <p:nvGrpSpPr>
            <p:cNvPr id="75787" name="Group 10"/>
            <p:cNvGrpSpPr>
              <a:grpSpLocks/>
            </p:cNvGrpSpPr>
            <p:nvPr/>
          </p:nvGrpSpPr>
          <p:grpSpPr bwMode="auto">
            <a:xfrm>
              <a:off x="221972" y="275088"/>
              <a:ext cx="9448801" cy="1956931"/>
              <a:chOff x="1755775" y="381000"/>
              <a:chExt cx="7693025" cy="1231094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1755775" y="381000"/>
                <a:ext cx="7693025" cy="1231094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lIns="91429" tIns="45714" rIns="91429" bIns="45714">
                <a:spAutoFit/>
                <a:sp3d extrusionH="57150">
                  <a:bevelT w="82550" h="38100" prst="coolSlant"/>
                </a:sp3d>
              </a:bodyPr>
              <a:lstStyle/>
              <a:p>
                <a:pPr algn="r">
                  <a:defRPr/>
                </a:pPr>
                <a:endParaRPr lang="en-US" sz="5400" u="sng" dirty="0">
                  <a:solidFill>
                    <a:srgbClr val="FFFFFF"/>
                  </a:solidFill>
                  <a:effectLst>
                    <a:outerShdw blurRad="50800" dist="38100" dir="10800000" algn="ctr" rotWithShape="0">
                      <a:schemeClr val="tx1">
                        <a:lumMod val="95000"/>
                        <a:lumOff val="5000"/>
                        <a:alpha val="50000"/>
                      </a:schemeClr>
                    </a:outerShdw>
                    <a:reflection blurRad="6350" stA="55000" endA="300" endPos="45500" dir="5400000" sy="-100000" algn="bl" rotWithShape="0"/>
                  </a:effectLst>
                  <a:latin typeface="Calibri" pitchFamily="34" charset="0"/>
                </a:endParaRPr>
              </a:p>
              <a:p>
                <a:pPr algn="r">
                  <a:defRPr/>
                </a:pPr>
                <a:endParaRPr lang="af-ZA" sz="2000" dirty="0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  <p:sp>
            <p:nvSpPr>
              <p:cNvPr id="55300" name="Rectangle 4"/>
              <p:cNvSpPr>
                <a:spLocks noChangeArrowheads="1"/>
              </p:cNvSpPr>
              <p:nvPr/>
            </p:nvSpPr>
            <p:spPr bwMode="auto">
              <a:xfrm>
                <a:off x="3126063" y="770682"/>
                <a:ext cx="6204052" cy="4453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lIns="91429" tIns="45714" rIns="91429" bIns="45714">
                <a:spAutoFit/>
                <a:sp3d extrusionH="57150">
                  <a:bevelT w="82550" h="38100" prst="coolSlant"/>
                </a:sp3d>
              </a:bodyPr>
              <a:lstStyle/>
              <a:p>
                <a:pPr algn="ctr">
                  <a:defRPr/>
                </a:pPr>
                <a:r>
                  <a:rPr lang="af-ZA" sz="4000" cap="small" dirty="0">
                    <a:ln>
                      <a:solidFill>
                        <a:srgbClr val="FFFFFF"/>
                      </a:solidFill>
                    </a:ln>
                    <a:solidFill>
                      <a:srgbClr val="FFFFFF"/>
                    </a:solidFill>
                    <a:latin typeface="Calibri" pitchFamily="34" charset="0"/>
                  </a:rPr>
                  <a:t>Molekules, verbindings en formules</a:t>
                </a:r>
                <a:endParaRPr lang="en-US" sz="4000" cap="small" dirty="0">
                  <a:ln>
                    <a:solidFill>
                      <a:srgbClr val="FFFFFF"/>
                    </a:solidFill>
                  </a:ln>
                  <a:solidFill>
                    <a:srgbClr val="FFFF00"/>
                  </a:solidFill>
                  <a:latin typeface="Calibri" pitchFamily="34" charset="0"/>
                </a:endParaRPr>
              </a:p>
            </p:txBody>
          </p:sp>
        </p:grpSp>
        <p:grpSp>
          <p:nvGrpSpPr>
            <p:cNvPr id="75788" name="Group 16"/>
            <p:cNvGrpSpPr>
              <a:grpSpLocks/>
            </p:cNvGrpSpPr>
            <p:nvPr/>
          </p:nvGrpSpPr>
          <p:grpSpPr bwMode="auto">
            <a:xfrm>
              <a:off x="378240" y="533400"/>
              <a:ext cx="1415772" cy="1460081"/>
              <a:chOff x="98735" y="5105400"/>
              <a:chExt cx="1516799" cy="1601163"/>
            </a:xfrm>
          </p:grpSpPr>
          <p:sp>
            <p:nvSpPr>
              <p:cNvPr id="13" name="TextBox 12"/>
              <p:cNvSpPr txBox="1"/>
              <p:nvPr/>
            </p:nvSpPr>
            <p:spPr>
              <a:xfrm rot="16200000">
                <a:off x="56553" y="5147582"/>
                <a:ext cx="1601163" cy="1516799"/>
              </a:xfrm>
              <a:prstGeom prst="rect">
                <a:avLst/>
              </a:prstGeom>
              <a:gradFill flip="none" rotWithShape="1"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  <a:tileRect r="-100000" b="-100000"/>
              </a:gra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>
                <a:spAutoFit/>
                <a:sp3d extrusionH="57150">
                  <a:bevelT w="82550" h="38100" prst="coolSlant"/>
                </a:sp3d>
              </a:bodyPr>
              <a:lstStyle/>
              <a:p>
                <a:pPr algn="ctr">
                  <a:defRPr/>
                </a:pPr>
                <a:r>
                  <a:rPr lang="af-ZA" sz="1400" dirty="0">
                    <a:latin typeface="Calibri" pitchFamily="34" charset="0"/>
                  </a:rPr>
                  <a:t>LEERGEDEELTE</a:t>
                </a:r>
              </a:p>
              <a:p>
                <a:pPr>
                  <a:defRPr/>
                </a:pPr>
                <a:endParaRPr lang="af-ZA" dirty="0"/>
              </a:p>
              <a:p>
                <a:pPr>
                  <a:defRPr/>
                </a:pPr>
                <a:endParaRPr lang="af-ZA" dirty="0"/>
              </a:p>
              <a:p>
                <a:pPr>
                  <a:defRPr/>
                </a:pPr>
                <a:endParaRPr lang="af-ZA" dirty="0"/>
              </a:p>
            </p:txBody>
          </p:sp>
          <p:grpSp>
            <p:nvGrpSpPr>
              <p:cNvPr id="75790" name="Group 15"/>
              <p:cNvGrpSpPr>
                <a:grpSpLocks/>
              </p:cNvGrpSpPr>
              <p:nvPr/>
            </p:nvGrpSpPr>
            <p:grpSpPr bwMode="auto">
              <a:xfrm>
                <a:off x="494598" y="5342018"/>
                <a:ext cx="914400" cy="1143000"/>
                <a:chOff x="5858415" y="5693201"/>
                <a:chExt cx="914400" cy="1143000"/>
              </a:xfrm>
            </p:grpSpPr>
            <p:sp>
              <p:nvSpPr>
                <p:cNvPr id="14" name="Isosceles Triangle 13"/>
                <p:cNvSpPr/>
                <p:nvPr/>
              </p:nvSpPr>
              <p:spPr bwMode="auto">
                <a:xfrm rot="5400000">
                  <a:off x="5701210" y="5850600"/>
                  <a:ext cx="1228786" cy="915020"/>
                </a:xfrm>
                <a:prstGeom prst="triangle">
                  <a:avLst>
                    <a:gd name="adj" fmla="val 50687"/>
                  </a:avLst>
                </a:prstGeom>
                <a:solidFill>
                  <a:schemeClr val="bg2">
                    <a:lumMod val="50000"/>
                  </a:schemeClr>
                </a:solidFill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scene3d>
                    <a:camera prst="orthographicFront"/>
                    <a:lightRig rig="threePt" dir="t"/>
                  </a:scene3d>
                  <a:sp3d extrusionH="57150">
                    <a:bevelT w="82550" h="38100" prst="coolSlant"/>
                  </a:sp3d>
                </a:bodyPr>
                <a:lstStyle/>
                <a:p>
                  <a:pPr>
                    <a:defRPr/>
                  </a:pPr>
                  <a:endParaRPr lang="af-ZA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75792" name="TextBox 14"/>
                <p:cNvSpPr txBox="1">
                  <a:spLocks noChangeArrowheads="1"/>
                </p:cNvSpPr>
                <p:nvPr/>
              </p:nvSpPr>
              <p:spPr bwMode="auto">
                <a:xfrm>
                  <a:off x="5906214" y="6010533"/>
                  <a:ext cx="618604" cy="5062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af-ZA" altLang="en-US">
                      <a:solidFill>
                        <a:srgbClr val="FFFFFF"/>
                      </a:solidFill>
                      <a:latin typeface="Calibri" panose="020F0502020204030204" pitchFamily="34" charset="0"/>
                    </a:rPr>
                    <a:t>2.4</a:t>
                  </a:r>
                </a:p>
              </p:txBody>
            </p:sp>
          </p:grpSp>
        </p:grpSp>
      </p:grpSp>
      <p:sp>
        <p:nvSpPr>
          <p:cNvPr id="24" name="TextBox 23"/>
          <p:cNvSpPr txBox="1"/>
          <p:nvPr/>
        </p:nvSpPr>
        <p:spPr>
          <a:xfrm>
            <a:off x="255105" y="3733800"/>
            <a:ext cx="2646174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bliqueTopLef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>
              <a:defRPr/>
            </a:pPr>
            <a:r>
              <a:rPr lang="en-US" sz="3200" u="sng" dirty="0">
                <a:ln w="317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UITKOMSTE</a:t>
            </a: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304800" y="4419600"/>
            <a:ext cx="9296400" cy="1631216"/>
          </a:xfrm>
          <a:prstGeom prst="rect">
            <a:avLst/>
          </a:prstGeom>
          <a:solidFill>
            <a:srgbClr val="E6E6E6"/>
          </a:solidFill>
          <a:ln w="19050" cap="flat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tabLst>
                <a:tab pos="360363" algn="l"/>
              </a:tabLst>
              <a:defRPr/>
            </a:pPr>
            <a:r>
              <a:rPr lang="af-ZA" sz="20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Na voltooiing van hierdie leergedeelte behoort jy:</a:t>
            </a:r>
            <a:endParaRPr lang="en-US" sz="2000" dirty="0">
              <a:latin typeface="Calibri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  <a:tabLst>
                <a:tab pos="396875" algn="l"/>
              </a:tabLst>
              <a:defRPr/>
            </a:pPr>
            <a:r>
              <a:rPr lang="af-ZA" sz="2000" b="0" dirty="0">
                <a:latin typeface="Calibri" pitchFamily="34" charset="0"/>
              </a:rPr>
              <a:t>	molekulêre formules, verkorte formules en struktuurformules te kan herken en 	interpreteer.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  <a:defRPr/>
            </a:pPr>
            <a:endParaRPr lang="en-US" sz="2000" b="0" dirty="0">
              <a:latin typeface="Calibri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  <a:tabLst>
                <a:tab pos="396875" algn="l"/>
              </a:tabLst>
              <a:defRPr/>
            </a:pPr>
            <a:r>
              <a:rPr lang="af-ZA" sz="2000" b="0" dirty="0">
                <a:latin typeface="Calibri" pitchFamily="34" charset="0"/>
              </a:rPr>
              <a:t>	bewus te wees van die verskillende molekulêre modelle wat in chemie bestaan.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578501" y="2801759"/>
            <a:ext cx="8915400" cy="400110"/>
          </a:xfrm>
          <a:prstGeom prst="rect">
            <a:avLst/>
          </a:prstGeom>
          <a:solidFill>
            <a:srgbClr val="E6E6E6"/>
          </a:solidFill>
          <a:ln w="1905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tabLst>
                <a:tab pos="360363" algn="l"/>
              </a:tabLst>
              <a:defRPr/>
            </a:pPr>
            <a:r>
              <a:rPr lang="af-ZA" sz="2000" dirty="0">
                <a:latin typeface="Calibri" pitchFamily="34" charset="0"/>
                <a:cs typeface="Times New Roman" pitchFamily="18" charset="0"/>
              </a:rPr>
              <a:t>Hierdie leergedeelte is gebaseer op 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hoofstuk 2 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van die 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handboek.</a:t>
            </a:r>
            <a:endParaRPr lang="en-US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spect="1" noChangeArrowheads="1"/>
          </p:cNvSpPr>
          <p:nvPr isPhoto="1"/>
        </p:nvSpPr>
        <p:spPr bwMode="auto">
          <a:xfrm>
            <a:off x="762000" y="2461630"/>
            <a:ext cx="8305800" cy="4320170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 b="-15"/>
            </a:stretch>
          </a:blipFill>
          <a:ln w="1270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pPr>
              <a:defRPr/>
            </a:pPr>
            <a:endParaRPr lang="af-ZA"/>
          </a:p>
        </p:txBody>
      </p:sp>
      <p:sp>
        <p:nvSpPr>
          <p:cNvPr id="9" name="Rectangle 8"/>
          <p:cNvSpPr/>
          <p:nvPr/>
        </p:nvSpPr>
        <p:spPr bwMode="auto">
          <a:xfrm>
            <a:off x="2133600" y="2514600"/>
            <a:ext cx="1143000" cy="4191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af-Z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276600" y="2514600"/>
            <a:ext cx="1295400" cy="4191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af-Z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572000" y="2514600"/>
            <a:ext cx="2438400" cy="4191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af-Z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7010400" y="2514600"/>
            <a:ext cx="1981200" cy="4191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af-Z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28600" y="252413"/>
            <a:ext cx="5334000" cy="2314575"/>
            <a:chOff x="228600" y="252984"/>
            <a:chExt cx="5333512" cy="2313432"/>
          </a:xfrm>
        </p:grpSpPr>
        <p:sp>
          <p:nvSpPr>
            <p:cNvPr id="5" name="TextBox 4"/>
            <p:cNvSpPr txBox="1"/>
            <p:nvPr/>
          </p:nvSpPr>
          <p:spPr>
            <a:xfrm>
              <a:off x="228600" y="252984"/>
              <a:ext cx="5333512" cy="64601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>
              <a:spAutoFit/>
              <a:sp3d extrusionH="57150">
                <a:bevelT w="82550" h="38100" prst="coolSlant"/>
              </a:sp3d>
            </a:bodyPr>
            <a:lstStyle/>
            <a:p>
              <a:pPr>
                <a:defRPr/>
              </a:pPr>
              <a:r>
                <a:rPr lang="af-ZA" sz="1800" cap="small" dirty="0" smtClean="0">
                  <a:solidFill>
                    <a:srgbClr val="C00000"/>
                  </a:solidFill>
                  <a:latin typeface="Calibri" pitchFamily="34" charset="0"/>
                </a:rPr>
                <a:t>Molekulêre formule: </a:t>
              </a:r>
              <a:r>
                <a:rPr lang="af-ZA" sz="1800" b="0" dirty="0" smtClean="0">
                  <a:latin typeface="Calibri" pitchFamily="34" charset="0"/>
                </a:rPr>
                <a:t>Atoom simbool met </a:t>
              </a:r>
              <a:r>
                <a:rPr lang="af-ZA" sz="1800" b="0" dirty="0" smtClean="0">
                  <a:latin typeface="Calibri" pitchFamily="34" charset="0"/>
                </a:rPr>
                <a:t>onder</a:t>
              </a:r>
              <a:r>
                <a:rPr lang="af-ZA" sz="1800" b="0" dirty="0" smtClean="0">
                  <a:latin typeface="Calibri" pitchFamily="34" charset="0"/>
                </a:rPr>
                <a:t>skrifte </a:t>
              </a:r>
              <a:r>
                <a:rPr lang="af-ZA" sz="1800" b="0" dirty="0" smtClean="0">
                  <a:latin typeface="Calibri" pitchFamily="34" charset="0"/>
                </a:rPr>
                <a:t>wat die aantal atome van elke element aandui.</a:t>
              </a:r>
              <a:endParaRPr lang="af-ZA" sz="1800" b="0" dirty="0">
                <a:latin typeface="Calibri" pitchFamily="34" charset="0"/>
              </a:endParaRPr>
            </a:p>
          </p:txBody>
        </p:sp>
        <p:cxnSp>
          <p:nvCxnSpPr>
            <p:cNvPr id="24" name="Curved Connector 23"/>
            <p:cNvCxnSpPr/>
            <p:nvPr/>
          </p:nvCxnSpPr>
          <p:spPr bwMode="auto">
            <a:xfrm rot="16200000" flipH="1">
              <a:off x="990074" y="965906"/>
              <a:ext cx="1677159" cy="1523861"/>
            </a:xfrm>
            <a:prstGeom prst="curvedConnector3">
              <a:avLst>
                <a:gd name="adj1" fmla="val 50000"/>
              </a:avLst>
            </a:prstGeom>
            <a:solidFill>
              <a:schemeClr val="bg1"/>
            </a:solidFill>
            <a:ln w="5715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2509838" y="1063625"/>
            <a:ext cx="7011856" cy="1527175"/>
            <a:chOff x="2510030" y="1063752"/>
            <a:chExt cx="7011657" cy="1527048"/>
          </a:xfrm>
        </p:grpSpPr>
        <p:sp>
          <p:nvSpPr>
            <p:cNvPr id="6" name="TextBox 5"/>
            <p:cNvSpPr txBox="1"/>
            <p:nvPr/>
          </p:nvSpPr>
          <p:spPr>
            <a:xfrm>
              <a:off x="2510030" y="1063752"/>
              <a:ext cx="7011657" cy="64627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>
              <a:spAutoFit/>
              <a:sp3d extrusionH="57150">
                <a:bevelT w="82550" h="38100" prst="coolSlant"/>
              </a:sp3d>
            </a:bodyPr>
            <a:lstStyle/>
            <a:p>
              <a:pPr>
                <a:defRPr/>
              </a:pPr>
              <a:r>
                <a:rPr lang="af-ZA" sz="1800" cap="small" dirty="0" smtClean="0">
                  <a:solidFill>
                    <a:srgbClr val="C00000"/>
                  </a:solidFill>
                  <a:latin typeface="Calibri" pitchFamily="34" charset="0"/>
                </a:rPr>
                <a:t>Gekondenseerde formule: </a:t>
              </a:r>
              <a:r>
                <a:rPr lang="af-ZA" sz="1800" b="0" dirty="0" smtClean="0">
                  <a:latin typeface="Calibri" pitchFamily="34" charset="0"/>
                </a:rPr>
                <a:t>Groepeer atome wat gebind is aanmekaar.</a:t>
              </a:r>
              <a:endParaRPr lang="af-ZA" sz="1800" b="0" dirty="0">
                <a:latin typeface="Calibri" pitchFamily="34" charset="0"/>
              </a:endParaRPr>
            </a:p>
            <a:p>
              <a:pPr>
                <a:defRPr/>
              </a:pPr>
              <a:r>
                <a:rPr lang="af-ZA" sz="1800" b="0" dirty="0">
                  <a:latin typeface="Calibri" pitchFamily="34" charset="0"/>
                </a:rPr>
                <a:t>(CH</a:t>
              </a:r>
              <a:r>
                <a:rPr lang="af-ZA" sz="1800" b="0" baseline="-25000" dirty="0">
                  <a:latin typeface="Calibri" pitchFamily="34" charset="0"/>
                </a:rPr>
                <a:t>3</a:t>
              </a:r>
              <a:r>
                <a:rPr lang="af-ZA" sz="1800" b="0" dirty="0">
                  <a:latin typeface="Calibri" pitchFamily="34" charset="0"/>
                </a:rPr>
                <a:t>CH</a:t>
              </a:r>
              <a:r>
                <a:rPr lang="af-ZA" sz="1800" b="0" baseline="-25000" dirty="0">
                  <a:latin typeface="Calibri" pitchFamily="34" charset="0"/>
                </a:rPr>
                <a:t>2</a:t>
              </a:r>
              <a:r>
                <a:rPr lang="af-ZA" sz="1800" b="0" dirty="0">
                  <a:latin typeface="Calibri" pitchFamily="34" charset="0"/>
                </a:rPr>
                <a:t>OH, 1C </a:t>
              </a:r>
              <a:r>
                <a:rPr lang="af-ZA" sz="1800" b="0" dirty="0" smtClean="0">
                  <a:latin typeface="Calibri" pitchFamily="34" charset="0"/>
                </a:rPr>
                <a:t>gebind aan </a:t>
              </a:r>
              <a:r>
                <a:rPr lang="af-ZA" sz="1800" b="0" dirty="0">
                  <a:latin typeface="Calibri" pitchFamily="34" charset="0"/>
                </a:rPr>
                <a:t>3H, 2</a:t>
              </a:r>
              <a:r>
                <a:rPr lang="af-ZA" sz="1800" b="0" baseline="30000" dirty="0">
                  <a:latin typeface="Calibri" pitchFamily="34" charset="0"/>
                </a:rPr>
                <a:t>nd</a:t>
              </a:r>
              <a:r>
                <a:rPr lang="af-ZA" sz="1800" b="0" dirty="0">
                  <a:latin typeface="Calibri" pitchFamily="34" charset="0"/>
                </a:rPr>
                <a:t> C </a:t>
              </a:r>
              <a:r>
                <a:rPr lang="af-ZA" sz="1800" b="0" dirty="0" smtClean="0">
                  <a:latin typeface="Calibri" pitchFamily="34" charset="0"/>
                </a:rPr>
                <a:t>gebind aan </a:t>
              </a:r>
              <a:r>
                <a:rPr lang="af-ZA" sz="1800" b="0" dirty="0">
                  <a:latin typeface="Calibri" pitchFamily="34" charset="0"/>
                </a:rPr>
                <a:t>2H, O </a:t>
              </a:r>
              <a:r>
                <a:rPr lang="af-ZA" sz="1800" b="0" dirty="0" smtClean="0">
                  <a:latin typeface="Calibri" pitchFamily="34" charset="0"/>
                </a:rPr>
                <a:t>gebind aan </a:t>
              </a:r>
              <a:r>
                <a:rPr lang="af-ZA" sz="1800" b="0" dirty="0">
                  <a:latin typeface="Calibri" pitchFamily="34" charset="0"/>
                </a:rPr>
                <a:t>1H).</a:t>
              </a:r>
            </a:p>
          </p:txBody>
        </p:sp>
        <p:cxnSp>
          <p:nvCxnSpPr>
            <p:cNvPr id="42" name="Curved Connector 41"/>
            <p:cNvCxnSpPr/>
            <p:nvPr/>
          </p:nvCxnSpPr>
          <p:spPr bwMode="auto">
            <a:xfrm rot="16200000" flipH="1">
              <a:off x="2933905" y="1790748"/>
              <a:ext cx="914324" cy="685780"/>
            </a:xfrm>
            <a:prstGeom prst="curvedConnector3">
              <a:avLst>
                <a:gd name="adj1" fmla="val 50000"/>
              </a:avLst>
            </a:prstGeom>
            <a:solidFill>
              <a:schemeClr val="bg1"/>
            </a:solidFill>
            <a:ln w="5715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7" name="Group 53"/>
          <p:cNvGrpSpPr>
            <a:grpSpLocks/>
          </p:cNvGrpSpPr>
          <p:nvPr/>
        </p:nvGrpSpPr>
        <p:grpSpPr bwMode="auto">
          <a:xfrm>
            <a:off x="3886478" y="1868488"/>
            <a:ext cx="5972917" cy="709612"/>
            <a:chOff x="3967632" y="1867900"/>
            <a:chExt cx="5972431" cy="710708"/>
          </a:xfrm>
        </p:grpSpPr>
        <p:sp>
          <p:nvSpPr>
            <p:cNvPr id="8" name="TextBox 7"/>
            <p:cNvSpPr txBox="1"/>
            <p:nvPr/>
          </p:nvSpPr>
          <p:spPr>
            <a:xfrm>
              <a:off x="3967632" y="1867900"/>
              <a:ext cx="5972431" cy="36990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>
              <a:spAutoFit/>
              <a:sp3d extrusionH="57150">
                <a:bevelT w="82550" h="38100" prst="coolSlant"/>
              </a:sp3d>
            </a:bodyPr>
            <a:lstStyle/>
            <a:p>
              <a:pPr>
                <a:defRPr/>
              </a:pPr>
              <a:r>
                <a:rPr lang="af-ZA" sz="1800" cap="small" dirty="0" smtClean="0">
                  <a:solidFill>
                    <a:srgbClr val="C00000"/>
                  </a:solidFill>
                  <a:latin typeface="Calibri" pitchFamily="34" charset="0"/>
                </a:rPr>
                <a:t>Struktuur formules: </a:t>
              </a:r>
              <a:r>
                <a:rPr lang="af-ZA" sz="1800" b="0" dirty="0" smtClean="0">
                  <a:latin typeface="Calibri" pitchFamily="34" charset="0"/>
                </a:rPr>
                <a:t>Wys die bindings tussen atome as lyne.</a:t>
              </a:r>
              <a:endParaRPr lang="af-ZA" sz="1800" b="0" dirty="0">
                <a:latin typeface="Calibri" pitchFamily="34" charset="0"/>
              </a:endParaRPr>
            </a:p>
          </p:txBody>
        </p:sp>
        <p:cxnSp>
          <p:nvCxnSpPr>
            <p:cNvPr id="46" name="Curved Connector 45"/>
            <p:cNvCxnSpPr/>
            <p:nvPr/>
          </p:nvCxnSpPr>
          <p:spPr bwMode="auto">
            <a:xfrm rot="5400000">
              <a:off x="5606292" y="2393380"/>
              <a:ext cx="368869" cy="1587"/>
            </a:xfrm>
            <a:prstGeom prst="curvedConnector3">
              <a:avLst>
                <a:gd name="adj1" fmla="val 50000"/>
              </a:avLst>
            </a:prstGeom>
            <a:solidFill>
              <a:schemeClr val="bg1"/>
            </a:solidFill>
            <a:ln w="5715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saunders">
  <a:themeElements>
    <a:clrScheme name="">
      <a:dk1>
        <a:srgbClr val="000000"/>
      </a:dk1>
      <a:lt1>
        <a:srgbClr val="A2C1FE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CEDDFE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saunder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</a:defRPr>
        </a:defPPr>
      </a:lstStyle>
    </a:lnDef>
  </a:objectDefaults>
  <a:extraClrSchemeLst>
    <a:extraClrScheme>
      <a:clrScheme name="saunder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under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under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under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under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under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under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26241</TotalTime>
  <Pages>25</Pages>
  <Words>210</Words>
  <Application>Microsoft Office PowerPoint</Application>
  <PresentationFormat>A4 Paper (210x297 mm)</PresentationFormat>
  <Paragraphs>44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saunders</vt:lpstr>
      <vt:lpstr>Photo Editor Photo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 ATOMS AND ELEMENTS</dc:title>
  <dc:creator>J. Kotz</dc:creator>
  <cp:lastModifiedBy>10074694</cp:lastModifiedBy>
  <cp:revision>869</cp:revision>
  <cp:lastPrinted>1601-01-01T00:00:00Z</cp:lastPrinted>
  <dcterms:created xsi:type="dcterms:W3CDTF">1996-06-10T21:59:34Z</dcterms:created>
  <dcterms:modified xsi:type="dcterms:W3CDTF">2021-03-10T11:37:40Z</dcterms:modified>
</cp:coreProperties>
</file>