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789" r:id="rId2"/>
    <p:sldId id="670" r:id="rId3"/>
    <p:sldId id="671" r:id="rId4"/>
    <p:sldId id="672" r:id="rId5"/>
    <p:sldId id="673" r:id="rId6"/>
    <p:sldId id="816" r:id="rId7"/>
    <p:sldId id="674" r:id="rId8"/>
    <p:sldId id="676" r:id="rId9"/>
    <p:sldId id="677" r:id="rId10"/>
    <p:sldId id="678" r:id="rId11"/>
    <p:sldId id="679" r:id="rId12"/>
    <p:sldId id="680" r:id="rId13"/>
    <p:sldId id="686" r:id="rId14"/>
    <p:sldId id="687" r:id="rId15"/>
    <p:sldId id="688" r:id="rId16"/>
    <p:sldId id="689" r:id="rId17"/>
    <p:sldId id="690" r:id="rId18"/>
    <p:sldId id="684" r:id="rId19"/>
    <p:sldId id="692" r:id="rId20"/>
    <p:sldId id="694" r:id="rId21"/>
    <p:sldId id="695" r:id="rId22"/>
    <p:sldId id="702" r:id="rId23"/>
    <p:sldId id="703" r:id="rId24"/>
    <p:sldId id="704" r:id="rId25"/>
    <p:sldId id="705" r:id="rId26"/>
    <p:sldId id="706" r:id="rId27"/>
    <p:sldId id="707" r:id="rId28"/>
    <p:sldId id="709" r:id="rId29"/>
    <p:sldId id="710" r:id="rId30"/>
    <p:sldId id="711" r:id="rId31"/>
    <p:sldId id="790" r:id="rId32"/>
    <p:sldId id="698" r:id="rId33"/>
    <p:sldId id="700" r:id="rId34"/>
    <p:sldId id="701" r:id="rId35"/>
  </p:sldIdLst>
  <p:sldSz cx="9906000" cy="6858000" type="A4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F8F8"/>
    <a:srgbClr val="FF0000"/>
    <a:srgbClr val="0000FF"/>
    <a:srgbClr val="996600"/>
    <a:srgbClr val="4D4D4D"/>
    <a:srgbClr val="1C1C1C"/>
    <a:srgbClr val="CC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7" autoAdjust="0"/>
  </p:normalViewPr>
  <p:slideViewPr>
    <p:cSldViewPr>
      <p:cViewPr varScale="1">
        <p:scale>
          <a:sx n="85" d="100"/>
          <a:sy n="85" d="100"/>
        </p:scale>
        <p:origin x="1099" y="4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630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5.xml"/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18F8A222-A0C2-4DFD-B3E2-8671E7ABF741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4B706725-FC4A-42DE-8461-9F6CA2E2A911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22563" y="519113"/>
            <a:ext cx="3698875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9690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923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2926" y="609600"/>
            <a:ext cx="19399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3151" y="609600"/>
            <a:ext cx="5654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6905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73150" y="609600"/>
            <a:ext cx="77597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03320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0" y="609600"/>
            <a:ext cx="7759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9812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41148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174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73150" y="609600"/>
            <a:ext cx="7759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3150" y="19812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9812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73150" y="41148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5550" y="41148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54285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0" y="609600"/>
            <a:ext cx="7759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3797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965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0" y="609600"/>
            <a:ext cx="7759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9812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41148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5607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0" y="609600"/>
            <a:ext cx="7759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035550" y="1981200"/>
            <a:ext cx="3797300" cy="4114800"/>
          </a:xfrm>
        </p:spPr>
        <p:txBody>
          <a:bodyPr/>
          <a:lstStyle/>
          <a:p>
            <a:pPr lvl="0"/>
            <a:endParaRPr lang="en-ZA" noProof="0" smtClean="0"/>
          </a:p>
        </p:txBody>
      </p:sp>
    </p:spTree>
    <p:extLst>
      <p:ext uri="{BB962C8B-B14F-4D97-AF65-F5344CB8AC3E}">
        <p14:creationId xmlns:p14="http://schemas.microsoft.com/office/powerpoint/2010/main" val="2192055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715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685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86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0908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185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9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3" y="273054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249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2108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3150" y="609600"/>
            <a:ext cx="7759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3150" y="1981200"/>
            <a:ext cx="77597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75" y="6421438"/>
            <a:ext cx="332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Copyright (c) 1999 by Harcourt Brace &amp; Company</a:t>
            </a:r>
          </a:p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All rights reserved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1" r:id="rId1"/>
    <p:sldLayoutId id="2147485682" r:id="rId2"/>
    <p:sldLayoutId id="2147485683" r:id="rId3"/>
    <p:sldLayoutId id="2147485684" r:id="rId4"/>
    <p:sldLayoutId id="2147485685" r:id="rId5"/>
    <p:sldLayoutId id="2147485686" r:id="rId6"/>
    <p:sldLayoutId id="2147485687" r:id="rId7"/>
    <p:sldLayoutId id="2147485688" r:id="rId8"/>
    <p:sldLayoutId id="2147485689" r:id="rId9"/>
    <p:sldLayoutId id="2147485690" r:id="rId10"/>
    <p:sldLayoutId id="2147485691" r:id="rId11"/>
    <p:sldLayoutId id="2147485692" r:id="rId12"/>
    <p:sldLayoutId id="2147485693" r:id="rId13"/>
    <p:sldLayoutId id="2147485694" r:id="rId14"/>
    <p:sldLayoutId id="2147485695" r:id="rId15"/>
    <p:sldLayoutId id="2147485696" r:id="rId16"/>
    <p:sldLayoutId id="2147485697" r:id="rId17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F:\Movies\03M05AN2.M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3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78854" name="Group 21"/>
          <p:cNvGrpSpPr>
            <a:grpSpLocks/>
          </p:cNvGrpSpPr>
          <p:nvPr/>
        </p:nvGrpSpPr>
        <p:grpSpPr bwMode="auto">
          <a:xfrm>
            <a:off x="222250" y="76200"/>
            <a:ext cx="9448800" cy="1957388"/>
            <a:chOff x="221972" y="275088"/>
            <a:chExt cx="9448801" cy="1956931"/>
          </a:xfrm>
        </p:grpSpPr>
        <p:grpSp>
          <p:nvGrpSpPr>
            <p:cNvPr id="78859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3188102" y="603053"/>
                <a:ext cx="5459566" cy="832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Ioniese verbindings:</a:t>
                </a:r>
              </a:p>
              <a:p>
                <a:pPr algn="ctr">
                  <a:defRPr/>
                </a:pP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Formules, name en eienskappe</a:t>
                </a:r>
                <a:endParaRPr lang="en-US" sz="4000" cap="small" dirty="0">
                  <a:ln>
                    <a:solidFill>
                      <a:srgbClr val="FFFFFF"/>
                    </a:solidFill>
                  </a:ln>
                  <a:solidFill>
                    <a:srgbClr val="FFFF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78860" name="Group 16"/>
            <p:cNvGrpSpPr>
              <a:grpSpLocks/>
            </p:cNvGrpSpPr>
            <p:nvPr/>
          </p:nvGrpSpPr>
          <p:grpSpPr bwMode="auto">
            <a:xfrm>
              <a:off x="378240" y="533400"/>
              <a:ext cx="1415772" cy="1460081"/>
              <a:chOff x="98735" y="5105400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3" y="5147582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LEERGEDEELTE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78862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701210" y="5850601"/>
                  <a:ext cx="1228784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78864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2.5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2560983"/>
            <a:ext cx="2646174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3001617"/>
            <a:ext cx="9296400" cy="3785652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16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16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1600" b="0" dirty="0">
                <a:latin typeface="Calibri" pitchFamily="34" charset="0"/>
              </a:rPr>
              <a:t>	te weet dat metale gewoonlik een of meer elektrone verloor om positiewe ione – genoem katione – te 	vorm en dat nie-metale gewoonlik een of meer elektrone opneem om negatiewe ione – genoem anione – 	te vorm.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endParaRPr lang="en-US" sz="8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1600" b="0" dirty="0">
                <a:latin typeface="Calibri" pitchFamily="34" charset="0"/>
              </a:rPr>
              <a:t>	die lading op 'n metaal katioon te kan voorspel vir die volgende groepe metale: Groepe 1A, 2A en 3A.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endParaRPr lang="en-US" sz="8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1600" b="0" dirty="0">
                <a:latin typeface="Calibri" pitchFamily="34" charset="0"/>
              </a:rPr>
              <a:t>	die lading op 'n nie-metaal anioon te kan voorspel vir die volgende groepe nie-metale: Groepe 4A, 5A, 6A 	en 7A.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endParaRPr lang="en-US" sz="8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1600" b="0" dirty="0">
                <a:latin typeface="Calibri" pitchFamily="34" charset="0"/>
              </a:rPr>
              <a:t>	formules vir ioniese verbindings te kan neerskryf deur katione en anione in die korrekte verhouding te 	kombineer sodat daar geen totale lading vir die ioniese verbinding is nie.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endParaRPr lang="en-US" sz="8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1600" b="0" dirty="0">
                <a:latin typeface="Calibri" pitchFamily="34" charset="0"/>
              </a:rPr>
              <a:t>	die name en formules van </a:t>
            </a:r>
            <a:r>
              <a:rPr lang="af-ZA" sz="1600" b="0" dirty="0" err="1">
                <a:latin typeface="Calibri" pitchFamily="34" charset="0"/>
              </a:rPr>
              <a:t>poli-atomiese</a:t>
            </a:r>
            <a:r>
              <a:rPr lang="af-ZA" sz="1600" b="0" dirty="0">
                <a:latin typeface="Calibri" pitchFamily="34" charset="0"/>
              </a:rPr>
              <a:t> katione en anione te </a:t>
            </a:r>
            <a:r>
              <a:rPr lang="af-ZA" sz="1600" b="0" dirty="0" smtClean="0">
                <a:latin typeface="Calibri" pitchFamily="34" charset="0"/>
              </a:rPr>
              <a:t>ken.</a:t>
            </a:r>
            <a:endParaRPr lang="af-ZA" sz="16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endParaRPr lang="en-US" sz="8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1600" b="0" dirty="0">
                <a:latin typeface="Calibri" pitchFamily="34" charset="0"/>
              </a:rPr>
              <a:t>	ioniese verbindings en eenvoudige binêre verbindings van die nie-metale te kan benaam.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endParaRPr lang="en-US" sz="800" b="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1600" b="0" dirty="0">
                <a:latin typeface="Calibri" pitchFamily="34" charset="0"/>
              </a:rPr>
              <a:t>	Coulomb se wet te ken en die belangrikheid van Coulomb se wet te verstaan</a:t>
            </a:r>
            <a:endParaRPr lang="en-US" sz="1600" b="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88950" y="2148049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op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2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van 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4"/>
          <p:cNvGrpSpPr>
            <a:grpSpLocks/>
          </p:cNvGrpSpPr>
          <p:nvPr/>
        </p:nvGrpSpPr>
        <p:grpSpPr bwMode="auto">
          <a:xfrm>
            <a:off x="1238250" y="381000"/>
            <a:ext cx="7181850" cy="3743325"/>
            <a:chOff x="1238250" y="1773238"/>
            <a:chExt cx="7181850" cy="3743325"/>
          </a:xfrm>
        </p:grpSpPr>
        <p:sp>
          <p:nvSpPr>
            <p:cNvPr id="155650" name="Rectangle 2"/>
            <p:cNvSpPr>
              <a:spLocks noChangeArrowheads="1"/>
            </p:cNvSpPr>
            <p:nvPr/>
          </p:nvSpPr>
          <p:spPr bwMode="auto">
            <a:xfrm>
              <a:off x="1238250" y="1773238"/>
              <a:ext cx="7181850" cy="3743325"/>
            </a:xfrm>
            <a:prstGeom prst="rect">
              <a:avLst/>
            </a:prstGeom>
            <a:solidFill>
              <a:srgbClr val="EF91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/>
            <a:lstStyle/>
            <a:p>
              <a:pPr>
                <a:defRPr/>
              </a:pPr>
              <a:endParaRPr lang="en-ZA"/>
            </a:p>
          </p:txBody>
        </p:sp>
        <p:sp>
          <p:nvSpPr>
            <p:cNvPr id="135171" name="Text Box 3"/>
            <p:cNvSpPr txBox="1">
              <a:spLocks noChangeArrowheads="1"/>
            </p:cNvSpPr>
            <p:nvPr/>
          </p:nvSpPr>
          <p:spPr bwMode="auto">
            <a:xfrm>
              <a:off x="1238250" y="2773363"/>
              <a:ext cx="7181850" cy="23082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4800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FORMULES VIR</a:t>
              </a:r>
            </a:p>
            <a:p>
              <a:pPr algn="ctr">
                <a:defRPr/>
              </a:pPr>
              <a:r>
                <a:rPr lang="en-US" sz="4800" noProof="1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IONIESE VERBINDINGS</a:t>
              </a:r>
              <a:endParaRPr lang="en-US" sz="4800" noProof="1">
                <a:solidFill>
                  <a:schemeClr val="accent1">
                    <a:lumMod val="75000"/>
                  </a:schemeClr>
                </a:solidFill>
                <a:latin typeface="Arial" charset="0"/>
              </a:endParaRPr>
            </a:p>
            <a:p>
              <a:pPr algn="ctr">
                <a:defRPr/>
              </a:pPr>
              <a:endParaRPr lang="en-US" sz="4800" noProof="1">
                <a:solidFill>
                  <a:schemeClr val="accent1">
                    <a:lumMod val="75000"/>
                  </a:schemeClr>
                </a:solidFill>
                <a:latin typeface="Arial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606425" y="920969"/>
            <a:ext cx="8839200" cy="8032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3200" dirty="0" smtClean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</a:rPr>
              <a:t>KATIOON </a:t>
            </a:r>
            <a:r>
              <a:rPr lang="en-US" sz="3200" dirty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</a:rPr>
              <a:t>+ </a:t>
            </a:r>
            <a:r>
              <a:rPr lang="en-US" sz="3200" dirty="0" smtClean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</a:rPr>
              <a:t>ANIOON  </a:t>
            </a:r>
            <a:r>
              <a:rPr lang="en-US" sz="3200" dirty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  <a:sym typeface="Symbol" pitchFamily="18" charset="2"/>
              </a:rPr>
              <a:t></a:t>
            </a:r>
            <a:r>
              <a:rPr lang="en-US" sz="3200" dirty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</a:rPr>
              <a:t>ionieseverbinding</a:t>
            </a:r>
            <a:endParaRPr lang="en-US" sz="3200" b="0" dirty="0">
              <a:ln w="9525">
                <a:solidFill>
                  <a:schemeClr val="tx1"/>
                </a:solidFill>
              </a:ln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906000" cy="811212"/>
          </a:xfrm>
          <a:effectLst>
            <a:outerShdw dist="7184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VERBINDINGS GEVORM VANAF IONE</a:t>
            </a:r>
            <a:endParaRPr lang="en-US" dirty="0" smtClean="0">
              <a:solidFill>
                <a:srgbClr val="EF91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216525" y="5105400"/>
            <a:ext cx="4457700" cy="762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+</a:t>
            </a:r>
            <a:r>
              <a:rPr lang="en-US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+ </a:t>
            </a:r>
            <a:r>
              <a:rPr lang="en-US" sz="36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Cl</a:t>
            </a:r>
            <a:r>
              <a:rPr lang="en-US" sz="36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 </a:t>
            </a:r>
            <a:r>
              <a:rPr lang="en-US" sz="36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</a:t>
            </a:r>
            <a:r>
              <a:rPr lang="en-US" sz="36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6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NaCl</a:t>
            </a: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</a:p>
          <a:p>
            <a:pPr>
              <a:buFontTx/>
              <a:buNone/>
              <a:defRPr/>
            </a:pP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97285" name="Picture 6">
            <a:hlinkClick r:id="rId3" action="ppaction://program"/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970213"/>
            <a:ext cx="4333875" cy="353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76200" y="1928813"/>
            <a:ext cx="9752013" cy="803275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Die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verbinding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wat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vorm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moet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neutraal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wees!!!!</a:t>
            </a:r>
            <a:endParaRPr lang="en-US" sz="3200" b="0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" pitchFamily="18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5715000" y="3352800"/>
            <a:ext cx="3730625" cy="1719263"/>
            <a:chOff x="5715000" y="3352800"/>
            <a:chExt cx="3730625" cy="1719942"/>
          </a:xfrm>
        </p:grpSpPr>
        <p:sp>
          <p:nvSpPr>
            <p:cNvPr id="7" name="Rectangle 2"/>
            <p:cNvSpPr>
              <a:spLocks noChangeArrowheads="1"/>
            </p:cNvSpPr>
            <p:nvPr/>
          </p:nvSpPr>
          <p:spPr bwMode="auto">
            <a:xfrm>
              <a:off x="5715000" y="3352800"/>
              <a:ext cx="3730625" cy="11080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3200" dirty="0" err="1" smtClean="0">
                  <a:ln w="9525">
                    <a:solidFill>
                      <a:schemeClr val="tx1"/>
                    </a:solidFill>
                  </a:ln>
                  <a:solidFill>
                    <a:srgbClr val="FFFFFF"/>
                  </a:solidFill>
                  <a:latin typeface="Comic Sans MS" pitchFamily="66" charset="0"/>
                </a:rPr>
                <a:t>Geen</a:t>
              </a:r>
              <a:r>
                <a:rPr lang="en-US" sz="3200" dirty="0" smtClean="0">
                  <a:ln w="9525">
                    <a:solidFill>
                      <a:schemeClr val="tx1"/>
                    </a:solidFill>
                  </a:ln>
                  <a:solidFill>
                    <a:srgbClr val="FFFFFF"/>
                  </a:solidFill>
                  <a:latin typeface="Comic Sans MS" pitchFamily="66" charset="0"/>
                </a:rPr>
                <a:t> lading</a:t>
              </a:r>
              <a:endParaRPr lang="en-US" sz="3200" dirty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</a:endParaRPr>
            </a:p>
            <a:p>
              <a:pPr algn="ctr">
                <a:defRPr/>
              </a:pPr>
              <a:r>
                <a:rPr lang="en-US" sz="3200" dirty="0">
                  <a:ln w="9525">
                    <a:solidFill>
                      <a:schemeClr val="tx1"/>
                    </a:solidFill>
                  </a:ln>
                  <a:solidFill>
                    <a:srgbClr val="FFFFFF"/>
                  </a:solidFill>
                  <a:latin typeface="Comic Sans MS" pitchFamily="66" charset="0"/>
                </a:rPr>
                <a:t>[+1 + (-1) = 0]</a:t>
              </a:r>
              <a:endParaRPr lang="en-US" sz="3200" b="0" dirty="0">
                <a:ln w="9525">
                  <a:solidFill>
                    <a:schemeClr val="tx1"/>
                  </a:solidFill>
                </a:ln>
                <a:solidFill>
                  <a:srgbClr val="FFFFFF"/>
                </a:solidFill>
                <a:latin typeface="Comic Sans MS" pitchFamily="66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rot="16200000" flipH="1">
              <a:off x="7948463" y="4577292"/>
              <a:ext cx="762301" cy="228600"/>
            </a:xfrm>
            <a:prstGeom prst="straightConnector1">
              <a:avLst/>
            </a:prstGeom>
            <a:solidFill>
              <a:schemeClr val="bg1"/>
            </a:solidFill>
            <a:ln w="571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876800"/>
            <a:ext cx="9220200" cy="635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Fe</a:t>
            </a:r>
            <a:r>
              <a:rPr lang="en-US" altLang="en-US" baseline="300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baseline="300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+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 +  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 PO</a:t>
            </a:r>
            <a:r>
              <a:rPr lang="en-US" altLang="en-US" baseline="-250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US" altLang="en-US" baseline="300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3-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 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  <a:sym typeface="Symbol" panose="05050102010706020507" pitchFamily="18" charset="2"/>
              </a:rPr>
              <a:t> 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Fe</a:t>
            </a:r>
            <a:r>
              <a:rPr lang="en-US" altLang="en-US" baseline="-250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3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(PO</a:t>
            </a:r>
            <a:r>
              <a:rPr lang="en-US" altLang="en-US" baseline="-250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4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)</a:t>
            </a:r>
            <a:r>
              <a:rPr lang="en-US" altLang="en-US" baseline="-250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2	</a:t>
            </a:r>
            <a:r>
              <a:rPr lang="en-US" altLang="en-US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Yster</a:t>
            </a:r>
            <a:r>
              <a:rPr lang="en-US" altLang="en-US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(II)</a:t>
            </a:r>
            <a:r>
              <a:rPr lang="en-US" altLang="en-US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fosfaat</a:t>
            </a:r>
            <a:endParaRPr lang="en-US" altLang="en-US" dirty="0" smtClean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4800" y="2562225"/>
            <a:ext cx="7851691" cy="485775"/>
            <a:chOff x="304800" y="2561468"/>
            <a:chExt cx="6489891" cy="486532"/>
          </a:xfrm>
        </p:grpSpPr>
        <p:sp>
          <p:nvSpPr>
            <p:cNvPr id="99334" name="Rectangle 5"/>
            <p:cNvSpPr>
              <a:spLocks noChangeArrowheads="1"/>
            </p:cNvSpPr>
            <p:nvPr/>
          </p:nvSpPr>
          <p:spPr bwMode="auto">
            <a:xfrm>
              <a:off x="4800600" y="2561468"/>
              <a:ext cx="1994091" cy="459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dirty="0" err="1" smtClean="0">
                  <a:solidFill>
                    <a:srgbClr val="FFFFFF"/>
                  </a:solidFill>
                  <a:latin typeface="Comic Sans MS" panose="030F0702030302020204" pitchFamily="66" charset="0"/>
                </a:rPr>
                <a:t>Kalsiumfluoried</a:t>
              </a:r>
              <a:endParaRPr lang="en-US" altLang="en-US" dirty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99335" name="Text Box 6"/>
            <p:cNvSpPr txBox="1">
              <a:spLocks noChangeArrowheads="1"/>
            </p:cNvSpPr>
            <p:nvPr/>
          </p:nvSpPr>
          <p:spPr bwMode="auto">
            <a:xfrm>
              <a:off x="304800" y="2586335"/>
              <a:ext cx="4419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Ca</a:t>
              </a:r>
              <a:r>
                <a:rPr lang="en-US" altLang="en-US" baseline="30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2+</a:t>
              </a:r>
              <a:r>
                <a:rPr lang="en-US" altLang="en-US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 +  </a:t>
              </a:r>
              <a:r>
                <a:rPr lang="en-US" altLang="en-US" dirty="0" smtClean="0">
                  <a:solidFill>
                    <a:srgbClr val="FFFFFF"/>
                  </a:solidFill>
                  <a:latin typeface="Comic Sans MS" panose="030F0702030302020204" pitchFamily="66" charset="0"/>
                </a:rPr>
                <a:t>  F</a:t>
              </a:r>
              <a:r>
                <a:rPr lang="en-US" altLang="en-US" baseline="30000" dirty="0" smtClean="0">
                  <a:solidFill>
                    <a:srgbClr val="FFFFFF"/>
                  </a:solidFill>
                  <a:latin typeface="Comic Sans MS" panose="030F0702030302020204" pitchFamily="66" charset="0"/>
                </a:rPr>
                <a:t>-</a:t>
              </a:r>
              <a:r>
                <a:rPr lang="en-US" altLang="en-US" dirty="0" smtClean="0">
                  <a:solidFill>
                    <a:srgbClr val="FFFFFF"/>
                  </a:solidFill>
                  <a:latin typeface="Comic Sans MS" panose="030F0702030302020204" pitchFamily="66" charset="0"/>
                </a:rPr>
                <a:t>  </a:t>
              </a:r>
              <a:r>
                <a:rPr lang="en-US" altLang="en-US" dirty="0">
                  <a:solidFill>
                    <a:srgbClr val="FFFFFF"/>
                  </a:solidFill>
                  <a:latin typeface="Comic Sans MS" panose="030F0702030302020204" pitchFamily="66" charset="0"/>
                  <a:sym typeface="Symbol" panose="05050102010706020507" pitchFamily="18" charset="2"/>
                </a:rPr>
                <a:t></a:t>
              </a:r>
              <a:r>
                <a:rPr lang="en-US" altLang="en-US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  CaF</a:t>
              </a:r>
              <a:r>
                <a:rPr lang="en-US" altLang="en-US" baseline="-250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188688" y="409575"/>
            <a:ext cx="9525000" cy="1266825"/>
          </a:xfrm>
          <a:prstGeom prst="rect">
            <a:avLst/>
          </a:prstGeom>
          <a:solidFill>
            <a:srgbClr val="CC9900"/>
          </a:solidFill>
          <a:ln w="12700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‘n </a:t>
            </a:r>
            <a:r>
              <a:rPr lang="en-US" sz="3600" dirty="0" err="1" smtClean="0">
                <a:solidFill>
                  <a:srgbClr val="FFFFFF"/>
                </a:solidFill>
                <a:latin typeface="Comic Sans MS" pitchFamily="66" charset="0"/>
              </a:rPr>
              <a:t>Neutrale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  <a:latin typeface="Comic Sans MS" pitchFamily="66" charset="0"/>
              </a:rPr>
              <a:t>verbinding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  <a:latin typeface="Comic Sans MS" pitchFamily="66" charset="0"/>
              </a:rPr>
              <a:t>vereis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  <a:latin typeface="Comic Sans MS" pitchFamily="66" charset="0"/>
              </a:rPr>
              <a:t>gelyke</a:t>
            </a:r>
            <a:endParaRPr lang="en-US" sz="3600" dirty="0" smtClean="0">
              <a:solidFill>
                <a:srgbClr val="FFFFFF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FFFFFF"/>
                </a:solidFill>
                <a:latin typeface="Comic Sans MS" pitchFamily="66" charset="0"/>
              </a:rPr>
              <a:t>aantal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 + </a:t>
            </a:r>
            <a:r>
              <a:rPr lang="en-US" sz="3600" dirty="0" err="1" smtClean="0">
                <a:solidFill>
                  <a:srgbClr val="FFFFFF"/>
                </a:solidFill>
                <a:latin typeface="Comic Sans MS" pitchFamily="66" charset="0"/>
              </a:rPr>
              <a:t>en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 </a:t>
            </a:r>
            <a:r>
              <a:rPr lang="en-US" sz="3600" dirty="0">
                <a:solidFill>
                  <a:srgbClr val="FFFFFF"/>
                </a:solidFill>
                <a:latin typeface="Comic Sans MS" pitchFamily="66" charset="0"/>
              </a:rPr>
              <a:t>- 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</a:rPr>
              <a:t>ladings.</a:t>
            </a:r>
            <a:endParaRPr lang="en-US" sz="3600" b="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4800" y="3657600"/>
            <a:ext cx="92202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defRPr/>
            </a:pPr>
            <a:r>
              <a:rPr lang="en-US" kern="0" dirty="0">
                <a:solidFill>
                  <a:srgbClr val="FFFFFF"/>
                </a:solidFill>
                <a:latin typeface="Comic Sans MS" pitchFamily="66" charset="0"/>
              </a:rPr>
              <a:t>Mg</a:t>
            </a:r>
            <a:r>
              <a:rPr lang="en-US" kern="0" baseline="30000" dirty="0">
                <a:solidFill>
                  <a:srgbClr val="FFFFFF"/>
                </a:solidFill>
                <a:latin typeface="Comic Sans MS" pitchFamily="66" charset="0"/>
              </a:rPr>
              <a:t>2+</a:t>
            </a:r>
            <a:r>
              <a:rPr lang="en-US" kern="0" dirty="0">
                <a:solidFill>
                  <a:srgbClr val="FFFFFF"/>
                </a:solidFill>
                <a:latin typeface="Comic Sans MS" pitchFamily="66" charset="0"/>
              </a:rPr>
              <a:t>   +   </a:t>
            </a:r>
            <a:r>
              <a:rPr lang="en-US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kern="0" dirty="0" smtClean="0">
                <a:solidFill>
                  <a:srgbClr val="FFFFFF"/>
                </a:solidFill>
                <a:latin typeface="Comic Sans MS" pitchFamily="66" charset="0"/>
              </a:rPr>
              <a:t>NO</a:t>
            </a:r>
            <a:r>
              <a:rPr lang="en-US" kern="0" baseline="-25000" dirty="0" smtClean="0">
                <a:solidFill>
                  <a:srgbClr val="FFFFFF"/>
                </a:solidFill>
                <a:latin typeface="Comic Sans MS" pitchFamily="66" charset="0"/>
              </a:rPr>
              <a:t>3</a:t>
            </a:r>
            <a:r>
              <a:rPr lang="en-US" kern="0" baseline="30000" dirty="0" smtClean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en-US" kern="0" dirty="0" smtClean="0">
                <a:solidFill>
                  <a:srgbClr val="FFFFFF"/>
                </a:solidFill>
                <a:latin typeface="Comic Sans MS" pitchFamily="66" charset="0"/>
              </a:rPr>
              <a:t>  </a:t>
            </a:r>
            <a:r>
              <a:rPr lang="en-US" kern="0" dirty="0">
                <a:solidFill>
                  <a:srgbClr val="FFFFFF"/>
                </a:solidFill>
                <a:latin typeface="Comic Sans MS" pitchFamily="66" charset="0"/>
                <a:sym typeface="Symbol" pitchFamily="18" charset="2"/>
              </a:rPr>
              <a:t> </a:t>
            </a:r>
            <a:r>
              <a:rPr lang="en-US" kern="0" dirty="0">
                <a:solidFill>
                  <a:srgbClr val="FFFFFF"/>
                </a:solidFill>
                <a:latin typeface="Comic Sans MS" pitchFamily="66" charset="0"/>
              </a:rPr>
              <a:t> Mg(NO</a:t>
            </a:r>
            <a:r>
              <a:rPr lang="en-US" kern="0" baseline="-25000" dirty="0">
                <a:solidFill>
                  <a:srgbClr val="FFFFFF"/>
                </a:solidFill>
                <a:latin typeface="Comic Sans MS" pitchFamily="66" charset="0"/>
              </a:rPr>
              <a:t>3</a:t>
            </a:r>
            <a:r>
              <a:rPr lang="en-US" kern="0" dirty="0">
                <a:solidFill>
                  <a:srgbClr val="FFFFFF"/>
                </a:solidFill>
                <a:latin typeface="Comic Sans MS" pitchFamily="66" charset="0"/>
              </a:rPr>
              <a:t>)</a:t>
            </a:r>
            <a:r>
              <a:rPr lang="en-US" kern="0" baseline="-25000" dirty="0">
                <a:solidFill>
                  <a:srgbClr val="FFFFFF"/>
                </a:solidFill>
                <a:latin typeface="Comic Sans MS" pitchFamily="66" charset="0"/>
              </a:rPr>
              <a:t>2	</a:t>
            </a:r>
            <a:r>
              <a:rPr lang="en-US" kern="0" dirty="0" err="1" smtClean="0">
                <a:solidFill>
                  <a:srgbClr val="FFFFFF"/>
                </a:solidFill>
                <a:latin typeface="Comic Sans MS" pitchFamily="66" charset="0"/>
              </a:rPr>
              <a:t>Magnesiumnitraat</a:t>
            </a:r>
            <a:endParaRPr lang="en-US" kern="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631579" y="2591035"/>
            <a:ext cx="38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US" altLang="en-US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878105" y="3630705"/>
            <a:ext cx="38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US" altLang="en-US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913965" y="4827275"/>
            <a:ext cx="38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US" altLang="en-US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22730" y="4834007"/>
            <a:ext cx="381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US" altLang="en-US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  <p:bldP spid="6" grpId="0"/>
      <p:bldP spid="8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1341438"/>
            <a:ext cx="9906000" cy="5516562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0" y="0"/>
            <a:ext cx="9906000" cy="13414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661988" y="260350"/>
            <a:ext cx="85820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>
                <a:solidFill>
                  <a:srgbClr val="00279F"/>
                </a:solidFill>
              </a:rPr>
              <a:t>BENAMING VAN DIE POSITIEWE IONE- KATIONE 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0" y="1484313"/>
            <a:ext cx="9906000" cy="440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Comic Sans MS" pitchFamily="66" charset="0"/>
              </a:rPr>
              <a:t>(</a:t>
            </a:r>
            <a:r>
              <a:rPr lang="en-US" sz="2800" dirty="0" err="1">
                <a:latin typeface="Comic Sans MS" pitchFamily="66" charset="0"/>
              </a:rPr>
              <a:t>i</a:t>
            </a:r>
            <a:r>
              <a:rPr lang="en-US" sz="2800" dirty="0">
                <a:latin typeface="Comic Sans MS" pitchFamily="66" charset="0"/>
              </a:rPr>
              <a:t>) 	</a:t>
            </a:r>
            <a:r>
              <a:rPr lang="en-US" sz="2800" dirty="0" err="1">
                <a:latin typeface="Comic Sans MS" pitchFamily="66" charset="0"/>
              </a:rPr>
              <a:t>Vir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monatomiese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positiwe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ioon</a:t>
            </a:r>
            <a:r>
              <a:rPr lang="en-US" sz="2800" dirty="0">
                <a:latin typeface="Comic Sans MS" pitchFamily="66" charset="0"/>
              </a:rPr>
              <a:t>: die </a:t>
            </a:r>
            <a:r>
              <a:rPr lang="en-US" sz="2800" dirty="0" err="1">
                <a:latin typeface="Comic Sans MS" pitchFamily="66" charset="0"/>
              </a:rPr>
              <a:t>naam</a:t>
            </a:r>
            <a:r>
              <a:rPr lang="en-US" sz="2800" dirty="0">
                <a:latin typeface="Comic Sans MS" pitchFamily="66" charset="0"/>
              </a:rPr>
              <a:t> van 	die 	</a:t>
            </a:r>
            <a:r>
              <a:rPr lang="en-US" sz="2800" dirty="0" err="1">
                <a:latin typeface="Comic Sans MS" pitchFamily="66" charset="0"/>
              </a:rPr>
              <a:t>metaalkatioon</a:t>
            </a:r>
            <a:r>
              <a:rPr lang="en-US" sz="2800" dirty="0">
                <a:latin typeface="Comic Sans MS" pitchFamily="66" charset="0"/>
              </a:rPr>
              <a:t> plus die </a:t>
            </a:r>
            <a:r>
              <a:rPr lang="en-US" sz="2800" dirty="0" err="1">
                <a:latin typeface="Comic Sans MS" pitchFamily="66" charset="0"/>
              </a:rPr>
              <a:t>woord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ioon</a:t>
            </a:r>
            <a:r>
              <a:rPr lang="en-US" sz="2800" dirty="0">
                <a:latin typeface="Comic Sans MS" pitchFamily="66" charset="0"/>
              </a:rPr>
              <a:t>. </a:t>
            </a:r>
            <a:br>
              <a:rPr lang="en-US" sz="2800" dirty="0">
                <a:latin typeface="Comic Sans MS" pitchFamily="66" charset="0"/>
              </a:rPr>
            </a:br>
            <a:r>
              <a:rPr lang="en-US" sz="2800" dirty="0">
                <a:latin typeface="Comic Sans MS" pitchFamily="66" charset="0"/>
              </a:rPr>
              <a:t>	</a:t>
            </a:r>
            <a:r>
              <a:rPr lang="en-US" sz="2800" dirty="0" err="1">
                <a:latin typeface="Comic Sans MS" pitchFamily="66" charset="0"/>
              </a:rPr>
              <a:t>Bv</a:t>
            </a:r>
            <a:r>
              <a:rPr lang="en-US" sz="2800" dirty="0">
                <a:latin typeface="Comic Sans MS" pitchFamily="66" charset="0"/>
              </a:rPr>
              <a:t>. Al</a:t>
            </a:r>
            <a:r>
              <a:rPr lang="en-US" sz="2800" baseline="30000" dirty="0">
                <a:latin typeface="Comic Sans MS" pitchFamily="66" charset="0"/>
              </a:rPr>
              <a:t>3+</a:t>
            </a:r>
            <a:r>
              <a:rPr lang="en-US" sz="2800" dirty="0">
                <a:latin typeface="Comic Sans MS" pitchFamily="66" charset="0"/>
              </a:rPr>
              <a:t> = 	</a:t>
            </a:r>
            <a:r>
              <a:rPr lang="en-US" sz="2800" dirty="0" err="1">
                <a:latin typeface="Comic Sans MS" pitchFamily="66" charset="0"/>
              </a:rPr>
              <a:t>aluminiumioon</a:t>
            </a:r>
            <a:endParaRPr lang="en-US" sz="2800" dirty="0">
              <a:latin typeface="Comic Sans MS" pitchFamily="66" charset="0"/>
            </a:endParaRPr>
          </a:p>
          <a:p>
            <a:pPr>
              <a:defRPr/>
            </a:pPr>
            <a:endParaRPr lang="en-US" sz="2800" dirty="0">
              <a:latin typeface="Comic Sans MS" pitchFamily="66" charset="0"/>
            </a:endParaRPr>
          </a:p>
          <a:p>
            <a:pPr marL="571500" indent="-571500" algn="just">
              <a:buFontTx/>
              <a:buAutoNum type="romanLcParenBoth" startAt="2"/>
              <a:defRPr/>
            </a:pPr>
            <a:r>
              <a:rPr lang="en-US" sz="2800" dirty="0">
                <a:latin typeface="Comic Sans MS" pitchFamily="66" charset="0"/>
              </a:rPr>
              <a:t>	In </a:t>
            </a:r>
            <a:r>
              <a:rPr lang="en-US" sz="2800" dirty="0" err="1">
                <a:latin typeface="Comic Sans MS" pitchFamily="66" charset="0"/>
              </a:rPr>
              <a:t>sommige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gevalle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hoofsaaklik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vir</a:t>
            </a:r>
            <a:r>
              <a:rPr lang="en-US" sz="2800" dirty="0">
                <a:latin typeface="Comic Sans MS" pitchFamily="66" charset="0"/>
              </a:rPr>
              <a:t> die 	</a:t>
            </a:r>
            <a:r>
              <a:rPr lang="en-US" sz="2800" dirty="0" err="1">
                <a:latin typeface="Comic Sans MS" pitchFamily="66" charset="0"/>
              </a:rPr>
              <a:t>oorgangsmetale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waar</a:t>
            </a:r>
            <a:r>
              <a:rPr lang="en-US" sz="2800" dirty="0">
                <a:latin typeface="Comic Sans MS" pitchFamily="66" charset="0"/>
              </a:rPr>
              <a:t> die </a:t>
            </a:r>
            <a:r>
              <a:rPr lang="en-US" sz="2800" dirty="0" err="1">
                <a:latin typeface="Comic Sans MS" pitchFamily="66" charset="0"/>
              </a:rPr>
              <a:t>metaalatoom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u="sng" dirty="0" err="1">
                <a:latin typeface="Comic Sans MS" pitchFamily="66" charset="0"/>
              </a:rPr>
              <a:t>meer</a:t>
            </a:r>
            <a:r>
              <a:rPr lang="en-US" sz="2800" u="sng" dirty="0">
                <a:latin typeface="Comic Sans MS" pitchFamily="66" charset="0"/>
              </a:rPr>
              <a:t> as</a:t>
            </a:r>
            <a:r>
              <a:rPr lang="en-US" sz="2800" dirty="0">
                <a:latin typeface="Comic Sans MS" pitchFamily="66" charset="0"/>
              </a:rPr>
              <a:t> 	</a:t>
            </a:r>
            <a:r>
              <a:rPr lang="en-US" sz="2800" u="sng" dirty="0" err="1">
                <a:latin typeface="Comic Sans MS" pitchFamily="66" charset="0"/>
              </a:rPr>
              <a:t>een</a:t>
            </a:r>
            <a:r>
              <a:rPr lang="en-US" sz="2800" u="sng" dirty="0">
                <a:latin typeface="Comic Sans MS" pitchFamily="66" charset="0"/>
              </a:rPr>
              <a:t> </a:t>
            </a:r>
            <a:r>
              <a:rPr lang="en-US" sz="2800" u="sng" dirty="0" err="1">
                <a:latin typeface="Comic Sans MS" pitchFamily="66" charset="0"/>
              </a:rPr>
              <a:t>tipe</a:t>
            </a:r>
            <a:r>
              <a:rPr lang="en-US" sz="2800" u="sng" dirty="0">
                <a:latin typeface="Comic Sans MS" pitchFamily="66" charset="0"/>
              </a:rPr>
              <a:t> </a:t>
            </a:r>
            <a:r>
              <a:rPr lang="en-US" sz="2800" u="sng" dirty="0" err="1">
                <a:latin typeface="Comic Sans MS" pitchFamily="66" charset="0"/>
              </a:rPr>
              <a:t>ioon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vorm</a:t>
            </a:r>
            <a:r>
              <a:rPr lang="en-US" sz="2800" dirty="0">
                <a:latin typeface="Comic Sans MS" pitchFamily="66" charset="0"/>
              </a:rPr>
              <a:t>, </a:t>
            </a:r>
            <a:r>
              <a:rPr lang="en-US" sz="2800" dirty="0" err="1">
                <a:latin typeface="Comic Sans MS" pitchFamily="66" charset="0"/>
              </a:rPr>
              <a:t>toon</a:t>
            </a:r>
            <a:r>
              <a:rPr lang="en-US" sz="2800" dirty="0">
                <a:latin typeface="Comic Sans MS" pitchFamily="66" charset="0"/>
              </a:rPr>
              <a:t> lading </a:t>
            </a:r>
            <a:r>
              <a:rPr lang="en-US" sz="2800" dirty="0" err="1">
                <a:latin typeface="Comic Sans MS" pitchFamily="66" charset="0"/>
              </a:rPr>
              <a:t>aan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deur</a:t>
            </a:r>
            <a:r>
              <a:rPr lang="en-US" sz="2800" dirty="0">
                <a:latin typeface="Comic Sans MS" pitchFamily="66" charset="0"/>
              </a:rPr>
              <a:t> 	</a:t>
            </a:r>
            <a:r>
              <a:rPr lang="en-US" sz="2800" dirty="0" err="1">
                <a:latin typeface="Comic Sans MS" pitchFamily="66" charset="0"/>
              </a:rPr>
              <a:t>Romeinse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syfer</a:t>
            </a:r>
            <a:r>
              <a:rPr lang="en-US" sz="2800" dirty="0">
                <a:latin typeface="Comic Sans MS" pitchFamily="66" charset="0"/>
              </a:rPr>
              <a:t> in </a:t>
            </a:r>
            <a:r>
              <a:rPr lang="en-US" sz="2800" dirty="0" err="1">
                <a:latin typeface="Comic Sans MS" pitchFamily="66" charset="0"/>
              </a:rPr>
              <a:t>hakies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na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ioonnaam</a:t>
            </a:r>
            <a:r>
              <a:rPr lang="en-US" sz="2800" dirty="0">
                <a:latin typeface="Comic Sans MS" pitchFamily="66" charset="0"/>
              </a:rPr>
              <a:t> </a:t>
            </a:r>
            <a:r>
              <a:rPr lang="en-US" sz="2800" dirty="0" err="1">
                <a:latin typeface="Comic Sans MS" pitchFamily="66" charset="0"/>
              </a:rPr>
              <a:t>te</a:t>
            </a:r>
            <a:r>
              <a:rPr lang="en-US" sz="2800" dirty="0">
                <a:latin typeface="Comic Sans MS" pitchFamily="66" charset="0"/>
              </a:rPr>
              <a:t> gee.</a:t>
            </a:r>
          </a:p>
          <a:p>
            <a:pPr marL="571500" indent="-571500" algn="just">
              <a:buFontTx/>
              <a:buAutoNum type="romanLcParenBoth" startAt="2"/>
              <a:defRPr/>
            </a:pPr>
            <a:endParaRPr lang="en-US" sz="2800" dirty="0">
              <a:latin typeface="Comic Sans MS" pitchFamily="66" charset="0"/>
            </a:endParaRPr>
          </a:p>
          <a:p>
            <a:pPr marL="571500" indent="-571500" algn="just">
              <a:defRPr/>
            </a:pPr>
            <a:r>
              <a:rPr lang="en-US" sz="2800" dirty="0">
                <a:latin typeface="Comic Sans MS" pitchFamily="66" charset="0"/>
              </a:rPr>
              <a:t> 	</a:t>
            </a:r>
            <a:r>
              <a:rPr lang="en-US" sz="2800" dirty="0" err="1">
                <a:latin typeface="Comic Sans MS" pitchFamily="66" charset="0"/>
              </a:rPr>
              <a:t>Bv</a:t>
            </a:r>
            <a:r>
              <a:rPr lang="en-US" sz="2800" dirty="0">
                <a:latin typeface="Comic Sans MS" pitchFamily="66" charset="0"/>
              </a:rPr>
              <a:t>. Ti</a:t>
            </a:r>
            <a:r>
              <a:rPr lang="en-US" sz="2800" baseline="30000" dirty="0">
                <a:latin typeface="Comic Sans MS" pitchFamily="66" charset="0"/>
              </a:rPr>
              <a:t>2+</a:t>
            </a:r>
            <a:r>
              <a:rPr lang="en-US" sz="2800" dirty="0">
                <a:latin typeface="Comic Sans MS" pitchFamily="66" charset="0"/>
              </a:rPr>
              <a:t> - </a:t>
            </a:r>
            <a:r>
              <a:rPr lang="en-US" sz="2800" dirty="0" err="1">
                <a:latin typeface="Comic Sans MS" pitchFamily="66" charset="0"/>
              </a:rPr>
              <a:t>titaan</a:t>
            </a:r>
            <a:r>
              <a:rPr lang="en-US" sz="2800" dirty="0">
                <a:latin typeface="Comic Sans MS" pitchFamily="66" charset="0"/>
              </a:rPr>
              <a:t>(II), Ti</a:t>
            </a:r>
            <a:r>
              <a:rPr lang="en-US" sz="2800" baseline="30000" dirty="0">
                <a:latin typeface="Comic Sans MS" pitchFamily="66" charset="0"/>
              </a:rPr>
              <a:t>4+</a:t>
            </a:r>
            <a:r>
              <a:rPr lang="en-US" sz="2800" dirty="0">
                <a:latin typeface="Comic Sans MS" pitchFamily="66" charset="0"/>
              </a:rPr>
              <a:t> - </a:t>
            </a:r>
            <a:r>
              <a:rPr lang="en-US" sz="2800" dirty="0" err="1">
                <a:latin typeface="Comic Sans MS" pitchFamily="66" charset="0"/>
              </a:rPr>
              <a:t>titaan</a:t>
            </a:r>
            <a:r>
              <a:rPr lang="en-US" sz="2800" dirty="0">
                <a:latin typeface="Comic Sans MS" pitchFamily="66" charset="0"/>
              </a:rPr>
              <a:t>(IV) </a:t>
            </a:r>
            <a:r>
              <a:rPr lang="en-US" sz="2800" dirty="0" err="1">
                <a:latin typeface="Comic Sans MS" pitchFamily="66" charset="0"/>
              </a:rPr>
              <a:t>ens</a:t>
            </a:r>
            <a:r>
              <a:rPr lang="en-US" sz="2800" dirty="0">
                <a:latin typeface="Comic Sans MS" pitchFamily="66" charset="0"/>
              </a:rPr>
              <a:t>. 	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0" y="0"/>
            <a:ext cx="9906000" cy="13414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03427" name="Text Box 3"/>
          <p:cNvSpPr txBox="1">
            <a:spLocks noChangeArrowheads="1"/>
          </p:cNvSpPr>
          <p:nvPr/>
        </p:nvSpPr>
        <p:spPr bwMode="auto">
          <a:xfrm>
            <a:off x="661988" y="260350"/>
            <a:ext cx="85820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>
                <a:solidFill>
                  <a:srgbClr val="00279F"/>
                </a:solidFill>
              </a:rPr>
              <a:t>BENAMING VAN DIE POSITIEWE IONE- KATIONE 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0" y="2082800"/>
            <a:ext cx="9906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95300" indent="-4953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2800">
              <a:latin typeface="Comic Sans MS" panose="030F0702030302020204" pitchFamily="66" charset="0"/>
            </a:endParaRPr>
          </a:p>
          <a:p>
            <a:pPr algn="just">
              <a:buFontTx/>
              <a:buAutoNum type="romanLcParenBoth" startAt="3"/>
            </a:pPr>
            <a:r>
              <a:rPr lang="en-US" altLang="en-US" sz="2800">
                <a:latin typeface="Comic Sans MS" panose="030F0702030302020204" pitchFamily="66" charset="0"/>
              </a:rPr>
              <a:t>	Onthou die naam van die positiewe poliatomiese 	ioon: NH</a:t>
            </a:r>
            <a:r>
              <a:rPr lang="en-US" altLang="en-US" sz="2800" baseline="-25000">
                <a:latin typeface="Comic Sans MS" panose="030F0702030302020204" pitchFamily="66" charset="0"/>
              </a:rPr>
              <a:t>4</a:t>
            </a:r>
            <a:r>
              <a:rPr lang="en-US" altLang="en-US" sz="2800" baseline="30000">
                <a:latin typeface="Comic Sans MS" panose="030F0702030302020204" pitchFamily="66" charset="0"/>
              </a:rPr>
              <a:t>+</a:t>
            </a:r>
            <a:r>
              <a:rPr lang="en-US" altLang="en-US" sz="2800">
                <a:latin typeface="Comic Sans MS" panose="030F0702030302020204" pitchFamily="66" charset="0"/>
              </a:rPr>
              <a:t>, word benoem as die ammoniumioon </a:t>
            </a:r>
            <a:br>
              <a:rPr lang="en-US" altLang="en-US" sz="2800">
                <a:latin typeface="Comic Sans MS" panose="030F0702030302020204" pitchFamily="66" charset="0"/>
              </a:rPr>
            </a:br>
            <a:r>
              <a:rPr lang="en-US" altLang="en-US" sz="2800">
                <a:latin typeface="Comic Sans MS" panose="030F0702030302020204" pitchFamily="66" charset="0"/>
              </a:rPr>
              <a:t/>
            </a:r>
            <a:br>
              <a:rPr lang="en-US" altLang="en-US" sz="2800">
                <a:latin typeface="Comic Sans MS" panose="030F0702030302020204" pitchFamily="66" charset="0"/>
              </a:rPr>
            </a:br>
            <a:r>
              <a:rPr lang="en-US" altLang="en-US" sz="2800">
                <a:latin typeface="Comic Sans MS" panose="030F0702030302020204" pitchFamily="66" charset="0"/>
              </a:rPr>
              <a:t>(Moet dit nie verwar met NH</a:t>
            </a:r>
            <a:r>
              <a:rPr lang="en-US" altLang="en-US" sz="2800" baseline="-25000">
                <a:latin typeface="Comic Sans MS" panose="030F0702030302020204" pitchFamily="66" charset="0"/>
              </a:rPr>
              <a:t>3</a:t>
            </a:r>
            <a:r>
              <a:rPr lang="en-US" altLang="en-US" sz="2800">
                <a:latin typeface="Comic Sans MS" panose="030F0702030302020204" pitchFamily="66" charset="0"/>
              </a:rPr>
              <a:t> = ammoniak molekuul)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0" y="2133600"/>
            <a:ext cx="4406900" cy="47244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0" y="1268413"/>
            <a:ext cx="9906000" cy="936625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0"/>
            <a:ext cx="9906000" cy="1268413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0" y="115888"/>
            <a:ext cx="990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/>
              <a:t>BENAMING VAN DIE NEGATIEWE IONE: ANIONE 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271463" y="2205038"/>
            <a:ext cx="39004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95300" indent="-4953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>
                <a:solidFill>
                  <a:srgbClr val="0000FF"/>
                </a:solidFill>
              </a:rPr>
              <a:t>Monatomiese anione</a:t>
            </a:r>
            <a:endParaRPr lang="en-US" altLang="en-US" sz="2000">
              <a:solidFill>
                <a:srgbClr val="0000FF"/>
              </a:solidFill>
            </a:endParaRPr>
          </a:p>
          <a:p>
            <a:r>
              <a:rPr lang="en-US" altLang="en-US" sz="2000"/>
              <a:t>      'n Monatomiese negatiewe ioon word benoem deur die </a:t>
            </a:r>
            <a:r>
              <a:rPr lang="en-US" altLang="en-US" sz="2000" u="sng"/>
              <a:t>agtervoegsel, </a:t>
            </a:r>
            <a:r>
              <a:rPr lang="en-US" altLang="en-US" sz="2000" i="1" u="sng"/>
              <a:t>-ied</a:t>
            </a:r>
            <a:r>
              <a:rPr lang="en-US" altLang="en-US" sz="2000"/>
              <a:t>  by die naam van die nie-metaal element te voeg, waarvan dit afgelei is. </a:t>
            </a:r>
          </a:p>
          <a:p>
            <a:pPr>
              <a:buFontTx/>
              <a:buAutoNum type="romanLcParenBoth"/>
            </a:pPr>
            <a:endParaRPr lang="en-US" altLang="en-US" sz="2000"/>
          </a:p>
          <a:p>
            <a:r>
              <a:rPr lang="en-US" altLang="en-US" sz="2000"/>
              <a:t>      Die groep 7A elemente die halogene, word die hal</a:t>
            </a:r>
            <a:r>
              <a:rPr lang="en-US" altLang="en-US" sz="2000" i="1" u="sng"/>
              <a:t>iede</a:t>
            </a:r>
            <a:r>
              <a:rPr lang="en-US" altLang="en-US" sz="2000"/>
              <a:t> genoem. </a:t>
            </a:r>
          </a:p>
        </p:txBody>
      </p:sp>
      <p:graphicFrame>
        <p:nvGraphicFramePr>
          <p:cNvPr id="105479" name="Object 7"/>
          <p:cNvGraphicFramePr>
            <a:graphicFrameLocks noGrp="1" noChangeAspect="1"/>
          </p:cNvGraphicFramePr>
          <p:nvPr>
            <p:ph/>
          </p:nvPr>
        </p:nvGraphicFramePr>
        <p:xfrm>
          <a:off x="4484688" y="2266950"/>
          <a:ext cx="5421312" cy="433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30" name="Photo Editor Photo" r:id="rId4" imgW="3666667" imgH="2534004" progId="MSPhotoEd.3">
                  <p:embed/>
                </p:oleObj>
              </mc:Choice>
              <mc:Fallback>
                <p:oleObj name="Photo Editor Photo" r:id="rId4" imgW="3666667" imgH="2534004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4688" y="2266950"/>
                        <a:ext cx="5421312" cy="433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0" y="1268413"/>
            <a:ext cx="9906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/>
              <a:t>Twee tipes: </a:t>
            </a:r>
            <a:br>
              <a:rPr lang="en-US" altLang="en-US"/>
            </a:br>
            <a:r>
              <a:rPr lang="en-US" altLang="en-US"/>
              <a:t>Monatomiese negatiewe ione en Poliatomiese negatiewe ione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533400" y="235803"/>
            <a:ext cx="9017000" cy="830997"/>
          </a:xfrm>
          <a:prstGeom prst="rect">
            <a:avLst/>
          </a:prstGeom>
          <a:solidFill>
            <a:srgbClr val="FFFFFF"/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TWEEDE TIPE</a:t>
            </a:r>
          </a:p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BENAMING VAN POLI-ATOMIESE NEGATIEWE IONE 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1524000" y="5015805"/>
            <a:ext cx="7543800" cy="1313501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ClO</a:t>
            </a:r>
            <a:r>
              <a:rPr lang="en-US" sz="2800" baseline="-25000" dirty="0">
                <a:solidFill>
                  <a:srgbClr val="FFFFFF"/>
                </a:solidFill>
                <a:latin typeface="Comic Sans MS" pitchFamily="66" charset="0"/>
              </a:rPr>
              <a:t>4</a:t>
            </a:r>
            <a:r>
              <a:rPr lang="en-US" sz="2800" baseline="30000" dirty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	 </a:t>
            </a:r>
            <a:r>
              <a:rPr lang="en-US" sz="2800" dirty="0" err="1">
                <a:solidFill>
                  <a:srgbClr val="FFFF00"/>
                </a:solidFill>
                <a:latin typeface="Comic Sans MS" pitchFamily="66" charset="0"/>
              </a:rPr>
              <a:t>per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chlor</a:t>
            </a:r>
            <a:r>
              <a:rPr lang="en-US" sz="2800" dirty="0" err="1">
                <a:solidFill>
                  <a:srgbClr val="FFFF00"/>
                </a:solidFill>
                <a:latin typeface="Comic Sans MS" pitchFamily="66" charset="0"/>
              </a:rPr>
              <a:t>aat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;   ClO</a:t>
            </a:r>
            <a:r>
              <a:rPr lang="en-US" sz="2800" baseline="-25000" dirty="0">
                <a:solidFill>
                  <a:srgbClr val="FFFFFF"/>
                </a:solidFill>
                <a:latin typeface="Comic Sans MS" pitchFamily="66" charset="0"/>
              </a:rPr>
              <a:t>3</a:t>
            </a:r>
            <a:r>
              <a:rPr lang="en-US" sz="2800" baseline="30000" dirty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	 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chlor</a:t>
            </a:r>
            <a:r>
              <a:rPr lang="en-US" sz="2800" dirty="0" err="1">
                <a:solidFill>
                  <a:srgbClr val="FFFF00"/>
                </a:solidFill>
                <a:latin typeface="Comic Sans MS" pitchFamily="66" charset="0"/>
              </a:rPr>
              <a:t>aat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/>
            </a:r>
            <a:br>
              <a:rPr lang="en-US" sz="2800" dirty="0">
                <a:solidFill>
                  <a:srgbClr val="FFFFFF"/>
                </a:solidFill>
                <a:latin typeface="Comic Sans MS" pitchFamily="66" charset="0"/>
              </a:rPr>
            </a:b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ClO</a:t>
            </a:r>
            <a:r>
              <a:rPr lang="en-US" sz="2800" baseline="-25000" dirty="0">
                <a:solidFill>
                  <a:srgbClr val="FFFFFF"/>
                </a:solidFill>
                <a:latin typeface="Comic Sans MS" pitchFamily="66" charset="0"/>
              </a:rPr>
              <a:t>2</a:t>
            </a:r>
            <a:r>
              <a:rPr lang="en-US" sz="2800" baseline="30000" dirty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	 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chlor</a:t>
            </a:r>
            <a:r>
              <a:rPr lang="en-US" sz="2800" dirty="0" err="1">
                <a:solidFill>
                  <a:srgbClr val="FFFF00"/>
                </a:solidFill>
                <a:latin typeface="Comic Sans MS" pitchFamily="66" charset="0"/>
              </a:rPr>
              <a:t>iet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;       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ClO</a:t>
            </a:r>
            <a:r>
              <a:rPr lang="en-US" sz="2800" baseline="30000" dirty="0">
                <a:solidFill>
                  <a:srgbClr val="FFFFFF"/>
                </a:solidFill>
                <a:latin typeface="Comic Sans MS" pitchFamily="66" charset="0"/>
              </a:rPr>
              <a:t>-</a:t>
            </a:r>
            <a:r>
              <a:rPr lang="en-US" sz="2800" dirty="0">
                <a:solidFill>
                  <a:srgbClr val="FFFFFF"/>
                </a:solidFill>
                <a:latin typeface="Comic Sans MS" pitchFamily="66" charset="0"/>
              </a:rPr>
              <a:t>	</a:t>
            </a:r>
            <a:r>
              <a:rPr lang="en-US" sz="2800" dirty="0" err="1">
                <a:solidFill>
                  <a:srgbClr val="FFFF00"/>
                </a:solidFill>
                <a:latin typeface="Comic Sans MS" pitchFamily="66" charset="0"/>
              </a:rPr>
              <a:t>hipo</a:t>
            </a:r>
            <a:r>
              <a:rPr lang="en-US" sz="2800" dirty="0" err="1">
                <a:solidFill>
                  <a:srgbClr val="FFFFFF"/>
                </a:solidFill>
                <a:latin typeface="Comic Sans MS" pitchFamily="66" charset="0"/>
              </a:rPr>
              <a:t>chlor</a:t>
            </a:r>
            <a:r>
              <a:rPr lang="en-US" sz="2800" dirty="0" err="1">
                <a:solidFill>
                  <a:srgbClr val="FFFF00"/>
                </a:solidFill>
                <a:latin typeface="Comic Sans MS" pitchFamily="66" charset="0"/>
              </a:rPr>
              <a:t>iet</a:t>
            </a:r>
            <a:endParaRPr lang="en-US" sz="28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7528" name="Text Box 7"/>
          <p:cNvSpPr txBox="1">
            <a:spLocks noChangeArrowheads="1"/>
          </p:cNvSpPr>
          <p:nvPr/>
        </p:nvSpPr>
        <p:spPr bwMode="auto">
          <a:xfrm>
            <a:off x="0" y="1190625"/>
            <a:ext cx="9906000" cy="35702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800">
                <a:latin typeface="Calibri" panose="020F0502020204030204" pitchFamily="34" charset="0"/>
              </a:rPr>
              <a:t>Okso-anione</a:t>
            </a:r>
          </a:p>
          <a:p>
            <a:pPr algn="just">
              <a:spcBef>
                <a:spcPct val="50000"/>
              </a:spcBef>
            </a:pPr>
            <a:r>
              <a:rPr lang="en-US" altLang="en-US" sz="2200">
                <a:latin typeface="Calibri" panose="020F0502020204030204" pitchFamily="34" charset="0"/>
              </a:rPr>
              <a:t>Ioon met groter getal O-ione kry  agtervoegsel 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–aat.</a:t>
            </a:r>
          </a:p>
          <a:p>
            <a:pPr algn="just">
              <a:spcBef>
                <a:spcPct val="50000"/>
              </a:spcBef>
            </a:pPr>
            <a:r>
              <a:rPr lang="en-US" altLang="en-US" sz="2200">
                <a:latin typeface="Calibri" panose="020F0502020204030204" pitchFamily="34" charset="0"/>
              </a:rPr>
              <a:t>Ioon met kleiner getal O-ione kry agtervoegsel  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–iet.</a:t>
            </a:r>
          </a:p>
          <a:p>
            <a:pPr algn="ctr">
              <a:spcBef>
                <a:spcPct val="50000"/>
              </a:spcBef>
            </a:pPr>
            <a:r>
              <a:rPr lang="en-US" altLang="en-US" sz="2200">
                <a:latin typeface="Calibri" panose="020F0502020204030204" pitchFamily="34" charset="0"/>
              </a:rPr>
              <a:t> NO</a:t>
            </a:r>
            <a:r>
              <a:rPr lang="en-US" altLang="en-US" sz="2200" baseline="-25000">
                <a:latin typeface="Calibri" panose="020F0502020204030204" pitchFamily="34" charset="0"/>
              </a:rPr>
              <a:t>3</a:t>
            </a:r>
            <a:r>
              <a:rPr lang="en-US" altLang="en-US" sz="2200" baseline="30000">
                <a:latin typeface="Calibri" panose="020F0502020204030204" pitchFamily="34" charset="0"/>
              </a:rPr>
              <a:t>- </a:t>
            </a:r>
            <a:r>
              <a:rPr lang="en-US" altLang="en-US" sz="2200">
                <a:latin typeface="Calibri" panose="020F0502020204030204" pitchFamily="34" charset="0"/>
              </a:rPr>
              <a:t> nitr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aat </a:t>
            </a:r>
            <a:r>
              <a:rPr lang="en-US" altLang="en-US" sz="2200">
                <a:latin typeface="Calibri" panose="020F0502020204030204" pitchFamily="34" charset="0"/>
              </a:rPr>
              <a:t>  en   NO</a:t>
            </a:r>
            <a:r>
              <a:rPr lang="en-US" altLang="en-US" sz="2200" baseline="-25000">
                <a:latin typeface="Calibri" panose="020F0502020204030204" pitchFamily="34" charset="0"/>
              </a:rPr>
              <a:t>2</a:t>
            </a:r>
            <a:r>
              <a:rPr lang="en-US" altLang="en-US" sz="2200" baseline="30000">
                <a:latin typeface="Calibri" panose="020F0502020204030204" pitchFamily="34" charset="0"/>
              </a:rPr>
              <a:t>-</a:t>
            </a:r>
            <a:r>
              <a:rPr lang="en-US" altLang="en-US" sz="2200">
                <a:latin typeface="Calibri" panose="020F0502020204030204" pitchFamily="34" charset="0"/>
              </a:rPr>
              <a:t>  nitr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iet</a:t>
            </a:r>
          </a:p>
          <a:p>
            <a:pPr algn="just">
              <a:spcBef>
                <a:spcPct val="50000"/>
              </a:spcBef>
            </a:pPr>
            <a:r>
              <a:rPr lang="en-US" altLang="en-US" sz="2200">
                <a:latin typeface="Calibri" panose="020F0502020204030204" pitchFamily="34" charset="0"/>
              </a:rPr>
              <a:t>Oksoanione wat 'n reeks vorm, kry die ioon met die grootste getal O-atome, die voorvoegsel  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per</a:t>
            </a:r>
            <a:r>
              <a:rPr lang="en-US" altLang="en-US" sz="2200">
                <a:latin typeface="Calibri" panose="020F0502020204030204" pitchFamily="34" charset="0"/>
              </a:rPr>
              <a:t> en die agtervoegsel  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–aat  </a:t>
            </a:r>
          </a:p>
          <a:p>
            <a:pPr algn="just"/>
            <a:r>
              <a:rPr lang="en-US" altLang="en-US" sz="2200">
                <a:latin typeface="Calibri" panose="020F0502020204030204" pitchFamily="34" charset="0"/>
              </a:rPr>
              <a:t>Die ioon met die kleinste getal O-atome het die voorvoegsel 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hipo</a:t>
            </a:r>
            <a:r>
              <a:rPr lang="en-US" altLang="en-US" sz="2200">
                <a:latin typeface="Calibri" panose="020F0502020204030204" pitchFamily="34" charset="0"/>
              </a:rPr>
              <a:t> en die agtervoegsel  </a:t>
            </a:r>
            <a:r>
              <a:rPr lang="en-US" altLang="en-US" sz="2200">
                <a:solidFill>
                  <a:srgbClr val="FF0000"/>
                </a:solidFill>
                <a:latin typeface="Calibri" panose="020F0502020204030204" pitchFamily="34" charset="0"/>
              </a:rPr>
              <a:t>–iet.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428625" y="981075"/>
            <a:ext cx="9164638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 u="sng" dirty="0" err="1"/>
              <a:t>Oksoanione</a:t>
            </a:r>
            <a:r>
              <a:rPr lang="en-US" altLang="en-US" sz="2800" u="sng" dirty="0"/>
              <a:t> wat </a:t>
            </a:r>
            <a:r>
              <a:rPr lang="en-US" altLang="en-US" sz="2800" u="sng" dirty="0" err="1"/>
              <a:t>waterstof</a:t>
            </a:r>
            <a:r>
              <a:rPr lang="en-US" altLang="en-US" sz="2800" u="sng" dirty="0"/>
              <a:t> </a:t>
            </a:r>
            <a:r>
              <a:rPr lang="en-US" altLang="en-US" sz="2800" u="sng" dirty="0" err="1"/>
              <a:t>bevat</a:t>
            </a:r>
            <a:r>
              <a:rPr lang="en-US" altLang="en-US" sz="2800" dirty="0"/>
              <a:t>, word </a:t>
            </a:r>
            <a:r>
              <a:rPr lang="en-US" altLang="en-US" sz="2800" dirty="0" err="1"/>
              <a:t>benoem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deur</a:t>
            </a:r>
            <a:r>
              <a:rPr lang="en-US" altLang="en-US" sz="2800" dirty="0"/>
              <a:t> die </a:t>
            </a:r>
            <a:r>
              <a:rPr lang="en-US" altLang="en-US" sz="2800" u="sng" dirty="0" err="1"/>
              <a:t>voorvoegsel</a:t>
            </a:r>
            <a:r>
              <a:rPr lang="en-US" altLang="en-US" sz="2800" u="sng" dirty="0"/>
              <a:t> </a:t>
            </a:r>
            <a:r>
              <a:rPr lang="en-US" altLang="en-US" sz="2800" i="1" u="sng" dirty="0" err="1"/>
              <a:t>waterstof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gevolg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deur</a:t>
            </a:r>
            <a:r>
              <a:rPr lang="en-US" altLang="en-US" sz="2800" dirty="0"/>
              <a:t> die </a:t>
            </a:r>
            <a:r>
              <a:rPr lang="en-US" altLang="en-US" sz="2800" dirty="0" err="1"/>
              <a:t>naam</a:t>
            </a:r>
            <a:r>
              <a:rPr lang="en-US" altLang="en-US" sz="2800" dirty="0"/>
              <a:t> van die </a:t>
            </a:r>
            <a:r>
              <a:rPr lang="en-US" altLang="en-US" sz="2800" dirty="0" err="1"/>
              <a:t>oksoanioon</a:t>
            </a:r>
            <a:r>
              <a:rPr lang="en-US" altLang="en-US" sz="2800" dirty="0"/>
              <a:t>. </a:t>
            </a:r>
          </a:p>
          <a:p>
            <a:pPr>
              <a:spcBef>
                <a:spcPct val="20000"/>
              </a:spcBef>
            </a:pPr>
            <a:endParaRPr lang="en-US" altLang="en-US" sz="2800" dirty="0"/>
          </a:p>
          <a:p>
            <a:pPr>
              <a:spcBef>
                <a:spcPct val="20000"/>
              </a:spcBef>
            </a:pPr>
            <a:r>
              <a:rPr lang="en-US" altLang="en-US" sz="2800" dirty="0"/>
              <a:t>As </a:t>
            </a:r>
            <a:r>
              <a:rPr lang="en-US" altLang="en-US" sz="2800" u="sng" dirty="0"/>
              <a:t>twee </a:t>
            </a:r>
            <a:r>
              <a:rPr lang="en-US" altLang="en-US" sz="2800" u="sng" dirty="0" err="1"/>
              <a:t>waterstofatome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aanwesig</a:t>
            </a:r>
            <a:r>
              <a:rPr lang="en-US" altLang="en-US" sz="2800" dirty="0"/>
              <a:t> is word die </a:t>
            </a:r>
            <a:r>
              <a:rPr lang="en-US" altLang="en-US" sz="2800" dirty="0" err="1"/>
              <a:t>voorvoegsel</a:t>
            </a:r>
            <a:r>
              <a:rPr lang="en-US" altLang="en-US" sz="2800" dirty="0"/>
              <a:t>: </a:t>
            </a:r>
            <a:r>
              <a:rPr lang="en-US" altLang="en-US" sz="2800" i="1" u="sng" dirty="0" err="1"/>
              <a:t>diwaterstof</a:t>
            </a:r>
            <a:r>
              <a:rPr lang="en-US" altLang="en-US" sz="2800" i="1" dirty="0"/>
              <a:t> </a:t>
            </a:r>
          </a:p>
          <a:p>
            <a:pPr>
              <a:spcBef>
                <a:spcPct val="20000"/>
              </a:spcBef>
            </a:pPr>
            <a:endParaRPr lang="en-US" altLang="en-US" sz="2800" i="1" dirty="0"/>
          </a:p>
          <a:p>
            <a:pPr>
              <a:spcBef>
                <a:spcPct val="20000"/>
              </a:spcBef>
            </a:pPr>
            <a:r>
              <a:rPr lang="en-US" altLang="en-US" sz="2800" dirty="0" err="1"/>
              <a:t>Bv</a:t>
            </a:r>
            <a:r>
              <a:rPr lang="en-US" altLang="en-US" sz="2800" dirty="0"/>
              <a:t>.	HCO</a:t>
            </a:r>
            <a:r>
              <a:rPr lang="en-US" altLang="en-US" sz="2800" baseline="-25000" dirty="0"/>
              <a:t>3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 	</a:t>
            </a:r>
            <a:r>
              <a:rPr lang="en-US" altLang="en-US" sz="2800" dirty="0" err="1" smtClean="0"/>
              <a:t>Waterstofkarbonaatioon</a:t>
            </a:r>
            <a:endParaRPr lang="en-US" altLang="en-US" sz="2800" dirty="0"/>
          </a:p>
          <a:p>
            <a:pPr>
              <a:spcBef>
                <a:spcPct val="20000"/>
              </a:spcBef>
            </a:pPr>
            <a:r>
              <a:rPr lang="en-US" altLang="en-US" sz="2800" dirty="0"/>
              <a:t>	HSO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 	</a:t>
            </a:r>
            <a:r>
              <a:rPr lang="en-US" altLang="en-US" sz="2800" dirty="0" err="1" smtClean="0"/>
              <a:t>Waterstofsulfaatioon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	H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PO</a:t>
            </a:r>
            <a:r>
              <a:rPr lang="en-US" altLang="en-US" sz="2800" baseline="-25000" dirty="0"/>
              <a:t>4</a:t>
            </a:r>
            <a:r>
              <a:rPr lang="en-US" altLang="en-US" sz="2800" baseline="30000" dirty="0"/>
              <a:t>-	</a:t>
            </a:r>
            <a:r>
              <a:rPr lang="en-US" altLang="en-US" sz="2800" dirty="0" err="1" smtClean="0"/>
              <a:t>Diwaterstoffosfaatioon</a:t>
            </a:r>
            <a:endParaRPr lang="en-US" altLang="en-US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Text Box 6"/>
          <p:cNvSpPr txBox="1">
            <a:spLocks noChangeArrowheads="1"/>
          </p:cNvSpPr>
          <p:nvPr/>
        </p:nvSpPr>
        <p:spPr bwMode="auto">
          <a:xfrm>
            <a:off x="508000" y="1524000"/>
            <a:ext cx="865663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ZA" altLang="en-US" dirty="0" err="1" smtClean="0"/>
              <a:t>Skryf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formules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vir</a:t>
            </a:r>
            <a:r>
              <a:rPr lang="en-ZA" altLang="en-US" dirty="0" smtClean="0"/>
              <a:t> al die </a:t>
            </a:r>
            <a:r>
              <a:rPr lang="en-ZA" altLang="en-US" dirty="0" err="1" smtClean="0"/>
              <a:t>ionieseverbindings</a:t>
            </a:r>
            <a:r>
              <a:rPr lang="en-ZA" altLang="en-US" dirty="0" smtClean="0"/>
              <a:t> wat </a:t>
            </a:r>
            <a:r>
              <a:rPr lang="en-ZA" altLang="en-US" dirty="0" err="1" smtClean="0"/>
              <a:t>gevorm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kan</a:t>
            </a:r>
            <a:r>
              <a:rPr lang="en-ZA" altLang="en-US" dirty="0" smtClean="0"/>
              <a:t> word </a:t>
            </a:r>
            <a:r>
              <a:rPr lang="en-ZA" altLang="en-US" dirty="0" err="1" smtClean="0"/>
              <a:t>deur</a:t>
            </a:r>
            <a:r>
              <a:rPr lang="en-ZA" altLang="en-US" dirty="0" smtClean="0"/>
              <a:t> die </a:t>
            </a:r>
            <a:r>
              <a:rPr lang="en-ZA" altLang="en-US" dirty="0" err="1" smtClean="0"/>
              <a:t>volgende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ione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te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kombineer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neer</a:t>
            </a:r>
            <a:r>
              <a:rPr lang="en-ZA" altLang="en-US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n-ZA" altLang="en-US" dirty="0" smtClean="0"/>
              <a:t>NH</a:t>
            </a:r>
            <a:r>
              <a:rPr lang="en-ZA" altLang="en-US" baseline="-25000" dirty="0" smtClean="0"/>
              <a:t>4</a:t>
            </a:r>
            <a:r>
              <a:rPr lang="en-ZA" altLang="en-US" baseline="30000" dirty="0"/>
              <a:t>+</a:t>
            </a:r>
            <a:r>
              <a:rPr lang="en-ZA" altLang="en-US" dirty="0"/>
              <a:t> </a:t>
            </a:r>
            <a:r>
              <a:rPr lang="en-ZA" altLang="en-US" dirty="0" smtClean="0"/>
              <a:t> </a:t>
            </a:r>
            <a:r>
              <a:rPr lang="en-ZA" altLang="en-US" dirty="0" err="1" smtClean="0"/>
              <a:t>en</a:t>
            </a:r>
            <a:r>
              <a:rPr lang="en-ZA" altLang="en-US" dirty="0" smtClean="0"/>
              <a:t>  </a:t>
            </a:r>
            <a:r>
              <a:rPr lang="en-ZA" altLang="en-US" dirty="0"/>
              <a:t>Ni</a:t>
            </a:r>
            <a:r>
              <a:rPr lang="en-ZA" altLang="en-US" baseline="30000" dirty="0"/>
              <a:t>2+</a:t>
            </a:r>
            <a:r>
              <a:rPr lang="en-ZA" altLang="en-US" dirty="0"/>
              <a:t> </a:t>
            </a:r>
            <a:r>
              <a:rPr lang="en-ZA" altLang="en-US" dirty="0" smtClean="0"/>
              <a:t>   met    </a:t>
            </a:r>
            <a:r>
              <a:rPr lang="en-ZA" altLang="en-US" dirty="0"/>
              <a:t>CO</a:t>
            </a:r>
            <a:r>
              <a:rPr lang="en-ZA" altLang="en-US" baseline="-25000" dirty="0"/>
              <a:t>3</a:t>
            </a:r>
            <a:r>
              <a:rPr lang="en-ZA" altLang="en-US" baseline="30000" dirty="0"/>
              <a:t>2-</a:t>
            </a:r>
            <a:r>
              <a:rPr lang="en-ZA" altLang="en-US" dirty="0"/>
              <a:t> </a:t>
            </a:r>
            <a:r>
              <a:rPr lang="en-ZA" altLang="en-US" dirty="0" smtClean="0"/>
              <a:t>  </a:t>
            </a:r>
            <a:r>
              <a:rPr lang="en-ZA" altLang="en-US" dirty="0" err="1" smtClean="0"/>
              <a:t>en</a:t>
            </a:r>
            <a:r>
              <a:rPr lang="en-ZA" altLang="en-US" dirty="0" smtClean="0"/>
              <a:t>   </a:t>
            </a:r>
            <a:r>
              <a:rPr lang="en-ZA" altLang="en-US" dirty="0"/>
              <a:t>PO</a:t>
            </a:r>
            <a:r>
              <a:rPr lang="en-ZA" altLang="en-US" baseline="-25000" dirty="0"/>
              <a:t>4</a:t>
            </a:r>
            <a:r>
              <a:rPr lang="en-ZA" altLang="en-US" baseline="30000" dirty="0"/>
              <a:t>3-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6500812" cy="865188"/>
          </a:xfrm>
          <a:solidFill>
            <a:srgbClr val="002060"/>
          </a:solidFill>
        </p:spPr>
        <p:txBody>
          <a:bodyPr/>
          <a:lstStyle/>
          <a:p>
            <a:r>
              <a:rPr lang="en-ZA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PROBEER SELF 2.5</a:t>
            </a:r>
            <a:endParaRPr lang="en-US" altLang="en-US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1"/>
          <p:cNvSpPr>
            <a:spLocks noChangeArrowheads="1"/>
          </p:cNvSpPr>
          <p:nvPr/>
        </p:nvSpPr>
        <p:spPr bwMode="auto">
          <a:xfrm>
            <a:off x="228600" y="2211388"/>
            <a:ext cx="95250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sz="2200" dirty="0" err="1">
                <a:latin typeface="Comic Sans MS" panose="030F0702030302020204" pitchFamily="66" charset="0"/>
              </a:rPr>
              <a:t>Watter</a:t>
            </a:r>
            <a:r>
              <a:rPr lang="en-US" altLang="en-US" sz="2200" dirty="0">
                <a:latin typeface="Comic Sans MS" panose="030F0702030302020204" pitchFamily="66" charset="0"/>
              </a:rPr>
              <a:t> </a:t>
            </a:r>
            <a:r>
              <a:rPr lang="en-US" altLang="en-US" sz="2200" dirty="0" err="1">
                <a:latin typeface="Comic Sans MS" panose="030F0702030302020204" pitchFamily="66" charset="0"/>
              </a:rPr>
              <a:t>verbinding</a:t>
            </a:r>
            <a:r>
              <a:rPr lang="en-US" altLang="en-US" sz="2200" dirty="0">
                <a:latin typeface="Comic Sans MS" panose="030F0702030302020204" pitchFamily="66" charset="0"/>
              </a:rPr>
              <a:t> se </a:t>
            </a:r>
            <a:r>
              <a:rPr lang="en-US" altLang="en-US" sz="2200" dirty="0" err="1">
                <a:latin typeface="Comic Sans MS" panose="030F0702030302020204" pitchFamily="66" charset="0"/>
              </a:rPr>
              <a:t>formule</a:t>
            </a:r>
            <a:r>
              <a:rPr lang="en-US" altLang="en-US" sz="2200" dirty="0">
                <a:latin typeface="Comic Sans MS" panose="030F0702030302020204" pitchFamily="66" charset="0"/>
              </a:rPr>
              <a:t> </a:t>
            </a:r>
            <a:r>
              <a:rPr lang="en-US" altLang="en-US" sz="2200" dirty="0" err="1">
                <a:latin typeface="Comic Sans MS" panose="030F0702030302020204" pitchFamily="66" charset="0"/>
              </a:rPr>
              <a:t>en</a:t>
            </a:r>
            <a:r>
              <a:rPr lang="en-US" altLang="en-US" sz="2200" dirty="0">
                <a:latin typeface="Comic Sans MS" panose="030F0702030302020204" pitchFamily="66" charset="0"/>
              </a:rPr>
              <a:t> </a:t>
            </a:r>
            <a:r>
              <a:rPr lang="en-US" altLang="en-US" sz="2200" dirty="0" err="1">
                <a:latin typeface="Comic Sans MS" panose="030F0702030302020204" pitchFamily="66" charset="0"/>
              </a:rPr>
              <a:t>naam</a:t>
            </a:r>
            <a:r>
              <a:rPr lang="en-US" altLang="en-US" sz="2200" dirty="0">
                <a:latin typeface="Comic Sans MS" panose="030F0702030302020204" pitchFamily="66" charset="0"/>
              </a:rPr>
              <a:t> in die </a:t>
            </a:r>
            <a:r>
              <a:rPr lang="en-US" altLang="en-US" sz="2200" dirty="0" err="1">
                <a:latin typeface="Comic Sans MS" panose="030F0702030302020204" pitchFamily="66" charset="0"/>
              </a:rPr>
              <a:t>lys</a:t>
            </a:r>
            <a:r>
              <a:rPr lang="en-US" altLang="en-US" sz="2200" dirty="0">
                <a:latin typeface="Comic Sans MS" panose="030F0702030302020204" pitchFamily="66" charset="0"/>
              </a:rPr>
              <a:t> is NIE </a:t>
            </a:r>
            <a:r>
              <a:rPr lang="en-US" altLang="en-US" sz="2200" dirty="0" err="1">
                <a:latin typeface="Comic Sans MS" panose="030F0702030302020204" pitchFamily="66" charset="0"/>
              </a:rPr>
              <a:t>korrek</a:t>
            </a:r>
            <a:r>
              <a:rPr lang="en-US" altLang="en-US" sz="2200" dirty="0">
                <a:latin typeface="Comic Sans MS" panose="030F0702030302020204" pitchFamily="66" charset="0"/>
              </a:rPr>
              <a:t> NIE</a:t>
            </a:r>
            <a:r>
              <a:rPr lang="en-US" altLang="en-US" sz="2200" dirty="0" smtClean="0">
                <a:latin typeface="Comic Sans MS" panose="030F0702030302020204" pitchFamily="66" charset="0"/>
              </a:rPr>
              <a:t>?</a:t>
            </a:r>
            <a:endParaRPr lang="en-US" altLang="en-US" sz="22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altLang="en-US" sz="2200" dirty="0">
                <a:latin typeface="Comic Sans MS" panose="030F0702030302020204" pitchFamily="66" charset="0"/>
              </a:rPr>
              <a:t/>
            </a:r>
            <a:br>
              <a:rPr lang="en-US" altLang="en-US" sz="2200" dirty="0">
                <a:latin typeface="Comic Sans MS" panose="030F0702030302020204" pitchFamily="66" charset="0"/>
              </a:rPr>
            </a:br>
            <a:r>
              <a:rPr lang="en-US" altLang="en-US" sz="2200" dirty="0">
                <a:latin typeface="Comic Sans MS" panose="030F0702030302020204" pitchFamily="66" charset="0"/>
              </a:rPr>
              <a:t>1.  CaSO</a:t>
            </a:r>
            <a:r>
              <a:rPr lang="en-US" altLang="en-US" sz="2200" baseline="-25000" dirty="0">
                <a:latin typeface="Comic Sans MS" panose="030F0702030302020204" pitchFamily="66" charset="0"/>
              </a:rPr>
              <a:t>4</a:t>
            </a:r>
            <a:r>
              <a:rPr lang="en-US" altLang="en-US" sz="2200" dirty="0">
                <a:latin typeface="Comic Sans MS" panose="030F0702030302020204" pitchFamily="66" charset="0"/>
              </a:rPr>
              <a:t>, </a:t>
            </a:r>
            <a:r>
              <a:rPr lang="en-US" altLang="en-US" sz="2200" dirty="0" err="1" smtClean="0">
                <a:latin typeface="Comic Sans MS" panose="030F0702030302020204" pitchFamily="66" charset="0"/>
              </a:rPr>
              <a:t>kalsiumsulfaat</a:t>
            </a:r>
            <a:r>
              <a:rPr lang="en-US" altLang="en-US" sz="2200" dirty="0">
                <a:latin typeface="Comic Sans MS" panose="030F0702030302020204" pitchFamily="66" charset="0"/>
              </a:rPr>
              <a:t>		2.  NaNO</a:t>
            </a:r>
            <a:r>
              <a:rPr lang="en-US" altLang="en-US" sz="2200" baseline="-25000" dirty="0">
                <a:latin typeface="Comic Sans MS" panose="030F0702030302020204" pitchFamily="66" charset="0"/>
              </a:rPr>
              <a:t>3</a:t>
            </a:r>
            <a:r>
              <a:rPr lang="en-US" altLang="en-US" sz="2200" dirty="0">
                <a:latin typeface="Comic Sans MS" panose="030F0702030302020204" pitchFamily="66" charset="0"/>
              </a:rPr>
              <a:t>, </a:t>
            </a:r>
            <a:r>
              <a:rPr lang="en-US" altLang="en-US" sz="2200" dirty="0" err="1" smtClean="0">
                <a:latin typeface="Comic Sans MS" panose="030F0702030302020204" pitchFamily="66" charset="0"/>
              </a:rPr>
              <a:t>natriumnitraat</a:t>
            </a:r>
            <a:r>
              <a:rPr lang="en-US" altLang="en-US" sz="2200" dirty="0">
                <a:latin typeface="Comic Sans MS" panose="030F0702030302020204" pitchFamily="66" charset="0"/>
              </a:rPr>
              <a:t/>
            </a:r>
            <a:br>
              <a:rPr lang="en-US" altLang="en-US" sz="2200" dirty="0">
                <a:latin typeface="Comic Sans MS" panose="030F0702030302020204" pitchFamily="66" charset="0"/>
              </a:rPr>
            </a:br>
            <a:r>
              <a:rPr lang="en-US" altLang="en-US" sz="2200" dirty="0">
                <a:latin typeface="Comic Sans MS" panose="030F0702030302020204" pitchFamily="66" charset="0"/>
              </a:rPr>
              <a:t>3.  MgI</a:t>
            </a:r>
            <a:r>
              <a:rPr lang="en-US" altLang="en-US" sz="2200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200" dirty="0">
                <a:latin typeface="Comic Sans MS" panose="030F0702030302020204" pitchFamily="66" charset="0"/>
              </a:rPr>
              <a:t>, </a:t>
            </a:r>
            <a:r>
              <a:rPr lang="en-US" altLang="en-US" sz="2200" dirty="0" err="1" smtClean="0">
                <a:latin typeface="Comic Sans MS" panose="030F0702030302020204" pitchFamily="66" charset="0"/>
              </a:rPr>
              <a:t>magnesiumjodied</a:t>
            </a:r>
            <a:r>
              <a:rPr lang="en-US" altLang="en-US" sz="2200" dirty="0" smtClean="0">
                <a:latin typeface="Comic Sans MS" panose="030F0702030302020204" pitchFamily="66" charset="0"/>
              </a:rPr>
              <a:t>	</a:t>
            </a:r>
            <a:r>
              <a:rPr lang="en-US" altLang="en-US" sz="2200" dirty="0">
                <a:latin typeface="Comic Sans MS" panose="030F0702030302020204" pitchFamily="66" charset="0"/>
              </a:rPr>
              <a:t>	4.  NH</a:t>
            </a:r>
            <a:r>
              <a:rPr lang="en-US" altLang="en-US" sz="2200" baseline="-25000" dirty="0">
                <a:latin typeface="Comic Sans MS" panose="030F0702030302020204" pitchFamily="66" charset="0"/>
              </a:rPr>
              <a:t>4</a:t>
            </a:r>
            <a:r>
              <a:rPr lang="en-US" altLang="en-US" sz="2200" dirty="0">
                <a:latin typeface="Comic Sans MS" panose="030F0702030302020204" pitchFamily="66" charset="0"/>
              </a:rPr>
              <a:t>PO</a:t>
            </a:r>
            <a:r>
              <a:rPr lang="en-US" altLang="en-US" sz="2200" baseline="-25000" dirty="0">
                <a:latin typeface="Comic Sans MS" panose="030F0702030302020204" pitchFamily="66" charset="0"/>
              </a:rPr>
              <a:t>4</a:t>
            </a:r>
            <a:r>
              <a:rPr lang="en-US" altLang="en-US" sz="2200" dirty="0">
                <a:latin typeface="Comic Sans MS" panose="030F0702030302020204" pitchFamily="66" charset="0"/>
              </a:rPr>
              <a:t>, </a:t>
            </a:r>
            <a:r>
              <a:rPr lang="en-US" altLang="en-US" sz="2200" dirty="0" err="1" smtClean="0">
                <a:latin typeface="Comic Sans MS" panose="030F0702030302020204" pitchFamily="66" charset="0"/>
              </a:rPr>
              <a:t>ammoniumfosfaat</a:t>
            </a:r>
            <a:r>
              <a:rPr lang="en-US" altLang="en-US" sz="2200" dirty="0">
                <a:latin typeface="Comic Sans MS" panose="030F0702030302020204" pitchFamily="66" charset="0"/>
              </a:rPr>
              <a:t/>
            </a:r>
            <a:br>
              <a:rPr lang="en-US" altLang="en-US" sz="2200" dirty="0">
                <a:latin typeface="Comic Sans MS" panose="030F0702030302020204" pitchFamily="66" charset="0"/>
              </a:rPr>
            </a:br>
            <a:r>
              <a:rPr lang="en-US" altLang="en-US" sz="2200" dirty="0">
                <a:latin typeface="Comic Sans MS" panose="030F0702030302020204" pitchFamily="66" charset="0"/>
              </a:rPr>
              <a:t>5.  Ca(</a:t>
            </a:r>
            <a:r>
              <a:rPr lang="en-US" altLang="en-US" sz="2200" dirty="0" err="1">
                <a:latin typeface="Comic Sans MS" panose="030F0702030302020204" pitchFamily="66" charset="0"/>
              </a:rPr>
              <a:t>ClO</a:t>
            </a:r>
            <a:r>
              <a:rPr lang="en-US" altLang="en-US" sz="2200" dirty="0">
                <a:latin typeface="Comic Sans MS" panose="030F0702030302020204" pitchFamily="66" charset="0"/>
              </a:rPr>
              <a:t>)</a:t>
            </a:r>
            <a:r>
              <a:rPr lang="en-US" altLang="en-US" sz="2200" baseline="-25000" dirty="0">
                <a:latin typeface="Comic Sans MS" panose="030F0702030302020204" pitchFamily="66" charset="0"/>
              </a:rPr>
              <a:t>2</a:t>
            </a:r>
            <a:r>
              <a:rPr lang="en-US" altLang="en-US" sz="2200" dirty="0">
                <a:latin typeface="Comic Sans MS" panose="030F0702030302020204" pitchFamily="66" charset="0"/>
              </a:rPr>
              <a:t>, </a:t>
            </a:r>
            <a:r>
              <a:rPr lang="en-US" altLang="en-US" sz="2200" dirty="0" err="1" smtClean="0">
                <a:latin typeface="Comic Sans MS" panose="030F0702030302020204" pitchFamily="66" charset="0"/>
              </a:rPr>
              <a:t>kalsiumhipochloriet</a:t>
            </a:r>
            <a:endParaRPr lang="en-ZA" altLang="en-US" sz="2200" dirty="0">
              <a:latin typeface="Comic Sans MS" panose="030F0702030302020204" pitchFamily="66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533400"/>
            <a:ext cx="6500812" cy="865188"/>
          </a:xfrm>
          <a:solidFill>
            <a:srgbClr val="002060"/>
          </a:solidFill>
        </p:spPr>
        <p:txBody>
          <a:bodyPr/>
          <a:lstStyle/>
          <a:p>
            <a:r>
              <a:rPr lang="en-ZA" altLang="en-US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PROBEER SELF 2.6</a:t>
            </a:r>
            <a:endParaRPr lang="en-US" altLang="en-US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7" name="Rectangle 3"/>
          <p:cNvSpPr>
            <a:spLocks noChangeArrowheads="1"/>
          </p:cNvSpPr>
          <p:nvPr/>
        </p:nvSpPr>
        <p:spPr bwMode="auto">
          <a:xfrm>
            <a:off x="249238" y="1558925"/>
            <a:ext cx="897255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Atoom verloor elektron(e)	</a:t>
            </a: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ZA" sz="3200">
                <a:solidFill>
                  <a:srgbClr val="AB011D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katioon (+)</a:t>
            </a:r>
          </a:p>
          <a:p>
            <a:pPr>
              <a:defRPr/>
            </a:pP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   (metale)</a:t>
            </a:r>
          </a:p>
        </p:txBody>
      </p:sp>
      <p:sp>
        <p:nvSpPr>
          <p:cNvPr id="769030" name="Rectangle 6"/>
          <p:cNvSpPr>
            <a:spLocks noChangeArrowheads="1"/>
          </p:cNvSpPr>
          <p:nvPr/>
        </p:nvSpPr>
        <p:spPr bwMode="auto">
          <a:xfrm>
            <a:off x="249238" y="3141663"/>
            <a:ext cx="897255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sz="32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</a:t>
            </a: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Atoom wen elektron(e)</a:t>
            </a:r>
            <a:r>
              <a:rPr lang="en-ZA" sz="3200">
                <a:solidFill>
                  <a:srgbClr val="AB011D"/>
                </a:solidFill>
                <a:latin typeface="Arial" charset="0"/>
              </a:rPr>
              <a:t> 	</a:t>
            </a: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</a:t>
            </a:r>
            <a:r>
              <a:rPr lang="en-ZA" sz="3200">
                <a:solidFill>
                  <a:srgbClr val="AB011D"/>
                </a:solidFill>
                <a:latin typeface="Arial" charset="0"/>
                <a:sym typeface="Symbol" pitchFamily="18" charset="2"/>
              </a:rPr>
              <a:t> </a:t>
            </a: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anioon (-)</a:t>
            </a:r>
          </a:p>
          <a:p>
            <a:pPr>
              <a:defRPr/>
            </a:pP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 pitchFamily="18" charset="2"/>
              </a:rPr>
              <a:t>    (nie-metale)</a:t>
            </a:r>
          </a:p>
        </p:txBody>
      </p:sp>
      <p:sp>
        <p:nvSpPr>
          <p:cNvPr id="769031" name="Rectangle 7"/>
          <p:cNvSpPr>
            <a:spLocks noChangeArrowheads="1"/>
          </p:cNvSpPr>
          <p:nvPr/>
        </p:nvSpPr>
        <p:spPr bwMode="auto">
          <a:xfrm>
            <a:off x="271463" y="4797425"/>
            <a:ext cx="9634537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Edelgasse wen of verloor nie sommer e</a:t>
            </a:r>
            <a:r>
              <a:rPr lang="en-ZA" sz="3200" baseline="300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  <a:p>
            <a:pPr>
              <a:defRPr/>
            </a:pPr>
            <a:r>
              <a:rPr lang="en-ZA" sz="3200">
                <a:solidFill>
                  <a:srgbClr val="AB011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nie (chemies inert)</a:t>
            </a:r>
            <a:endParaRPr lang="en-ZA" sz="3200">
              <a:solidFill>
                <a:srgbClr val="AB011D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1"/>
          <p:cNvSpPr>
            <a:spLocks noChangeArrowheads="1"/>
          </p:cNvSpPr>
          <p:nvPr/>
        </p:nvSpPr>
        <p:spPr bwMode="auto">
          <a:xfrm>
            <a:off x="381000" y="1219200"/>
            <a:ext cx="92202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err="1">
                <a:latin typeface="Comic Sans MS" panose="030F0702030302020204" pitchFamily="66" charset="0"/>
              </a:rPr>
              <a:t>Natriumoksalaat</a:t>
            </a:r>
            <a:r>
              <a:rPr lang="en-US" altLang="en-US" dirty="0">
                <a:latin typeface="Comic Sans MS" panose="030F0702030302020204" pitchFamily="66" charset="0"/>
              </a:rPr>
              <a:t> het die </a:t>
            </a:r>
            <a:r>
              <a:rPr lang="en-US" altLang="en-US" dirty="0" err="1">
                <a:latin typeface="Comic Sans MS" panose="030F0702030302020204" pitchFamily="66" charset="0"/>
              </a:rPr>
              <a:t>volgende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US" altLang="en-US" dirty="0" err="1">
                <a:latin typeface="Comic Sans MS" panose="030F0702030302020204" pitchFamily="66" charset="0"/>
              </a:rPr>
              <a:t>formule</a:t>
            </a:r>
            <a:r>
              <a:rPr lang="en-US" altLang="en-US" dirty="0">
                <a:latin typeface="Comic Sans MS" panose="030F0702030302020204" pitchFamily="66" charset="0"/>
              </a:rPr>
              <a:t>, Na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O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. </a:t>
            </a:r>
            <a:r>
              <a:rPr lang="en-US" altLang="en-US" dirty="0" err="1">
                <a:latin typeface="Comic Sans MS" panose="030F0702030302020204" pitchFamily="66" charset="0"/>
              </a:rPr>
              <a:t>Gebaseer</a:t>
            </a:r>
            <a:r>
              <a:rPr lang="en-US" altLang="en-US" dirty="0">
                <a:latin typeface="Comic Sans MS" panose="030F0702030302020204" pitchFamily="66" charset="0"/>
              </a:rPr>
              <a:t> op </a:t>
            </a:r>
            <a:r>
              <a:rPr lang="en-US" altLang="en-US" dirty="0" err="1">
                <a:latin typeface="Comic Sans MS" panose="030F0702030302020204" pitchFamily="66" charset="0"/>
              </a:rPr>
              <a:t>hierdie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r>
              <a:rPr lang="en-US" altLang="en-US" dirty="0" err="1">
                <a:latin typeface="Comic Sans MS" panose="030F0702030302020204" pitchFamily="66" charset="0"/>
              </a:rPr>
              <a:t>inligting</a:t>
            </a:r>
            <a:r>
              <a:rPr lang="en-US" altLang="en-US" dirty="0">
                <a:latin typeface="Comic Sans MS" panose="030F0702030302020204" pitchFamily="66" charset="0"/>
              </a:rPr>
              <a:t>, wat is die </a:t>
            </a:r>
            <a:r>
              <a:rPr lang="en-US" altLang="en-US" dirty="0" err="1">
                <a:latin typeface="Comic Sans MS" panose="030F0702030302020204" pitchFamily="66" charset="0"/>
              </a:rPr>
              <a:t>formule</a:t>
            </a:r>
            <a:r>
              <a:rPr lang="en-US" altLang="en-US" dirty="0">
                <a:latin typeface="Comic Sans MS" panose="030F0702030302020204" pitchFamily="66" charset="0"/>
              </a:rPr>
              <a:t> van </a:t>
            </a:r>
            <a:r>
              <a:rPr lang="en-US" altLang="en-US" dirty="0" err="1">
                <a:latin typeface="Comic Sans MS" panose="030F0702030302020204" pitchFamily="66" charset="0"/>
              </a:rPr>
              <a:t>yster</a:t>
            </a:r>
            <a:r>
              <a:rPr lang="en-US" altLang="en-US" dirty="0">
                <a:latin typeface="Comic Sans MS" panose="030F0702030302020204" pitchFamily="66" charset="0"/>
              </a:rPr>
              <a:t>(III)</a:t>
            </a:r>
            <a:r>
              <a:rPr lang="en-US" altLang="en-US" dirty="0" err="1">
                <a:latin typeface="Comic Sans MS" panose="030F0702030302020204" pitchFamily="66" charset="0"/>
              </a:rPr>
              <a:t>oksalaat</a:t>
            </a:r>
            <a:r>
              <a:rPr lang="en-US" altLang="en-US" dirty="0" smtClean="0">
                <a:latin typeface="Comic Sans MS" panose="030F0702030302020204" pitchFamily="66" charset="0"/>
              </a:rPr>
              <a:t>?</a:t>
            </a:r>
            <a:endParaRPr lang="en-US" altLang="en-US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altLang="en-US" dirty="0">
                <a:latin typeface="Comic Sans MS" panose="030F0702030302020204" pitchFamily="66" charset="0"/>
              </a:rPr>
              <a:t/>
            </a:r>
            <a:br>
              <a:rPr lang="en-US" altLang="en-US" dirty="0">
                <a:latin typeface="Comic Sans MS" panose="030F0702030302020204" pitchFamily="66" charset="0"/>
              </a:rPr>
            </a:br>
            <a:r>
              <a:rPr lang="en-US" altLang="en-US" dirty="0">
                <a:latin typeface="Comic Sans MS" panose="030F0702030302020204" pitchFamily="66" charset="0"/>
              </a:rPr>
              <a:t>1.  FeC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O</a:t>
            </a:r>
            <a:r>
              <a:rPr lang="en-US" altLang="en-US" baseline="-25000" dirty="0">
                <a:latin typeface="Comic Sans MS" panose="030F0702030302020204" pitchFamily="66" charset="0"/>
              </a:rPr>
              <a:t>4		</a:t>
            </a:r>
            <a:r>
              <a:rPr lang="en-US" altLang="en-US" dirty="0">
                <a:latin typeface="Comic Sans MS" panose="030F0702030302020204" pitchFamily="66" charset="0"/>
              </a:rPr>
              <a:t>2.  Fe(C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O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)</a:t>
            </a:r>
            <a:r>
              <a:rPr lang="en-US" altLang="en-US" baseline="-25000" dirty="0">
                <a:latin typeface="Comic Sans MS" panose="030F0702030302020204" pitchFamily="66" charset="0"/>
              </a:rPr>
              <a:t>2	</a:t>
            </a:r>
            <a:r>
              <a:rPr lang="en-US" altLang="en-US" dirty="0">
                <a:latin typeface="Comic Sans MS" panose="030F0702030302020204" pitchFamily="66" charset="0"/>
              </a:rPr>
              <a:t>3.  Fe(C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O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)</a:t>
            </a:r>
            <a:r>
              <a:rPr lang="en-US" altLang="en-US" baseline="-25000" dirty="0">
                <a:latin typeface="Comic Sans MS" panose="030F0702030302020204" pitchFamily="66" charset="0"/>
              </a:rPr>
              <a:t>3 </a:t>
            </a:r>
          </a:p>
          <a:p>
            <a:pPr>
              <a:lnSpc>
                <a:spcPct val="150000"/>
              </a:lnSpc>
            </a:pPr>
            <a:r>
              <a:rPr lang="en-US" altLang="en-US" dirty="0">
                <a:latin typeface="Comic Sans MS" panose="030F0702030302020204" pitchFamily="66" charset="0"/>
              </a:rPr>
              <a:t>4.  Fe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(C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O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)</a:t>
            </a:r>
            <a:r>
              <a:rPr lang="en-US" altLang="en-US" baseline="-25000" dirty="0">
                <a:latin typeface="Comic Sans MS" panose="030F0702030302020204" pitchFamily="66" charset="0"/>
              </a:rPr>
              <a:t>3	</a:t>
            </a:r>
            <a:r>
              <a:rPr lang="en-US" altLang="en-US" dirty="0">
                <a:latin typeface="Comic Sans MS" panose="030F0702030302020204" pitchFamily="66" charset="0"/>
              </a:rPr>
              <a:t>5.  Fe</a:t>
            </a:r>
            <a:r>
              <a:rPr lang="en-US" altLang="en-US" baseline="-25000" dirty="0">
                <a:latin typeface="Comic Sans MS" panose="030F0702030302020204" pitchFamily="66" charset="0"/>
              </a:rPr>
              <a:t>3</a:t>
            </a:r>
            <a:r>
              <a:rPr lang="en-US" altLang="en-US" dirty="0">
                <a:latin typeface="Comic Sans MS" panose="030F0702030302020204" pitchFamily="66" charset="0"/>
              </a:rPr>
              <a:t>(C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O</a:t>
            </a:r>
            <a:r>
              <a:rPr lang="en-US" altLang="en-US" baseline="-25000" dirty="0">
                <a:latin typeface="Comic Sans MS" panose="030F0702030302020204" pitchFamily="66" charset="0"/>
              </a:rPr>
              <a:t>4</a:t>
            </a:r>
            <a:r>
              <a:rPr lang="en-US" altLang="en-US" dirty="0">
                <a:latin typeface="Comic Sans MS" panose="030F0702030302020204" pitchFamily="66" charset="0"/>
              </a:rPr>
              <a:t>)</a:t>
            </a:r>
            <a:r>
              <a:rPr lang="en-US" altLang="en-US" baseline="-25000" dirty="0">
                <a:latin typeface="Comic Sans MS" panose="030F0702030302020204" pitchFamily="66" charset="0"/>
              </a:rPr>
              <a:t>2</a:t>
            </a:r>
            <a:endParaRPr lang="en-ZA" altLang="en-US" dirty="0">
              <a:latin typeface="Comic Sans MS" panose="030F0702030302020204" pitchFamily="66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219200" y="228600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28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PROBEER SELF 2.7</a:t>
            </a:r>
            <a:endParaRPr lang="en-US" altLang="en-US" sz="28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04800" y="1993880"/>
            <a:ext cx="9499716" cy="34163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>
                <a:latin typeface="Comic Sans MS" pitchFamily="66" charset="0"/>
              </a:rPr>
              <a:t>Watter</a:t>
            </a:r>
            <a:r>
              <a:rPr lang="en-US" dirty="0" smtClean="0">
                <a:latin typeface="Comic Sans MS" pitchFamily="66" charset="0"/>
              </a:rPr>
              <a:t> van die </a:t>
            </a:r>
            <a:r>
              <a:rPr lang="en-US" dirty="0" err="1" smtClean="0">
                <a:latin typeface="Comic Sans MS" pitchFamily="66" charset="0"/>
              </a:rPr>
              <a:t>volgende</a:t>
            </a:r>
            <a:r>
              <a:rPr lang="en-US" dirty="0" smtClean="0">
                <a:latin typeface="Comic Sans MS" pitchFamily="66" charset="0"/>
              </a:rPr>
              <a:t> is </a:t>
            </a:r>
            <a:r>
              <a:rPr lang="en-US" dirty="0" err="1" smtClean="0">
                <a:latin typeface="Comic Sans MS" pitchFamily="66" charset="0"/>
              </a:rPr>
              <a:t>korrekte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formules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vir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verbindings</a:t>
            </a:r>
            <a:r>
              <a:rPr lang="en-US" dirty="0" smtClean="0">
                <a:latin typeface="Comic Sans MS" pitchFamily="66" charset="0"/>
              </a:rPr>
              <a:t>?</a:t>
            </a: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err="1" smtClean="0">
                <a:latin typeface="Comic Sans MS" pitchFamily="66" charset="0"/>
              </a:rPr>
              <a:t>Vir</a:t>
            </a:r>
            <a:r>
              <a:rPr lang="en-US" dirty="0" smtClean="0">
                <a:latin typeface="Comic Sans MS" pitchFamily="66" charset="0"/>
              </a:rPr>
              <a:t> die wat </a:t>
            </a:r>
            <a:r>
              <a:rPr lang="en-US" dirty="0" err="1" smtClean="0">
                <a:latin typeface="Comic Sans MS" pitchFamily="66" charset="0"/>
              </a:rPr>
              <a:t>verkeerd</a:t>
            </a:r>
            <a:r>
              <a:rPr lang="en-US" dirty="0" smtClean="0">
                <a:latin typeface="Comic Sans MS" pitchFamily="66" charset="0"/>
              </a:rPr>
              <a:t> is, gee die </a:t>
            </a:r>
            <a:r>
              <a:rPr lang="en-US" dirty="0" err="1" smtClean="0">
                <a:latin typeface="Comic Sans MS" pitchFamily="66" charset="0"/>
              </a:rPr>
              <a:t>korrekte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formule</a:t>
            </a:r>
            <a:r>
              <a:rPr lang="en-US" dirty="0" smtClean="0">
                <a:latin typeface="Comic Sans MS" pitchFamily="66" charset="0"/>
              </a:rPr>
              <a:t>.</a:t>
            </a: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endParaRPr lang="en-US" dirty="0">
              <a:latin typeface="Comic Sans MS" pitchFamily="66" charset="0"/>
            </a:endParaRPr>
          </a:p>
          <a:p>
            <a:pPr marL="457200" indent="-457200">
              <a:defRPr/>
            </a:pPr>
            <a:r>
              <a:rPr lang="en-US" dirty="0">
                <a:latin typeface="Comic Sans MS" pitchFamily="66" charset="0"/>
              </a:rPr>
              <a:t>a)  </a:t>
            </a:r>
            <a:r>
              <a:rPr lang="en-US" dirty="0" err="1">
                <a:latin typeface="Comic Sans MS" pitchFamily="66" charset="0"/>
              </a:rPr>
              <a:t>AlCl</a:t>
            </a:r>
            <a:r>
              <a:rPr lang="en-US" dirty="0">
                <a:latin typeface="Comic Sans MS" pitchFamily="66" charset="0"/>
              </a:rPr>
              <a:t>	b)  NaF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	c)  Ga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O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d</a:t>
            </a:r>
            <a:r>
              <a:rPr lang="en-US" dirty="0">
                <a:latin typeface="Comic Sans MS" pitchFamily="66" charset="0"/>
              </a:rPr>
              <a:t>)  </a:t>
            </a:r>
            <a:r>
              <a:rPr lang="en-US" dirty="0" err="1">
                <a:latin typeface="Comic Sans MS" pitchFamily="66" charset="0"/>
              </a:rPr>
              <a:t>MgS</a:t>
            </a:r>
            <a:endParaRPr lang="en-US" dirty="0">
              <a:latin typeface="Comic Sans MS" pitchFamily="66" charset="0"/>
            </a:endParaRPr>
          </a:p>
          <a:p>
            <a:pPr marL="457200" indent="-457200">
              <a:defRPr/>
            </a:pPr>
            <a:endParaRPr lang="en-US" dirty="0">
              <a:latin typeface="Comic Sans MS" pitchFamily="66" charset="0"/>
            </a:endParaRPr>
          </a:p>
          <a:p>
            <a:pPr marL="457200" indent="-457200">
              <a:defRPr/>
            </a:pPr>
            <a:endParaRPr lang="en-US" dirty="0">
              <a:latin typeface="Comic Sans MS" pitchFamily="66" charset="0"/>
            </a:endParaRPr>
          </a:p>
          <a:p>
            <a:pPr marL="457200" indent="-457200">
              <a:defRPr/>
            </a:pPr>
            <a:endParaRPr lang="en-US" dirty="0">
              <a:latin typeface="Comic Sans MS" pitchFamily="66" charset="0"/>
            </a:endParaRPr>
          </a:p>
          <a:p>
            <a:pPr marL="457200" indent="-457200">
              <a:defRPr/>
            </a:pPr>
            <a:r>
              <a:rPr lang="en-US" dirty="0">
                <a:latin typeface="Comic Sans MS" pitchFamily="66" charset="0"/>
              </a:rPr>
              <a:t>e)  </a:t>
            </a:r>
            <a:r>
              <a:rPr lang="en-US" dirty="0" err="1">
                <a:latin typeface="Comic Sans MS" pitchFamily="66" charset="0"/>
              </a:rPr>
              <a:t>CaO</a:t>
            </a:r>
            <a:r>
              <a:rPr lang="en-US" dirty="0">
                <a:latin typeface="Comic Sans MS" pitchFamily="66" charset="0"/>
              </a:rPr>
              <a:t>	f)  SrCl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	g)  Fe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O</a:t>
            </a:r>
            <a:r>
              <a:rPr lang="en-US" baseline="-25000" dirty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 / </a:t>
            </a:r>
            <a:r>
              <a:rPr lang="en-US" dirty="0" err="1">
                <a:latin typeface="Comic Sans MS" pitchFamily="66" charset="0"/>
              </a:rPr>
              <a:t>FeO</a:t>
            </a:r>
            <a:r>
              <a:rPr lang="en-US" dirty="0">
                <a:latin typeface="Comic Sans MS" pitchFamily="66" charset="0"/>
              </a:rPr>
              <a:t>	h)  K</a:t>
            </a:r>
            <a:r>
              <a:rPr lang="en-US" baseline="-25000" dirty="0">
                <a:latin typeface="Comic Sans MS" pitchFamily="66" charset="0"/>
              </a:rPr>
              <a:t>2</a:t>
            </a:r>
            <a:r>
              <a:rPr lang="en-US" dirty="0">
                <a:latin typeface="Comic Sans MS" pitchFamily="66" charset="0"/>
              </a:rPr>
              <a:t>O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71600" y="152400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28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PROBEER SELF 2.8</a:t>
            </a:r>
            <a:endParaRPr lang="en-US" altLang="en-US" sz="28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508000" y="3284538"/>
            <a:ext cx="8736013" cy="14398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73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974725" y="765175"/>
            <a:ext cx="7759700" cy="1719263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Eienskappe</a:t>
            </a:r>
            <a:br>
              <a:rPr lang="en-US" sz="400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van</a:t>
            </a:r>
            <a:br>
              <a:rPr lang="en-US" sz="400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Ioniese Verbindings</a:t>
            </a:r>
            <a:br>
              <a:rPr lang="en-US" sz="400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baseline="-25000" smtClean="0">
              <a:solidFill>
                <a:srgbClr val="EF91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661988" y="3357563"/>
            <a:ext cx="84248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buFont typeface="Symbol" panose="05050102010706020507" pitchFamily="18" charset="2"/>
              <a:buNone/>
            </a:pPr>
            <a:r>
              <a:rPr lang="en-ZA" altLang="en-US"/>
              <a:t>U moet, deur te verwys na ‘Coulomb se wet’, die eienskappe van ioniese verbindings kan aflei.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8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737286" name="Text Box 6"/>
          <p:cNvSpPr txBox="1">
            <a:spLocks noChangeArrowheads="1"/>
          </p:cNvSpPr>
          <p:nvPr/>
        </p:nvSpPr>
        <p:spPr bwMode="auto">
          <a:xfrm>
            <a:off x="698500" y="3136900"/>
            <a:ext cx="8666163" cy="1077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Hoekom</a:t>
            </a:r>
            <a:r>
              <a:rPr lang="en-ZA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ZA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dan</a:t>
            </a:r>
            <a:r>
              <a:rPr lang="en-ZA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die </a:t>
            </a:r>
            <a:r>
              <a:rPr lang="en-ZA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verskil</a:t>
            </a:r>
            <a:r>
              <a:rPr lang="en-ZA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in </a:t>
            </a:r>
            <a:r>
              <a:rPr lang="en-ZA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smeltpunte</a:t>
            </a:r>
            <a:r>
              <a:rPr lang="en-ZA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ZA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tussen</a:t>
            </a:r>
            <a:r>
              <a:rPr lang="en-ZA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ZA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MgO</a:t>
            </a:r>
            <a:r>
              <a:rPr lang="en-ZA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en </a:t>
            </a:r>
            <a:r>
              <a:rPr lang="en-ZA" sz="3200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NaCl</a:t>
            </a:r>
            <a:r>
              <a:rPr lang="en-ZA" sz="3200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737287" name="Text Box 7"/>
          <p:cNvSpPr txBox="1">
            <a:spLocks noChangeArrowheads="1"/>
          </p:cNvSpPr>
          <p:nvPr/>
        </p:nvSpPr>
        <p:spPr bwMode="auto">
          <a:xfrm>
            <a:off x="1006475" y="4686300"/>
            <a:ext cx="737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ZA" altLang="en-US"/>
              <a:t>Verskil is in sterkte van binding tussen ione</a:t>
            </a:r>
          </a:p>
        </p:txBody>
      </p:sp>
      <p:sp>
        <p:nvSpPr>
          <p:cNvPr id="121861" name="Text Box 10"/>
          <p:cNvSpPr txBox="1">
            <a:spLocks noChangeArrowheads="1"/>
          </p:cNvSpPr>
          <p:nvPr/>
        </p:nvSpPr>
        <p:spPr bwMode="auto">
          <a:xfrm>
            <a:off x="696913" y="1514475"/>
            <a:ext cx="87455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ZA" altLang="en-US"/>
              <a:t>MgO en NaCl is beide ioniese verbindings, maar MgO het ‘n smeltpunt van 2800</a:t>
            </a:r>
            <a:r>
              <a:rPr lang="en-ZA" altLang="en-US" baseline="30000"/>
              <a:t>o</a:t>
            </a:r>
            <a:r>
              <a:rPr lang="en-ZA" altLang="en-US"/>
              <a:t>C en NaCl ‘n smeltpunt van 801</a:t>
            </a:r>
            <a:r>
              <a:rPr lang="en-ZA" altLang="en-US" baseline="30000"/>
              <a:t>o</a:t>
            </a:r>
            <a:r>
              <a:rPr lang="en-ZA" altLang="en-US"/>
              <a:t>C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6" grpId="0"/>
      <p:bldP spid="73728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0" y="152400"/>
            <a:ext cx="8832850" cy="1143000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Vorming</a:t>
            </a:r>
            <a:r>
              <a:rPr lang="en-US" dirty="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van </a:t>
            </a:r>
            <a:r>
              <a:rPr lang="en-US" dirty="0" err="1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NaCl</a:t>
            </a:r>
            <a:r>
              <a:rPr lang="en-US" dirty="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vanaf</a:t>
            </a:r>
            <a:r>
              <a:rPr lang="en-US" dirty="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Na </a:t>
            </a:r>
            <a:r>
              <a:rPr lang="en-US" dirty="0" err="1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en</a:t>
            </a:r>
            <a:r>
              <a:rPr lang="en-US" dirty="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Cl</a:t>
            </a:r>
            <a:r>
              <a:rPr lang="en-US" baseline="-25000" dirty="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2038" y="1912938"/>
            <a:ext cx="7451725" cy="35163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‘n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Metaalatoom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kan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‘n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elektron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‘n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nie-metaal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oordra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Die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resluterende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katioon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anioon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trek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mekaar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dan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aan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deur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middel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van </a:t>
            </a:r>
            <a:r>
              <a:rPr lang="en-US" sz="32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‘</a:t>
            </a:r>
            <a:r>
              <a:rPr lang="en-US" sz="3200" dirty="0" err="1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elektrostatiesekragte</a:t>
            </a:r>
            <a:r>
              <a:rPr lang="en-US" sz="32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’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50" y="260350"/>
            <a:ext cx="7759700" cy="1143000"/>
          </a:xfrm>
        </p:spPr>
        <p:txBody>
          <a:bodyPr/>
          <a:lstStyle/>
          <a:p>
            <a:pPr>
              <a:defRPr/>
            </a:pPr>
            <a:r>
              <a:rPr lang="en-US" sz="40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Elektrostatiesekragte</a:t>
            </a:r>
            <a:endParaRPr lang="en-US" sz="4000" dirty="0" smtClean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9563" y="1773238"/>
            <a:ext cx="9518650" cy="358457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Die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teenoorgestelde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gelaaide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ione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in ‘n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ionieseverbinding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word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mekaar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aangetrek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deur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ELEKTROSTATIESEKRAGTE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>
              <a:buFontTx/>
              <a:buNone/>
              <a:defRPr/>
            </a:pP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Hierdie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kragte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word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deur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COULOMB SE WET </a:t>
            </a:r>
            <a:r>
              <a:rPr lang="en-US" sz="2800" dirty="0" err="1" smtClean="0"/>
              <a:t>gereguleer</a:t>
            </a:r>
            <a:r>
              <a:rPr lang="en-US" sz="28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52513" y="0"/>
            <a:ext cx="7759700" cy="1143000"/>
          </a:xfrm>
        </p:spPr>
        <p:txBody>
          <a:bodyPr/>
          <a:lstStyle/>
          <a:p>
            <a:pPr>
              <a:defRPr/>
            </a:pPr>
            <a:r>
              <a:rPr lang="en-US" sz="48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Elektrostatiesekragte</a:t>
            </a:r>
            <a:endParaRPr lang="en-US" sz="4800" dirty="0" smtClean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850" y="1447800"/>
            <a:ext cx="8750300" cy="762000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40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COULOMB SE WET</a:t>
            </a: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642938" y="3443288"/>
            <a:ext cx="8437562" cy="2739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Wanneer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ioonladings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toeneem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sal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die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aantrekkingskrag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_______________.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2800" dirty="0" smtClean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Soos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die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afstand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tussen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ione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toeneem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sal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die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aantrekkingskrag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________________.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endParaRPr lang="en-US" sz="3200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4144169" y="3852863"/>
            <a:ext cx="145103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toeneem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4572000" y="5095316"/>
            <a:ext cx="126348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afneem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762001" y="2286000"/>
            <a:ext cx="7687442" cy="940664"/>
            <a:chOff x="879619" y="2305878"/>
            <a:chExt cx="7111442" cy="940664"/>
          </a:xfrm>
          <a:noFill/>
        </p:grpSpPr>
        <p:sp>
          <p:nvSpPr>
            <p:cNvPr id="8" name="TextBox 7"/>
            <p:cNvSpPr txBox="1"/>
            <p:nvPr/>
          </p:nvSpPr>
          <p:spPr>
            <a:xfrm>
              <a:off x="879619" y="2501587"/>
              <a:ext cx="3659656" cy="52322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af-ZA" sz="2800" dirty="0" smtClean="0">
                  <a:latin typeface="Calibri" pitchFamily="34" charset="0"/>
                </a:rPr>
                <a:t>Krag van aantrekking </a:t>
              </a:r>
              <a:r>
                <a:rPr lang="af-ZA" sz="2800" dirty="0">
                  <a:latin typeface="Calibri" pitchFamily="34" charset="0"/>
                </a:rPr>
                <a:t>= </a:t>
              </a:r>
            </a:p>
          </p:txBody>
        </p:sp>
        <p:grpSp>
          <p:nvGrpSpPr>
            <p:cNvPr id="3" name="Group 18"/>
            <p:cNvGrpSpPr/>
            <p:nvPr/>
          </p:nvGrpSpPr>
          <p:grpSpPr>
            <a:xfrm>
              <a:off x="4068197" y="2305878"/>
              <a:ext cx="3922864" cy="940664"/>
              <a:chOff x="4068197" y="2305878"/>
              <a:chExt cx="3922864" cy="940664"/>
            </a:xfrm>
            <a:grpFill/>
          </p:grpSpPr>
          <p:sp>
            <p:nvSpPr>
              <p:cNvPr id="10" name="TextBox 9"/>
              <p:cNvSpPr txBox="1"/>
              <p:nvPr/>
            </p:nvSpPr>
            <p:spPr>
              <a:xfrm>
                <a:off x="4083464" y="2723322"/>
                <a:ext cx="3811157" cy="523220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af-ZA" sz="2800" dirty="0" smtClean="0">
                    <a:latin typeface="Calibri" pitchFamily="34" charset="0"/>
                  </a:rPr>
                  <a:t>(afstand tussen die ione)</a:t>
                </a:r>
                <a:r>
                  <a:rPr lang="af-ZA" sz="2800" baseline="30000" dirty="0" smtClean="0">
                    <a:latin typeface="Calibri" pitchFamily="34" charset="0"/>
                  </a:rPr>
                  <a:t>2</a:t>
                </a:r>
                <a:endParaRPr lang="af-ZA" sz="2800" baseline="30000" dirty="0">
                  <a:latin typeface="Calibri" pitchFamily="34" charset="0"/>
                </a:endParaRPr>
              </a:p>
            </p:txBody>
          </p:sp>
          <p:grpSp>
            <p:nvGrpSpPr>
              <p:cNvPr id="4" name="Group 17"/>
              <p:cNvGrpSpPr/>
              <p:nvPr/>
            </p:nvGrpSpPr>
            <p:grpSpPr>
              <a:xfrm>
                <a:off x="4068197" y="2305878"/>
                <a:ext cx="3922864" cy="477197"/>
                <a:chOff x="4068197" y="2305878"/>
                <a:chExt cx="3922864" cy="477197"/>
              </a:xfrm>
              <a:grpFill/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4068197" y="2305878"/>
                  <a:ext cx="3571105" cy="461665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af-ZA" dirty="0" smtClean="0"/>
                    <a:t>(lading op +</a:t>
                  </a:r>
                  <a:r>
                    <a:rPr lang="af-ZA" dirty="0" err="1" smtClean="0"/>
                    <a:t>)(lading</a:t>
                  </a:r>
                  <a:r>
                    <a:rPr lang="af-ZA" dirty="0" smtClean="0"/>
                    <a:t> </a:t>
                  </a:r>
                  <a:r>
                    <a:rPr lang="af-ZA" dirty="0" err="1" smtClean="0"/>
                    <a:t>op</a:t>
                  </a:r>
                  <a:r>
                    <a:rPr lang="af-ZA" dirty="0" smtClean="0"/>
                    <a:t> -)</a:t>
                  </a:r>
                  <a:endParaRPr lang="af-ZA" dirty="0"/>
                </a:p>
              </p:txBody>
            </p:sp>
            <p:cxnSp>
              <p:nvCxnSpPr>
                <p:cNvPr id="17" name="Straight Connector 16"/>
                <p:cNvCxnSpPr/>
                <p:nvPr/>
              </p:nvCxnSpPr>
              <p:spPr bwMode="auto">
                <a:xfrm flipV="1">
                  <a:off x="4142499" y="2763078"/>
                  <a:ext cx="3848562" cy="19997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6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 build="p" autoUpdateAnimBg="0"/>
      <p:bldP spid="69639" grpId="0"/>
      <p:bldP spid="6964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11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30051" name="Rectangle 3" descr="0310b"/>
          <p:cNvSpPr>
            <a:spLocks noGrp="1" noChangeAspect="1" noChangeArrowheads="1"/>
          </p:cNvSpPr>
          <p:nvPr isPhoto="1"/>
        </p:nvSpPr>
        <p:spPr bwMode="auto">
          <a:xfrm>
            <a:off x="381000" y="228600"/>
            <a:ext cx="9144000" cy="6367463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333375"/>
            <a:ext cx="8585200" cy="762000"/>
          </a:xfrm>
        </p:spPr>
        <p:txBody>
          <a:bodyPr/>
          <a:lstStyle/>
          <a:p>
            <a:pPr>
              <a:defRPr/>
            </a:pPr>
            <a:r>
              <a:rPr 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Toepassing van Coulomb se wet</a:t>
            </a:r>
            <a:endParaRPr lang="en-US" sz="400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32099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2708275"/>
            <a:ext cx="3662363" cy="2592388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100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2565400"/>
            <a:ext cx="3824287" cy="2735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727075" y="5654675"/>
            <a:ext cx="2878992" cy="951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NaCl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: Na</a:t>
            </a:r>
            <a:r>
              <a:rPr lang="en-US" sz="28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+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en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Cl</a:t>
            </a:r>
            <a:r>
              <a:rPr lang="en-US" sz="28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s.p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801 </a:t>
            </a:r>
            <a:r>
              <a:rPr lang="en-US" sz="2800" baseline="300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</a:t>
            </a:r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5514975" y="5581650"/>
            <a:ext cx="3103413" cy="951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MgO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: Mg</a:t>
            </a:r>
            <a:r>
              <a:rPr lang="en-US" sz="28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2+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en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</a:t>
            </a:r>
            <a:r>
              <a:rPr lang="en-US" sz="28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2-</a:t>
            </a:r>
            <a:endParaRPr lang="en-US" sz="28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s.p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2801 </a:t>
            </a:r>
            <a:r>
              <a:rPr lang="en-US" sz="2800" baseline="300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</a:t>
            </a:r>
            <a:r>
              <a:rPr lang="en-US" sz="28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</a:t>
            </a: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</a:t>
            </a: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0" y="1412875"/>
            <a:ext cx="990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 err="1" smtClean="0"/>
              <a:t>Verduidelik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hoekom</a:t>
            </a:r>
            <a:r>
              <a:rPr lang="en-US" altLang="en-US" dirty="0" smtClean="0"/>
              <a:t> die </a:t>
            </a:r>
            <a:r>
              <a:rPr lang="en-US" altLang="en-US" dirty="0" err="1" smtClean="0"/>
              <a:t>smeltpunt</a:t>
            </a:r>
            <a:r>
              <a:rPr lang="en-US" altLang="en-US" dirty="0" smtClean="0"/>
              <a:t> van </a:t>
            </a:r>
            <a:r>
              <a:rPr lang="en-US" altLang="en-US" dirty="0" err="1" smtClean="0"/>
              <a:t>MgO</a:t>
            </a:r>
            <a:r>
              <a:rPr lang="en-US" altLang="en-US" dirty="0" smtClean="0"/>
              <a:t> </a:t>
            </a:r>
            <a:r>
              <a:rPr lang="en-US" altLang="en-US" dirty="0"/>
              <a:t>(2801 </a:t>
            </a:r>
            <a:r>
              <a:rPr lang="en-US" altLang="en-US" baseline="30000" dirty="0" err="1"/>
              <a:t>o</a:t>
            </a:r>
            <a:r>
              <a:rPr lang="en-US" altLang="en-US" dirty="0" err="1"/>
              <a:t>C</a:t>
            </a:r>
            <a:r>
              <a:rPr lang="en-US" altLang="en-US" dirty="0"/>
              <a:t>) </a:t>
            </a:r>
            <a:r>
              <a:rPr lang="en-US" altLang="en-US" dirty="0" err="1" smtClean="0"/>
              <a:t>heelwat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hoër</a:t>
            </a:r>
            <a:r>
              <a:rPr lang="en-US" altLang="en-US" dirty="0" smtClean="0"/>
              <a:t> is as die </a:t>
            </a:r>
            <a:r>
              <a:rPr lang="en-US" altLang="en-US" dirty="0" err="1" smtClean="0"/>
              <a:t>smeltpunt</a:t>
            </a:r>
            <a:r>
              <a:rPr lang="en-US" altLang="en-US" dirty="0" smtClean="0"/>
              <a:t> van </a:t>
            </a:r>
            <a:r>
              <a:rPr lang="en-US" altLang="en-US" dirty="0" err="1" smtClean="0"/>
              <a:t>NaCl</a:t>
            </a:r>
            <a:r>
              <a:rPr lang="en-US" altLang="en-US" dirty="0" smtClean="0"/>
              <a:t> </a:t>
            </a:r>
            <a:r>
              <a:rPr lang="en-US" altLang="en-US" dirty="0"/>
              <a:t>(801 </a:t>
            </a:r>
            <a:r>
              <a:rPr lang="en-US" altLang="en-US" baseline="30000" dirty="0" err="1"/>
              <a:t>o</a:t>
            </a:r>
            <a:r>
              <a:rPr lang="en-US" altLang="en-US" dirty="0" err="1"/>
              <a:t>C</a:t>
            </a:r>
            <a:r>
              <a:rPr lang="en-US" altLang="en-US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8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34147" name="Text Box 4"/>
          <p:cNvSpPr txBox="1">
            <a:spLocks noChangeArrowheads="1"/>
          </p:cNvSpPr>
          <p:nvPr/>
        </p:nvSpPr>
        <p:spPr bwMode="auto">
          <a:xfrm>
            <a:off x="1285875" y="333375"/>
            <a:ext cx="803592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6000">
                <a:solidFill>
                  <a:schemeClr val="accent2"/>
                </a:solidFill>
              </a:rPr>
              <a:t>ANTWOORD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134148" name="Text Box 5"/>
          <p:cNvSpPr txBox="1">
            <a:spLocks noChangeArrowheads="1"/>
          </p:cNvSpPr>
          <p:nvPr/>
        </p:nvSpPr>
        <p:spPr bwMode="auto">
          <a:xfrm>
            <a:off x="193675" y="1484313"/>
            <a:ext cx="94408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95300" indent="-4953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Volgens Coulomb se wet:</a:t>
            </a:r>
          </a:p>
          <a:p>
            <a:pPr>
              <a:spcBef>
                <a:spcPct val="50000"/>
              </a:spcBef>
              <a:buFontTx/>
              <a:buAutoNum type="romanLcParenBoth"/>
            </a:pPr>
            <a:r>
              <a:rPr lang="en-US" altLang="en-US"/>
              <a:t>Die aantrekkingskrag tussen ione is eweredig aan die produk van die ioon-ladings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193675" y="3033713"/>
            <a:ext cx="92043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 smtClean="0"/>
              <a:t>Die </a:t>
            </a:r>
            <a:r>
              <a:rPr lang="en-US" altLang="en-US" dirty="0" err="1" smtClean="0"/>
              <a:t>aantrekkingskrag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tussen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chemeClr val="hlink"/>
                </a:solidFill>
              </a:rPr>
              <a:t>Mg</a:t>
            </a:r>
            <a:r>
              <a:rPr lang="en-US" altLang="en-US" baseline="30000" dirty="0" smtClean="0">
                <a:solidFill>
                  <a:schemeClr val="hlink"/>
                </a:solidFill>
              </a:rPr>
              <a:t>2</a:t>
            </a:r>
            <a:r>
              <a:rPr lang="en-US" altLang="en-US" baseline="30000" dirty="0">
                <a:solidFill>
                  <a:schemeClr val="hlink"/>
                </a:solidFill>
              </a:rPr>
              <a:t>+</a:t>
            </a:r>
            <a:r>
              <a:rPr lang="en-US" altLang="en-US" dirty="0">
                <a:solidFill>
                  <a:schemeClr val="hlink"/>
                </a:solidFill>
              </a:rPr>
              <a:t> </a:t>
            </a:r>
            <a:r>
              <a:rPr lang="en-US" altLang="en-US" dirty="0" err="1" smtClean="0">
                <a:solidFill>
                  <a:schemeClr val="hlink"/>
                </a:solidFill>
              </a:rPr>
              <a:t>en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>
                <a:solidFill>
                  <a:schemeClr val="hlink"/>
                </a:solidFill>
              </a:rPr>
              <a:t>O</a:t>
            </a:r>
            <a:r>
              <a:rPr lang="en-US" altLang="en-US" baseline="30000" dirty="0">
                <a:solidFill>
                  <a:schemeClr val="hlink"/>
                </a:solidFill>
              </a:rPr>
              <a:t>2-</a:t>
            </a:r>
            <a:r>
              <a:rPr lang="en-US" altLang="en-US" dirty="0"/>
              <a:t> </a:t>
            </a:r>
            <a:r>
              <a:rPr lang="en-US" altLang="en-US" dirty="0" err="1" smtClean="0"/>
              <a:t>ione</a:t>
            </a:r>
            <a:r>
              <a:rPr lang="en-US" altLang="en-US" dirty="0" smtClean="0"/>
              <a:t> in </a:t>
            </a:r>
            <a:r>
              <a:rPr lang="en-US" altLang="en-US" dirty="0" err="1"/>
              <a:t>MgO</a:t>
            </a:r>
            <a:r>
              <a:rPr lang="en-US" altLang="en-US" dirty="0"/>
              <a:t> is </a:t>
            </a:r>
            <a:r>
              <a:rPr lang="en-US" altLang="en-US" dirty="0" err="1" smtClean="0"/>
              <a:t>nagenoeg</a:t>
            </a:r>
            <a:r>
              <a:rPr lang="en-US" altLang="en-US" dirty="0" smtClean="0"/>
              <a:t> </a:t>
            </a:r>
            <a:r>
              <a:rPr lang="en-US" altLang="en-US" dirty="0" err="1" smtClean="0">
                <a:solidFill>
                  <a:schemeClr val="hlink"/>
                </a:solidFill>
              </a:rPr>
              <a:t>vier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 err="1" smtClean="0">
                <a:solidFill>
                  <a:schemeClr val="hlink"/>
                </a:solidFill>
              </a:rPr>
              <a:t>keer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groter</a:t>
            </a:r>
            <a:r>
              <a:rPr lang="en-US" altLang="en-US" dirty="0" smtClean="0"/>
              <a:t> as die </a:t>
            </a:r>
            <a:r>
              <a:rPr lang="en-US" altLang="en-US" dirty="0" err="1" smtClean="0"/>
              <a:t>aantrekkingskrag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tussen</a:t>
            </a:r>
            <a:r>
              <a:rPr lang="en-US" altLang="en-US" dirty="0" smtClean="0"/>
              <a:t> die </a:t>
            </a:r>
            <a:r>
              <a:rPr lang="en-US" altLang="en-US" dirty="0" smtClean="0">
                <a:solidFill>
                  <a:srgbClr val="FF0000"/>
                </a:solidFill>
              </a:rPr>
              <a:t>Na</a:t>
            </a:r>
            <a:r>
              <a:rPr lang="en-US" altLang="en-US" baseline="30000" dirty="0">
                <a:solidFill>
                  <a:srgbClr val="FF0000"/>
                </a:solidFill>
              </a:rPr>
              <a:t>+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</a:rPr>
              <a:t>en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Cl</a:t>
            </a:r>
            <a:r>
              <a:rPr lang="en-US" altLang="en-US" baseline="30000" dirty="0">
                <a:solidFill>
                  <a:srgbClr val="FF0000"/>
                </a:solidFill>
              </a:rPr>
              <a:t>-</a:t>
            </a:r>
            <a:r>
              <a:rPr lang="en-US" altLang="en-US" dirty="0"/>
              <a:t> </a:t>
            </a:r>
            <a:r>
              <a:rPr lang="en-US" altLang="en-US" dirty="0" err="1" smtClean="0"/>
              <a:t>ione</a:t>
            </a:r>
            <a:r>
              <a:rPr lang="en-US" altLang="en-US" dirty="0" smtClean="0"/>
              <a:t> </a:t>
            </a:r>
            <a:r>
              <a:rPr lang="en-US" altLang="en-US" dirty="0"/>
              <a:t>in </a:t>
            </a:r>
            <a:r>
              <a:rPr lang="en-US" altLang="en-US" dirty="0" err="1"/>
              <a:t>NaCl</a:t>
            </a:r>
            <a:endParaRPr lang="en-US" altLang="en-US" dirty="0"/>
          </a:p>
        </p:txBody>
      </p:sp>
      <p:sp>
        <p:nvSpPr>
          <p:cNvPr id="277511" name="Text Box 7"/>
          <p:cNvSpPr txBox="1">
            <a:spLocks noChangeArrowheads="1"/>
          </p:cNvSpPr>
          <p:nvPr/>
        </p:nvSpPr>
        <p:spPr bwMode="auto">
          <a:xfrm>
            <a:off x="271463" y="4508500"/>
            <a:ext cx="912653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/>
              <a:t>So, </a:t>
            </a:r>
            <a:r>
              <a:rPr lang="en-US" altLang="en-US" dirty="0" smtClean="0"/>
              <a:t>‘n </a:t>
            </a:r>
            <a:r>
              <a:rPr lang="en-US" altLang="en-US" dirty="0" err="1" smtClean="0"/>
              <a:t>heelwat</a:t>
            </a:r>
            <a:r>
              <a:rPr lang="en-US" altLang="en-US" dirty="0" smtClean="0"/>
              <a:t> </a:t>
            </a:r>
            <a:r>
              <a:rPr lang="en-US" altLang="en-US" dirty="0" err="1" smtClean="0">
                <a:solidFill>
                  <a:schemeClr val="hlink"/>
                </a:solidFill>
              </a:rPr>
              <a:t>hoër</a:t>
            </a:r>
            <a:r>
              <a:rPr lang="en-US" altLang="en-US" dirty="0" smtClean="0">
                <a:solidFill>
                  <a:schemeClr val="hlink"/>
                </a:solidFill>
              </a:rPr>
              <a:t> </a:t>
            </a:r>
            <a:r>
              <a:rPr lang="en-US" altLang="en-US" dirty="0" err="1" smtClean="0">
                <a:solidFill>
                  <a:schemeClr val="hlink"/>
                </a:solidFill>
              </a:rPr>
              <a:t>temperatuur</a:t>
            </a:r>
            <a:r>
              <a:rPr lang="en-US" altLang="en-US" dirty="0" smtClean="0"/>
              <a:t> </a:t>
            </a:r>
            <a:r>
              <a:rPr lang="en-US" altLang="en-US" dirty="0"/>
              <a:t>is </a:t>
            </a:r>
            <a:r>
              <a:rPr lang="en-US" altLang="en-US" dirty="0" err="1" smtClean="0"/>
              <a:t>nodig</a:t>
            </a:r>
            <a:r>
              <a:rPr lang="en-US" altLang="en-US" dirty="0" smtClean="0"/>
              <a:t> om die </a:t>
            </a:r>
            <a:r>
              <a:rPr lang="en-US" altLang="en-US" dirty="0" err="1" smtClean="0"/>
              <a:t>ordelike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rangskikking</a:t>
            </a:r>
            <a:r>
              <a:rPr lang="en-US" altLang="en-US" dirty="0" smtClean="0"/>
              <a:t> van </a:t>
            </a:r>
            <a:r>
              <a:rPr lang="en-US" altLang="en-US" dirty="0" err="1" smtClean="0"/>
              <a:t>ione</a:t>
            </a:r>
            <a:r>
              <a:rPr lang="en-US" altLang="en-US" dirty="0" smtClean="0"/>
              <a:t> in </a:t>
            </a:r>
            <a:r>
              <a:rPr lang="en-US" altLang="en-US" dirty="0" err="1" smtClean="0"/>
              <a:t>kristalyne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soliede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MgO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breek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7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7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0" grpId="0"/>
      <p:bldP spid="2775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xfrm>
            <a:off x="1363663" y="333375"/>
            <a:ext cx="4127500" cy="762000"/>
          </a:xfrm>
        </p:spPr>
        <p:txBody>
          <a:bodyPr/>
          <a:lstStyle/>
          <a:p>
            <a:pPr>
              <a:defRPr/>
            </a:pPr>
            <a:r>
              <a:rPr lang="en-US" sz="4400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METALE</a:t>
            </a:r>
            <a:endParaRPr lang="en-US" sz="4400" u="sng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34" charset="0"/>
            </a:endParaRP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9410700" cy="49530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Metaal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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Metaal</a:t>
            </a:r>
            <a:r>
              <a:rPr lang="en-US" sz="3200" baseline="30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+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  +  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</a:p>
          <a:p>
            <a:pPr>
              <a:buFontTx/>
              <a:buNone/>
              <a:defRPr/>
            </a:pP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waar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periodieke</a:t>
            </a:r>
            <a:r>
              <a:rPr 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groep</a:t>
            </a:r>
            <a:endParaRPr lang="en-US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+	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	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natriumioon</a:t>
            </a: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Mg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2+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	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magnesiumioon</a:t>
            </a: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Al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3+		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aluminumioon</a:t>
            </a:r>
            <a:endParaRPr lang="en-US" sz="3200" baseline="300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Oorgangsmetale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  <a:sym typeface="Symbol" pitchFamily="18" charset="2"/>
              </a:rPr>
              <a:t>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M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2+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of M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3+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is 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algemeen</a:t>
            </a: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Fe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2+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	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yster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(II)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ioon</a:t>
            </a: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Fe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3+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	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yster</a:t>
            </a:r>
            <a:r>
              <a:rPr lang="en-US" sz="32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(III)</a:t>
            </a:r>
            <a:r>
              <a:rPr lang="en-US" sz="32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ioon</a:t>
            </a:r>
            <a:endParaRPr lang="en-US" sz="32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228600" y="6172200"/>
            <a:ext cx="43053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defRPr/>
            </a:pPr>
            <a:r>
              <a:rPr lang="en-US" sz="2000" kern="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Sien</a:t>
            </a:r>
            <a:r>
              <a:rPr lang="en-US" sz="2000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</a:t>
            </a:r>
            <a:r>
              <a:rPr lang="en-US" sz="2000" kern="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agter</a:t>
            </a:r>
            <a:r>
              <a:rPr lang="en-US" sz="2000" kern="0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in </a:t>
            </a:r>
            <a:r>
              <a:rPr lang="en-US" sz="2000" kern="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studiegids</a:t>
            </a:r>
            <a:endParaRPr lang="en-US" sz="2000" kern="0" baseline="30000" dirty="0">
              <a:effectLst>
                <a:outerShdw blurRad="38100" dist="38100" dir="2700000" algn="tl">
                  <a:srgbClr val="FFFFFF"/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ChangeArrowheads="1"/>
          </p:cNvSpPr>
          <p:nvPr/>
        </p:nvSpPr>
        <p:spPr bwMode="auto">
          <a:xfrm>
            <a:off x="0" y="1676400"/>
            <a:ext cx="9906000" cy="19431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136197" name="Text Box 6"/>
          <p:cNvSpPr txBox="1">
            <a:spLocks noChangeArrowheads="1"/>
          </p:cNvSpPr>
          <p:nvPr/>
        </p:nvSpPr>
        <p:spPr bwMode="auto">
          <a:xfrm>
            <a:off x="107575" y="1981200"/>
            <a:ext cx="9722225" cy="1277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ZA" altLang="en-US" sz="2200" dirty="0" err="1" smtClean="0"/>
              <a:t>Watter</a:t>
            </a:r>
            <a:r>
              <a:rPr lang="en-ZA" altLang="en-US" sz="2200" dirty="0" smtClean="0"/>
              <a:t> </a:t>
            </a:r>
            <a:r>
              <a:rPr lang="en-ZA" altLang="en-US" sz="2200" dirty="0" err="1" smtClean="0"/>
              <a:t>een</a:t>
            </a:r>
            <a:r>
              <a:rPr lang="en-ZA" altLang="en-US" sz="2200" dirty="0" smtClean="0"/>
              <a:t> van die </a:t>
            </a:r>
            <a:r>
              <a:rPr lang="en-ZA" altLang="en-US" sz="2200" dirty="0" err="1" smtClean="0"/>
              <a:t>volgende</a:t>
            </a:r>
            <a:r>
              <a:rPr lang="en-ZA" altLang="en-US" sz="2200" dirty="0" smtClean="0"/>
              <a:t> twee </a:t>
            </a:r>
            <a:r>
              <a:rPr lang="en-ZA" altLang="en-US" sz="2200" dirty="0" err="1" smtClean="0"/>
              <a:t>ionieseverbindings</a:t>
            </a:r>
            <a:r>
              <a:rPr lang="en-ZA" altLang="en-US" sz="2200" dirty="0" smtClean="0"/>
              <a:t> se </a:t>
            </a:r>
            <a:r>
              <a:rPr lang="en-ZA" altLang="en-US" sz="2200" dirty="0" err="1" smtClean="0"/>
              <a:t>smeltpunt</a:t>
            </a:r>
            <a:r>
              <a:rPr lang="en-ZA" altLang="en-US" sz="2200" dirty="0" smtClean="0"/>
              <a:t> </a:t>
            </a:r>
            <a:r>
              <a:rPr lang="en-ZA" altLang="en-US" sz="2200" dirty="0" err="1" smtClean="0"/>
              <a:t>sal</a:t>
            </a:r>
            <a:r>
              <a:rPr lang="en-ZA" altLang="en-US" sz="2200" dirty="0" smtClean="0"/>
              <a:t> </a:t>
            </a:r>
            <a:r>
              <a:rPr lang="en-ZA" altLang="en-US" sz="2200" dirty="0" err="1" smtClean="0"/>
              <a:t>hoër</a:t>
            </a:r>
            <a:r>
              <a:rPr lang="en-ZA" altLang="en-US" sz="2200" dirty="0" smtClean="0"/>
              <a:t> wees? </a:t>
            </a:r>
            <a:r>
              <a:rPr lang="en-ZA" altLang="en-US" sz="2200" dirty="0" err="1" smtClean="0"/>
              <a:t>Verduidelik</a:t>
            </a:r>
            <a:r>
              <a:rPr lang="en-ZA" altLang="en-US" sz="2200" dirty="0" smtClean="0"/>
              <a:t> </a:t>
            </a:r>
            <a:r>
              <a:rPr lang="en-ZA" altLang="en-US" sz="2200" dirty="0" err="1" smtClean="0"/>
              <a:t>jou</a:t>
            </a:r>
            <a:r>
              <a:rPr lang="en-ZA" altLang="en-US" sz="2200" dirty="0" smtClean="0"/>
              <a:t> </a:t>
            </a:r>
            <a:r>
              <a:rPr lang="en-ZA" altLang="en-US" sz="2200" dirty="0" err="1" smtClean="0"/>
              <a:t>antwoord</a:t>
            </a:r>
            <a:r>
              <a:rPr lang="en-ZA" altLang="en-US" sz="220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n-ZA" altLang="en-US" sz="2200" dirty="0" err="1" smtClean="0"/>
              <a:t>NaCl</a:t>
            </a:r>
            <a:r>
              <a:rPr lang="en-ZA" altLang="en-US" sz="2200" dirty="0" smtClean="0"/>
              <a:t> </a:t>
            </a:r>
            <a:r>
              <a:rPr lang="en-ZA" altLang="en-US" sz="2200" dirty="0" err="1" smtClean="0"/>
              <a:t>en</a:t>
            </a:r>
            <a:r>
              <a:rPr lang="en-ZA" altLang="en-US" sz="2200" dirty="0" smtClean="0"/>
              <a:t> </a:t>
            </a:r>
            <a:r>
              <a:rPr lang="en-ZA" altLang="en-US" sz="2200" dirty="0" err="1" smtClean="0"/>
              <a:t>RbI</a:t>
            </a:r>
            <a:endParaRPr lang="en-ZA" altLang="en-US" sz="2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600200" y="304800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PROBEER SELF 2.9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5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138246" name="Group 21"/>
          <p:cNvGrpSpPr>
            <a:grpSpLocks/>
          </p:cNvGrpSpPr>
          <p:nvPr/>
        </p:nvGrpSpPr>
        <p:grpSpPr bwMode="auto">
          <a:xfrm>
            <a:off x="222250" y="76200"/>
            <a:ext cx="9448800" cy="1957388"/>
            <a:chOff x="221972" y="275088"/>
            <a:chExt cx="9448801" cy="1956931"/>
          </a:xfrm>
        </p:grpSpPr>
        <p:grpSp>
          <p:nvGrpSpPr>
            <p:cNvPr id="138251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3188102" y="603053"/>
                <a:ext cx="5459566" cy="832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molekulêre verbindings:</a:t>
                </a:r>
              </a:p>
              <a:p>
                <a:pPr algn="ctr">
                  <a:defRPr/>
                </a:pP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Formules en name</a:t>
                </a:r>
                <a:endParaRPr lang="en-US" sz="4000" cap="small" dirty="0">
                  <a:ln>
                    <a:solidFill>
                      <a:srgbClr val="FFFFFF"/>
                    </a:solidFill>
                  </a:ln>
                  <a:solidFill>
                    <a:srgbClr val="FFFF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38252" name="Group 16"/>
            <p:cNvGrpSpPr>
              <a:grpSpLocks/>
            </p:cNvGrpSpPr>
            <p:nvPr/>
          </p:nvGrpSpPr>
          <p:grpSpPr bwMode="auto">
            <a:xfrm>
              <a:off x="378240" y="533400"/>
              <a:ext cx="1415772" cy="1460081"/>
              <a:chOff x="98735" y="5105400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3" y="5147582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LEERGEDEELTE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138254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701210" y="5850601"/>
                  <a:ext cx="1228784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38256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2.6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77906" y="3901031"/>
            <a:ext cx="2646174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sz="3200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UITKOMSTE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4724400"/>
            <a:ext cx="9296400" cy="707886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Na voltooiing van hierdie leergedeelte behoort jy:</a:t>
            </a:r>
            <a:endParaRPr lang="en-US" sz="2000" dirty="0">
              <a:latin typeface="Calibri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Ø"/>
              <a:tabLst>
                <a:tab pos="288925" algn="l"/>
              </a:tabLst>
              <a:defRPr/>
            </a:pPr>
            <a:r>
              <a:rPr lang="af-ZA" sz="2000" b="0" dirty="0">
                <a:latin typeface="Calibri" pitchFamily="34" charset="0"/>
              </a:rPr>
              <a:t>	eenvoudige binêre verbindings van die nie-metale te kan benaam.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88950" y="2778829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>
                <a:latin typeface="Calibri" pitchFamily="34" charset="0"/>
                <a:cs typeface="Times New Roman" pitchFamily="18" charset="0"/>
              </a:rPr>
              <a:t>Hierdie leergedeelte is gebaseer op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hoofstuk 2 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van die 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handboek.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661988" y="3357563"/>
            <a:ext cx="811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ZA" altLang="en-US"/>
          </a:p>
        </p:txBody>
      </p:sp>
      <p:sp>
        <p:nvSpPr>
          <p:cNvPr id="772099" name="Text Box 3"/>
          <p:cNvSpPr txBox="1">
            <a:spLocks noChangeArrowheads="1"/>
          </p:cNvSpPr>
          <p:nvPr/>
        </p:nvSpPr>
        <p:spPr bwMode="auto">
          <a:xfrm>
            <a:off x="0" y="498475"/>
            <a:ext cx="9906000" cy="1692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MOLEKULÊRE VERBINDINGS</a:t>
            </a:r>
          </a:p>
          <a:p>
            <a:pPr>
              <a:defRPr/>
            </a:pPr>
            <a:r>
              <a:rPr lang="en-US">
                <a:latin typeface="Arial" charset="0"/>
              </a:rPr>
              <a:t>Kan wees:</a:t>
            </a:r>
          </a:p>
          <a:p>
            <a:pPr>
              <a:defRPr/>
            </a:pPr>
            <a:endParaRPr lang="en-US">
              <a:latin typeface="Arial" charset="0"/>
            </a:endParaRPr>
          </a:p>
          <a:p>
            <a:pPr>
              <a:defRPr/>
            </a:pPr>
            <a:r>
              <a:rPr lang="en-US" u="sng">
                <a:latin typeface="Arial" charset="0"/>
              </a:rPr>
              <a:t>Gasse, vloeistowwe en vastestowwe</a:t>
            </a:r>
            <a:r>
              <a:rPr lang="en-US">
                <a:latin typeface="Arial" charset="0"/>
              </a:rPr>
              <a:t> by kamertemperatuur</a:t>
            </a:r>
            <a:endParaRPr lang="en-US" sz="2000">
              <a:latin typeface="Arial" charset="0"/>
            </a:endParaRPr>
          </a:p>
        </p:txBody>
      </p:sp>
      <p:sp>
        <p:nvSpPr>
          <p:cNvPr id="772100" name="Text Box 4"/>
          <p:cNvSpPr txBox="1">
            <a:spLocks noChangeArrowheads="1"/>
          </p:cNvSpPr>
          <p:nvPr/>
        </p:nvSpPr>
        <p:spPr bwMode="auto">
          <a:xfrm>
            <a:off x="584200" y="3284538"/>
            <a:ext cx="8112125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Molekulêreverbindings</a:t>
            </a: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– </a:t>
            </a:r>
            <a:r>
              <a:rPr lang="en-US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Verbindings</a:t>
            </a: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sonder</a:t>
            </a:r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ione</a:t>
            </a:r>
            <a:endParaRPr lang="en-ZA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140293" name="Picture 5"/>
          <p:cNvPicPr>
            <a:picLocks noGrp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625" y="4149725"/>
            <a:ext cx="3343275" cy="1663700"/>
          </a:xfrm>
          <a:noFill/>
        </p:spPr>
      </p:pic>
      <p:pic>
        <p:nvPicPr>
          <p:cNvPr id="14029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4149725"/>
            <a:ext cx="3506788" cy="1316038"/>
          </a:xfrm>
          <a:noFill/>
        </p:spPr>
      </p:pic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278563" y="5589588"/>
            <a:ext cx="109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/>
              <a:t>CO</a:t>
            </a:r>
            <a:r>
              <a:rPr lang="en-US" altLang="en-US" baseline="-25000"/>
              <a:t>2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graphicFrame>
        <p:nvGraphicFramePr>
          <p:cNvPr id="142339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4406900" y="260350"/>
          <a:ext cx="5499100" cy="590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92" name="Photo Editor Photo" r:id="rId4" imgW="6466667" imgH="4761905" progId="MSPhotoEd.3">
                  <p:embed/>
                </p:oleObj>
              </mc:Choice>
              <mc:Fallback>
                <p:oleObj name="Photo Editor Photo" r:id="rId4" imgW="6466667" imgH="4761905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6900" y="260350"/>
                        <a:ext cx="5499100" cy="590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0" y="1065213"/>
          <a:ext cx="4484688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93" name="Photo Editor Photo" r:id="rId6" imgW="2685714" imgH="1152381" progId="MSPhotoEd.3">
                  <p:embed/>
                </p:oleObj>
              </mc:Choice>
              <mc:Fallback>
                <p:oleObj name="Photo Editor Photo" r:id="rId6" imgW="2685714" imgH="1152381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5213"/>
                        <a:ext cx="4484688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4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0" y="3152775"/>
          <a:ext cx="4562475" cy="275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94" name="Photo Editor Photo" r:id="rId8" imgW="3228571" imgH="2114845" progId="MSPhotoEd.3">
                  <p:embed/>
                </p:oleObj>
              </mc:Choice>
              <mc:Fallback>
                <p:oleObj name="Photo Editor Photo" r:id="rId8" imgW="3228571" imgH="2114845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152775"/>
                        <a:ext cx="4562475" cy="275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342" name="Line 6"/>
          <p:cNvSpPr>
            <a:spLocks noChangeShapeType="1"/>
          </p:cNvSpPr>
          <p:nvPr/>
        </p:nvSpPr>
        <p:spPr bwMode="auto">
          <a:xfrm>
            <a:off x="5343525" y="1412875"/>
            <a:ext cx="6238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3" name="Line 7"/>
          <p:cNvSpPr>
            <a:spLocks noChangeShapeType="1"/>
          </p:cNvSpPr>
          <p:nvPr/>
        </p:nvSpPr>
        <p:spPr bwMode="auto">
          <a:xfrm>
            <a:off x="6435725" y="2852738"/>
            <a:ext cx="6238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344" name="Line 8"/>
          <p:cNvSpPr>
            <a:spLocks noChangeShapeType="1"/>
          </p:cNvSpPr>
          <p:nvPr/>
        </p:nvSpPr>
        <p:spPr bwMode="auto">
          <a:xfrm>
            <a:off x="5576888" y="4365625"/>
            <a:ext cx="625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graphicFrame>
        <p:nvGraphicFramePr>
          <p:cNvPr id="144387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74725" y="0"/>
          <a:ext cx="7605713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7" name="Photo Editor Photo" r:id="rId4" imgW="5858693" imgH="2572109" progId="MSPhotoEd.3">
                  <p:embed/>
                </p:oleObj>
              </mc:Choice>
              <mc:Fallback>
                <p:oleObj name="Photo Editor Photo" r:id="rId4" imgW="5858693" imgH="2572109" progId="MSPhotoEd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0"/>
                        <a:ext cx="7605713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xfrm>
            <a:off x="1155700" y="330200"/>
            <a:ext cx="5118100" cy="762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NIE-METALE</a:t>
            </a:r>
            <a:endParaRPr lang="en-US" sz="400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7850" y="1473200"/>
            <a:ext cx="7759700" cy="8382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NIE-METAAL(X)  + 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n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e-  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  <a:sym typeface="Symbol" pitchFamily="18" charset="2"/>
              </a:rPr>
              <a:t>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 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X</a:t>
            </a:r>
            <a:r>
              <a:rPr lang="en-US" sz="2800" baseline="30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n</a:t>
            </a:r>
            <a:r>
              <a:rPr lang="en-US" sz="2800" baseline="30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-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		</a:t>
            </a:r>
          </a:p>
          <a:p>
            <a:pPr>
              <a:buFontTx/>
              <a:buNone/>
              <a:defRPr/>
            </a:pP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waar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n  =  8 -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Groep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nr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itchFamily="34" charset="0"/>
              </a:rPr>
              <a:t>.</a:t>
            </a:r>
          </a:p>
          <a:p>
            <a:pPr>
              <a:buFontTx/>
              <a:buNone/>
              <a:defRPr/>
            </a:pPr>
            <a:endParaRPr lang="en-US" sz="2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itchFamily="34" charset="0"/>
            </a:endParaRPr>
          </a:p>
          <a:p>
            <a:pPr>
              <a:defRPr/>
            </a:pP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  <p:grpSp>
        <p:nvGrpSpPr>
          <p:cNvPr id="83972" name="Group 5"/>
          <p:cNvGrpSpPr>
            <a:grpSpLocks/>
          </p:cNvGrpSpPr>
          <p:nvPr/>
        </p:nvGrpSpPr>
        <p:grpSpPr bwMode="auto">
          <a:xfrm>
            <a:off x="495300" y="2971800"/>
            <a:ext cx="2063750" cy="762000"/>
            <a:chOff x="288" y="2112"/>
            <a:chExt cx="1200" cy="480"/>
          </a:xfrm>
        </p:grpSpPr>
        <p:sp>
          <p:nvSpPr>
            <p:cNvPr id="83987" name="Rectangle 6"/>
            <p:cNvSpPr>
              <a:spLocks noChangeArrowheads="1"/>
            </p:cNvSpPr>
            <p:nvPr/>
          </p:nvSpPr>
          <p:spPr bwMode="auto">
            <a:xfrm>
              <a:off x="288" y="2112"/>
              <a:ext cx="1200" cy="48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ZA" altLang="en-US"/>
            </a:p>
          </p:txBody>
        </p:sp>
        <p:sp>
          <p:nvSpPr>
            <p:cNvPr id="54279" name="Rectangle 7"/>
            <p:cNvSpPr>
              <a:spLocks noChangeArrowheads="1"/>
            </p:cNvSpPr>
            <p:nvPr/>
          </p:nvSpPr>
          <p:spPr bwMode="auto">
            <a:xfrm>
              <a:off x="288" y="2160"/>
              <a:ext cx="1127" cy="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800" b="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</a:rPr>
                <a:t>C</a:t>
              </a:r>
              <a:r>
                <a:rPr lang="en-US" sz="2800" b="0" baseline="30000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</a:rPr>
                <a:t>4-</a:t>
              </a:r>
              <a:r>
                <a:rPr lang="en-US" sz="2800" b="0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Helvetica" pitchFamily="34" charset="0"/>
                </a:rPr>
                <a:t>,karbied</a:t>
              </a:r>
              <a:endPara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endParaRPr>
            </a:p>
          </p:txBody>
        </p:sp>
      </p:grp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2559050" y="2971800"/>
            <a:ext cx="206375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N</a:t>
            </a:r>
            <a:r>
              <a:rPr lang="en-US" sz="2800" b="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3-</a:t>
            </a: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, </a:t>
            </a:r>
            <a:r>
              <a:rPr lang="en-US" sz="2800" b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nitried</a:t>
            </a:r>
            <a:endParaRPr lang="en-US" sz="2800" b="0" dirty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4622800" y="2971800"/>
            <a:ext cx="2063750" cy="7620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O</a:t>
            </a:r>
            <a:r>
              <a:rPr lang="en-US" sz="2800" b="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2-</a:t>
            </a: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, </a:t>
            </a:r>
            <a:r>
              <a:rPr lang="en-US" sz="2800" b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oksied</a:t>
            </a:r>
            <a:endParaRPr lang="en-US" sz="2800" b="0" dirty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4622800" y="3733800"/>
            <a:ext cx="2063750" cy="7620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S</a:t>
            </a:r>
            <a:r>
              <a:rPr lang="en-US" sz="2800" b="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2-</a:t>
            </a: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, </a:t>
            </a:r>
            <a:r>
              <a:rPr lang="en-US" sz="2800" b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sulfied</a:t>
            </a:r>
            <a:endParaRPr lang="en-US" sz="2800" b="0" dirty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6686550" y="2971800"/>
            <a:ext cx="2063750" cy="762000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F</a:t>
            </a:r>
            <a:r>
              <a:rPr lang="en-US" sz="2800" b="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-</a:t>
            </a: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, </a:t>
            </a:r>
            <a:r>
              <a:rPr lang="en-US" sz="2800" b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fluoried</a:t>
            </a:r>
            <a:endParaRPr lang="en-US" sz="2800" b="0" dirty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6686550" y="3733800"/>
            <a:ext cx="2063750" cy="762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Cl</a:t>
            </a:r>
            <a:r>
              <a:rPr lang="en-US" sz="2800" b="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-</a:t>
            </a: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, </a:t>
            </a:r>
            <a:r>
              <a:rPr lang="en-US" sz="2800" b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chloried</a:t>
            </a:r>
            <a:endParaRPr lang="en-US" sz="2800" b="0" dirty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  <p:grpSp>
        <p:nvGrpSpPr>
          <p:cNvPr id="83978" name="Group 13"/>
          <p:cNvGrpSpPr>
            <a:grpSpLocks/>
          </p:cNvGrpSpPr>
          <p:nvPr/>
        </p:nvGrpSpPr>
        <p:grpSpPr bwMode="auto">
          <a:xfrm>
            <a:off x="642938" y="2590800"/>
            <a:ext cx="7514166" cy="406400"/>
            <a:chOff x="374" y="2064"/>
            <a:chExt cx="4369" cy="256"/>
          </a:xfrm>
        </p:grpSpPr>
        <p:sp>
          <p:nvSpPr>
            <p:cNvPr id="83981" name="Text Box 14"/>
            <p:cNvSpPr txBox="1">
              <a:spLocks noChangeArrowheads="1"/>
            </p:cNvSpPr>
            <p:nvPr/>
          </p:nvSpPr>
          <p:spPr bwMode="auto">
            <a:xfrm>
              <a:off x="4032" y="2064"/>
              <a:ext cx="71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dirty="0" err="1" smtClean="0">
                  <a:solidFill>
                    <a:schemeClr val="hlink"/>
                  </a:solidFill>
                </a:rPr>
                <a:t>Groep</a:t>
              </a:r>
              <a:r>
                <a:rPr lang="en-US" altLang="en-US" sz="1800" dirty="0" smtClean="0">
                  <a:solidFill>
                    <a:schemeClr val="hlink"/>
                  </a:solidFill>
                </a:rPr>
                <a:t> </a:t>
              </a:r>
              <a:r>
                <a:rPr lang="en-US" altLang="en-US" sz="1800" dirty="0">
                  <a:solidFill>
                    <a:schemeClr val="hlink"/>
                  </a:solidFill>
                </a:rPr>
                <a:t>7A</a:t>
              </a:r>
            </a:p>
          </p:txBody>
        </p:sp>
        <p:grpSp>
          <p:nvGrpSpPr>
            <p:cNvPr id="83982" name="Group 15"/>
            <p:cNvGrpSpPr>
              <a:grpSpLocks/>
            </p:cNvGrpSpPr>
            <p:nvPr/>
          </p:nvGrpSpPr>
          <p:grpSpPr bwMode="auto">
            <a:xfrm>
              <a:off x="374" y="2064"/>
              <a:ext cx="3217" cy="256"/>
              <a:chOff x="374" y="2064"/>
              <a:chExt cx="3217" cy="256"/>
            </a:xfrm>
          </p:grpSpPr>
          <p:sp>
            <p:nvSpPr>
              <p:cNvPr id="83983" name="Text Box 16"/>
              <p:cNvSpPr txBox="1">
                <a:spLocks noChangeArrowheads="1"/>
              </p:cNvSpPr>
              <p:nvPr/>
            </p:nvSpPr>
            <p:spPr bwMode="auto">
              <a:xfrm>
                <a:off x="2880" y="2064"/>
                <a:ext cx="71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 err="1" smtClean="0">
                    <a:solidFill>
                      <a:schemeClr val="hlink"/>
                    </a:solidFill>
                  </a:rPr>
                  <a:t>Groep</a:t>
                </a:r>
                <a:r>
                  <a:rPr lang="en-US" altLang="en-US" sz="1800" dirty="0" smtClean="0">
                    <a:solidFill>
                      <a:schemeClr val="hlink"/>
                    </a:solidFill>
                  </a:rPr>
                  <a:t> </a:t>
                </a:r>
                <a:r>
                  <a:rPr lang="en-US" altLang="en-US" sz="1800" dirty="0">
                    <a:solidFill>
                      <a:schemeClr val="hlink"/>
                    </a:solidFill>
                  </a:rPr>
                  <a:t>6A</a:t>
                </a:r>
              </a:p>
            </p:txBody>
          </p:sp>
          <p:grpSp>
            <p:nvGrpSpPr>
              <p:cNvPr id="83984" name="Group 17"/>
              <p:cNvGrpSpPr>
                <a:grpSpLocks/>
              </p:cNvGrpSpPr>
              <p:nvPr/>
            </p:nvGrpSpPr>
            <p:grpSpPr bwMode="auto">
              <a:xfrm>
                <a:off x="374" y="2064"/>
                <a:ext cx="2065" cy="256"/>
                <a:chOff x="374" y="2064"/>
                <a:chExt cx="2065" cy="256"/>
              </a:xfrm>
            </p:grpSpPr>
            <p:sp>
              <p:nvSpPr>
                <p:cNvPr id="83985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74" y="2087"/>
                  <a:ext cx="711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800" dirty="0" err="1" smtClean="0">
                      <a:solidFill>
                        <a:schemeClr val="hlink"/>
                      </a:solidFill>
                    </a:rPr>
                    <a:t>Groep</a:t>
                  </a:r>
                  <a:r>
                    <a:rPr lang="en-US" altLang="en-US" sz="1800" dirty="0" smtClean="0">
                      <a:solidFill>
                        <a:schemeClr val="hlink"/>
                      </a:solidFill>
                    </a:rPr>
                    <a:t> </a:t>
                  </a:r>
                  <a:r>
                    <a:rPr lang="en-US" altLang="en-US" sz="1800" dirty="0">
                      <a:solidFill>
                        <a:schemeClr val="hlink"/>
                      </a:solidFill>
                    </a:rPr>
                    <a:t>4A</a:t>
                  </a:r>
                </a:p>
              </p:txBody>
            </p:sp>
            <p:sp>
              <p:nvSpPr>
                <p:cNvPr id="83986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728" y="2064"/>
                  <a:ext cx="711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sz="1800" dirty="0" err="1" smtClean="0">
                      <a:solidFill>
                        <a:schemeClr val="hlink"/>
                      </a:solidFill>
                    </a:rPr>
                    <a:t>Groep</a:t>
                  </a:r>
                  <a:r>
                    <a:rPr lang="en-US" altLang="en-US" sz="1800" dirty="0" smtClean="0">
                      <a:solidFill>
                        <a:schemeClr val="hlink"/>
                      </a:solidFill>
                    </a:rPr>
                    <a:t> </a:t>
                  </a:r>
                  <a:r>
                    <a:rPr lang="en-US" altLang="en-US" sz="1800" dirty="0">
                      <a:solidFill>
                        <a:schemeClr val="hlink"/>
                      </a:solidFill>
                    </a:rPr>
                    <a:t>5A</a:t>
                  </a:r>
                </a:p>
              </p:txBody>
            </p:sp>
          </p:grpSp>
        </p:grpSp>
      </p:grp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6686550" y="4495800"/>
            <a:ext cx="2063750" cy="76200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Br</a:t>
            </a:r>
            <a:r>
              <a:rPr lang="en-US" sz="2800" b="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-</a:t>
            </a: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, </a:t>
            </a:r>
            <a:r>
              <a:rPr lang="en-US" sz="2800" b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bromied</a:t>
            </a:r>
            <a:endParaRPr lang="en-US" sz="2800" b="0" dirty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6686550" y="5257800"/>
            <a:ext cx="2063750" cy="7620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I</a:t>
            </a:r>
            <a:r>
              <a:rPr lang="en-US" sz="2800" b="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-</a:t>
            </a:r>
            <a:r>
              <a:rPr lang="en-US" sz="2800" b="0" dirty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, </a:t>
            </a:r>
            <a:r>
              <a:rPr lang="en-US" sz="2800" b="0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Helvetica" pitchFamily="34" charset="0"/>
              </a:rPr>
              <a:t>jodied</a:t>
            </a:r>
            <a:endParaRPr lang="en-US" sz="2800" b="0" dirty="0">
              <a:effectLst>
                <a:outerShdw blurRad="38100" dist="38100" dir="2700000" algn="tl">
                  <a:srgbClr val="FFFFFF"/>
                </a:outerShdw>
              </a:effectLst>
              <a:latin typeface="Helvetica" pitchFamily="34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99060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76201" y="228600"/>
            <a:ext cx="96012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Voorspelling</a:t>
            </a:r>
            <a:r>
              <a:rPr lang="en-US" sz="32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van ladings op </a:t>
            </a:r>
            <a:r>
              <a:rPr lang="en-US" sz="3200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Mono-</a:t>
            </a:r>
            <a:r>
              <a:rPr lang="en-US" sz="3200" u="sng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atomiese</a:t>
            </a:r>
            <a:r>
              <a:rPr lang="en-US" sz="3200" u="sng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Ione</a:t>
            </a:r>
            <a:endParaRPr lang="en-US" sz="3200" u="sng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520825" y="5949950"/>
            <a:ext cx="7294563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sz="32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</a:t>
            </a:r>
            <a:r>
              <a:rPr lang="en-ZA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 kan ‘n e</a:t>
            </a:r>
            <a:r>
              <a:rPr lang="en-ZA" sz="3200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</a:t>
            </a:r>
            <a:r>
              <a:rPr lang="en-ZA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wen of verloor!</a:t>
            </a:r>
            <a:endParaRPr lang="en-ZA" sz="320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7" descr="0306"/>
          <p:cNvSpPr>
            <a:spLocks noGrp="1" noChangeAspect="1" noChangeArrowheads="1"/>
          </p:cNvSpPr>
          <p:nvPr isPhoto="1"/>
        </p:nvSpPr>
        <p:spPr bwMode="auto">
          <a:xfrm>
            <a:off x="685800" y="1071563"/>
            <a:ext cx="8458200" cy="5481637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sp>
        <p:nvSpPr>
          <p:cNvPr id="88067" name="TextBox 2"/>
          <p:cNvSpPr txBox="1">
            <a:spLocks noChangeArrowheads="1"/>
          </p:cNvSpPr>
          <p:nvPr/>
        </p:nvSpPr>
        <p:spPr bwMode="auto">
          <a:xfrm>
            <a:off x="3352800" y="304800"/>
            <a:ext cx="27410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af-ZA" altLang="en-US" dirty="0"/>
              <a:t>V</a:t>
            </a:r>
            <a:r>
              <a:rPr lang="af-ZA" altLang="en-US" dirty="0" smtClean="0"/>
              <a:t>orming van ione</a:t>
            </a:r>
            <a:endParaRPr lang="af-ZA" alt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990600" y="4060825"/>
            <a:ext cx="8001000" cy="2209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"/>
          <p:cNvSpPr>
            <a:spLocks noChangeArrowheads="1"/>
          </p:cNvSpPr>
          <p:nvPr/>
        </p:nvSpPr>
        <p:spPr bwMode="auto">
          <a:xfrm>
            <a:off x="0" y="0"/>
            <a:ext cx="9906000" cy="836613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ZA" altLang="en-US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350838" y="609600"/>
            <a:ext cx="9283700" cy="21336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en-US" altLang="en-US" sz="6000" noProof="1" smtClean="0">
                <a:solidFill>
                  <a:srgbClr val="00279F"/>
                </a:solidFill>
                <a:sym typeface="Wingdings" panose="05000000000000000000" pitchFamily="2" charset="2"/>
              </a:rPr>
              <a:t></a:t>
            </a:r>
            <a:r>
              <a:rPr lang="en-US" altLang="en-US" sz="2800" noProof="1" smtClean="0">
                <a:solidFill>
                  <a:srgbClr val="00279F"/>
                </a:solidFill>
              </a:rPr>
              <a:t>Verduidelik</a:t>
            </a:r>
            <a:r>
              <a:rPr lang="en-US" altLang="en-US" sz="2800" smtClean="0">
                <a:solidFill>
                  <a:srgbClr val="00279F"/>
                </a:solidFill>
              </a:rPr>
              <a:t> </a:t>
            </a:r>
            <a:r>
              <a:rPr lang="en-US" altLang="en-US" sz="2800" noProof="1" smtClean="0">
                <a:solidFill>
                  <a:srgbClr val="00279F"/>
                </a:solidFill>
              </a:rPr>
              <a:t>ioonvorming vir mangaan</a:t>
            </a:r>
            <a:r>
              <a:rPr lang="en-US" altLang="en-US" sz="2800" smtClean="0">
                <a:solidFill>
                  <a:srgbClr val="00279F"/>
                </a:solidFill>
              </a:rPr>
              <a:t> (</a:t>
            </a:r>
            <a:r>
              <a:rPr lang="en-US" altLang="en-US" sz="2800" baseline="-25000" smtClean="0">
                <a:solidFill>
                  <a:srgbClr val="00279F"/>
                </a:solidFill>
              </a:rPr>
              <a:t>25</a:t>
            </a:r>
            <a:r>
              <a:rPr lang="en-US" altLang="en-US" sz="2800" smtClean="0">
                <a:solidFill>
                  <a:srgbClr val="00279F"/>
                </a:solidFill>
              </a:rPr>
              <a:t>Mn)</a:t>
            </a:r>
            <a:r>
              <a:rPr lang="en-US" altLang="en-US" sz="2800" noProof="1" smtClean="0">
                <a:solidFill>
                  <a:srgbClr val="00279F"/>
                </a:solidFill>
              </a:rPr>
              <a:t>- en ysteratome</a:t>
            </a:r>
            <a:r>
              <a:rPr lang="en-US" altLang="en-US" sz="2800" smtClean="0">
                <a:solidFill>
                  <a:srgbClr val="00279F"/>
                </a:solidFill>
              </a:rPr>
              <a:t> (</a:t>
            </a:r>
            <a:r>
              <a:rPr lang="en-US" altLang="en-US" sz="2800" baseline="-25000" smtClean="0">
                <a:solidFill>
                  <a:srgbClr val="00279F"/>
                </a:solidFill>
              </a:rPr>
              <a:t>26</a:t>
            </a:r>
            <a:r>
              <a:rPr lang="en-US" altLang="en-US" sz="2800" smtClean="0">
                <a:solidFill>
                  <a:srgbClr val="00279F"/>
                </a:solidFill>
              </a:rPr>
              <a:t>Fe)</a:t>
            </a:r>
            <a:r>
              <a:rPr lang="en-US" altLang="en-US" sz="2800" noProof="1" smtClean="0">
                <a:solidFill>
                  <a:srgbClr val="00279F"/>
                </a:solidFill>
              </a:rPr>
              <a:t> in terme van lading en verandering in die getal protone en elektrone</a:t>
            </a:r>
            <a:r>
              <a:rPr lang="en-US" altLang="en-US" sz="2800" smtClean="0">
                <a:solidFill>
                  <a:srgbClr val="00279F"/>
                </a:solidFill>
              </a:rPr>
              <a:t>.</a:t>
            </a:r>
            <a:endParaRPr lang="en-US" altLang="en-US" b="0" noProof="1" smtClean="0">
              <a:solidFill>
                <a:schemeClr val="tx1"/>
              </a:solidFill>
            </a:endParaRPr>
          </a:p>
        </p:txBody>
      </p:sp>
      <p:sp>
        <p:nvSpPr>
          <p:cNvPr id="89092" name="Text Box 3"/>
          <p:cNvSpPr txBox="1">
            <a:spLocks noChangeArrowheads="1"/>
          </p:cNvSpPr>
          <p:nvPr/>
        </p:nvSpPr>
        <p:spPr bwMode="auto">
          <a:xfrm>
            <a:off x="1073150" y="3276600"/>
            <a:ext cx="775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aseline="-25000" noProof="1"/>
              <a:t>25</a:t>
            </a:r>
            <a:r>
              <a:rPr lang="en-US" altLang="en-US" noProof="1"/>
              <a:t>Mn</a:t>
            </a:r>
            <a:r>
              <a:rPr lang="en-US" altLang="en-US" noProof="1">
                <a:solidFill>
                  <a:schemeClr val="hlink"/>
                </a:solidFill>
              </a:rPr>
              <a:t> </a:t>
            </a:r>
            <a:r>
              <a:rPr lang="en-US" altLang="en-US" sz="2000" noProof="1">
                <a:solidFill>
                  <a:schemeClr val="hlink"/>
                </a:solidFill>
              </a:rPr>
              <a:t>(25p</a:t>
            </a:r>
            <a:r>
              <a:rPr lang="en-US" altLang="en-US" sz="2000" baseline="30000" noProof="1">
                <a:solidFill>
                  <a:schemeClr val="hlink"/>
                </a:solidFill>
              </a:rPr>
              <a:t>+</a:t>
            </a:r>
            <a:r>
              <a:rPr lang="en-US" altLang="en-US" sz="2000" noProof="1">
                <a:solidFill>
                  <a:schemeClr val="hlink"/>
                </a:solidFill>
              </a:rPr>
              <a:t>, 25e</a:t>
            </a:r>
            <a:r>
              <a:rPr lang="en-US" altLang="en-US" sz="2000" baseline="30000" noProof="1">
                <a:solidFill>
                  <a:schemeClr val="hlink"/>
                </a:solidFill>
              </a:rPr>
              <a:t>-</a:t>
            </a:r>
            <a:r>
              <a:rPr lang="en-US" altLang="en-US" sz="2000" noProof="1">
                <a:solidFill>
                  <a:schemeClr val="hlink"/>
                </a:solidFill>
              </a:rPr>
              <a:t>)</a:t>
            </a:r>
            <a:r>
              <a:rPr lang="en-US" altLang="en-US" noProof="1">
                <a:solidFill>
                  <a:schemeClr val="hlink"/>
                </a:solidFill>
              </a:rPr>
              <a:t> - 2e</a:t>
            </a:r>
            <a:r>
              <a:rPr lang="en-US" altLang="en-US" baseline="30000" noProof="1">
                <a:solidFill>
                  <a:schemeClr val="hlink"/>
                </a:solidFill>
              </a:rPr>
              <a:t>-</a:t>
            </a:r>
            <a:r>
              <a:rPr lang="en-US" altLang="en-US">
                <a:solidFill>
                  <a:schemeClr val="hlink"/>
                </a:solidFill>
              </a:rPr>
              <a:t>      </a:t>
            </a:r>
            <a:r>
              <a:rPr lang="en-US" altLang="en-US">
                <a:sym typeface="Symbol" panose="05050102010706020507" pitchFamily="18" charset="2"/>
              </a:rPr>
              <a:t>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1073150" y="4191000"/>
            <a:ext cx="775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aseline="-25000" noProof="1"/>
              <a:t>26</a:t>
            </a:r>
            <a:r>
              <a:rPr lang="en-US" altLang="en-US" noProof="1"/>
              <a:t>Fe</a:t>
            </a:r>
            <a:r>
              <a:rPr lang="en-US" altLang="en-US" noProof="1">
                <a:solidFill>
                  <a:schemeClr val="hlink"/>
                </a:solidFill>
              </a:rPr>
              <a:t> </a:t>
            </a:r>
            <a:r>
              <a:rPr lang="en-US" altLang="en-US" sz="2000" noProof="1">
                <a:solidFill>
                  <a:schemeClr val="hlink"/>
                </a:solidFill>
              </a:rPr>
              <a:t>(26p</a:t>
            </a:r>
            <a:r>
              <a:rPr lang="en-US" altLang="en-US" sz="2000" baseline="30000" noProof="1">
                <a:solidFill>
                  <a:schemeClr val="hlink"/>
                </a:solidFill>
              </a:rPr>
              <a:t>+</a:t>
            </a:r>
            <a:r>
              <a:rPr lang="en-US" altLang="en-US" sz="2000" noProof="1">
                <a:solidFill>
                  <a:schemeClr val="hlink"/>
                </a:solidFill>
              </a:rPr>
              <a:t>, 26e</a:t>
            </a:r>
            <a:r>
              <a:rPr lang="en-US" altLang="en-US" sz="2000" baseline="30000" noProof="1">
                <a:solidFill>
                  <a:schemeClr val="hlink"/>
                </a:solidFill>
              </a:rPr>
              <a:t>-</a:t>
            </a:r>
            <a:r>
              <a:rPr lang="en-US" altLang="en-US" sz="2000" noProof="1">
                <a:solidFill>
                  <a:schemeClr val="hlink"/>
                </a:solidFill>
              </a:rPr>
              <a:t>)</a:t>
            </a:r>
            <a:r>
              <a:rPr lang="en-US" altLang="en-US" noProof="1">
                <a:solidFill>
                  <a:schemeClr val="hlink"/>
                </a:solidFill>
              </a:rPr>
              <a:t> - 2e</a:t>
            </a:r>
            <a:r>
              <a:rPr lang="en-US" altLang="en-US" baseline="30000" noProof="1">
                <a:solidFill>
                  <a:schemeClr val="hlink"/>
                </a:solidFill>
              </a:rPr>
              <a:t>-</a:t>
            </a:r>
            <a:r>
              <a:rPr lang="en-US" altLang="en-US"/>
              <a:t>      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endParaRPr lang="en-US" altLang="en-US">
              <a:solidFill>
                <a:schemeClr val="hlink"/>
              </a:solidFill>
              <a:sym typeface="Symbol" panose="05050102010706020507" pitchFamily="18" charset="2"/>
            </a:endParaRP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1073150" y="5029200"/>
            <a:ext cx="842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aseline="-25000" noProof="1"/>
              <a:t>26</a:t>
            </a:r>
            <a:r>
              <a:rPr lang="en-US" altLang="en-US" noProof="1"/>
              <a:t>Fe</a:t>
            </a:r>
            <a:r>
              <a:rPr lang="en-US" altLang="en-US" noProof="1">
                <a:solidFill>
                  <a:schemeClr val="hlink"/>
                </a:solidFill>
              </a:rPr>
              <a:t> </a:t>
            </a:r>
            <a:r>
              <a:rPr lang="en-US" altLang="en-US" sz="2000" noProof="1">
                <a:solidFill>
                  <a:schemeClr val="hlink"/>
                </a:solidFill>
              </a:rPr>
              <a:t>(26p</a:t>
            </a:r>
            <a:r>
              <a:rPr lang="en-US" altLang="en-US" sz="2000" baseline="30000" noProof="1">
                <a:solidFill>
                  <a:schemeClr val="hlink"/>
                </a:solidFill>
              </a:rPr>
              <a:t>+</a:t>
            </a:r>
            <a:r>
              <a:rPr lang="en-US" altLang="en-US" sz="2000" noProof="1">
                <a:solidFill>
                  <a:schemeClr val="hlink"/>
                </a:solidFill>
              </a:rPr>
              <a:t>, 26e</a:t>
            </a:r>
            <a:r>
              <a:rPr lang="en-US" altLang="en-US" sz="2000" baseline="30000" noProof="1">
                <a:solidFill>
                  <a:schemeClr val="hlink"/>
                </a:solidFill>
              </a:rPr>
              <a:t>-</a:t>
            </a:r>
            <a:r>
              <a:rPr lang="en-US" altLang="en-US" sz="2000" noProof="1">
                <a:solidFill>
                  <a:schemeClr val="hlink"/>
                </a:solidFill>
              </a:rPr>
              <a:t>)</a:t>
            </a:r>
            <a:r>
              <a:rPr lang="en-US" altLang="en-US" noProof="1">
                <a:solidFill>
                  <a:schemeClr val="hlink"/>
                </a:solidFill>
              </a:rPr>
              <a:t> - 3e</a:t>
            </a:r>
            <a:r>
              <a:rPr lang="en-US" altLang="en-US" baseline="30000" noProof="1">
                <a:solidFill>
                  <a:schemeClr val="hlink"/>
                </a:solidFill>
              </a:rPr>
              <a:t>-</a:t>
            </a:r>
            <a:r>
              <a:rPr lang="en-US" altLang="en-US"/>
              <a:t>      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endParaRPr lang="en-US" altLang="en-US">
              <a:solidFill>
                <a:schemeClr val="hlink"/>
              </a:solidFill>
              <a:sym typeface="Symbol" panose="05050102010706020507" pitchFamily="18" charset="2"/>
            </a:endParaRPr>
          </a:p>
        </p:txBody>
      </p:sp>
      <p:sp>
        <p:nvSpPr>
          <p:cNvPr id="89095" name="Text Box 9"/>
          <p:cNvSpPr txBox="1">
            <a:spLocks noChangeArrowheads="1"/>
          </p:cNvSpPr>
          <p:nvPr/>
        </p:nvSpPr>
        <p:spPr bwMode="auto">
          <a:xfrm>
            <a:off x="2971800" y="205730"/>
            <a:ext cx="33829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 err="1" smtClean="0"/>
              <a:t>Voorbeeld</a:t>
            </a:r>
            <a:endParaRPr lang="en-US" altLang="en-US" dirty="0"/>
          </a:p>
        </p:txBody>
      </p:sp>
      <p:sp>
        <p:nvSpPr>
          <p:cNvPr id="129036" name="Rectangle 12"/>
          <p:cNvSpPr>
            <a:spLocks noChangeArrowheads="1"/>
          </p:cNvSpPr>
          <p:nvPr/>
        </p:nvSpPr>
        <p:spPr bwMode="auto">
          <a:xfrm>
            <a:off x="5343525" y="3284538"/>
            <a:ext cx="2784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aseline="-25000" noProof="1"/>
              <a:t>25</a:t>
            </a:r>
            <a:r>
              <a:rPr lang="en-US" altLang="en-US" noProof="1"/>
              <a:t>Mn</a:t>
            </a:r>
            <a:r>
              <a:rPr lang="en-US" altLang="en-US" baseline="30000" noProof="1"/>
              <a:t>2+</a:t>
            </a:r>
            <a:r>
              <a:rPr lang="en-US" altLang="en-US" noProof="1">
                <a:solidFill>
                  <a:schemeClr val="hlink"/>
                </a:solidFill>
              </a:rPr>
              <a:t> (25p</a:t>
            </a:r>
            <a:r>
              <a:rPr lang="en-US" altLang="en-US" baseline="30000" noProof="1">
                <a:solidFill>
                  <a:schemeClr val="hlink"/>
                </a:solidFill>
              </a:rPr>
              <a:t>+</a:t>
            </a:r>
            <a:r>
              <a:rPr lang="en-US" altLang="en-US" noProof="1">
                <a:solidFill>
                  <a:schemeClr val="hlink"/>
                </a:solidFill>
              </a:rPr>
              <a:t>, 23e</a:t>
            </a:r>
            <a:r>
              <a:rPr lang="en-US" altLang="en-US" baseline="30000" noProof="1">
                <a:solidFill>
                  <a:schemeClr val="hlink"/>
                </a:solidFill>
              </a:rPr>
              <a:t>-</a:t>
            </a:r>
            <a:r>
              <a:rPr lang="en-US" altLang="en-US" noProof="1">
                <a:solidFill>
                  <a:schemeClr val="hlink"/>
                </a:solidFill>
              </a:rPr>
              <a:t>)</a:t>
            </a:r>
            <a:endParaRPr lang="en-US" altLang="en-US">
              <a:solidFill>
                <a:schemeClr val="hlink"/>
              </a:solidFill>
            </a:endParaRPr>
          </a:p>
        </p:txBody>
      </p:sp>
      <p:sp>
        <p:nvSpPr>
          <p:cNvPr id="129038" name="Rectangle 14"/>
          <p:cNvSpPr>
            <a:spLocks noChangeArrowheads="1"/>
          </p:cNvSpPr>
          <p:nvPr/>
        </p:nvSpPr>
        <p:spPr bwMode="auto">
          <a:xfrm>
            <a:off x="5343525" y="4221163"/>
            <a:ext cx="2700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aseline="-25000" noProof="1"/>
              <a:t>26</a:t>
            </a:r>
            <a:r>
              <a:rPr lang="en-US" altLang="en-US" noProof="1"/>
              <a:t>Fe</a:t>
            </a:r>
            <a:r>
              <a:rPr lang="en-US" altLang="en-US" baseline="30000" noProof="1"/>
              <a:t>2+</a:t>
            </a:r>
            <a:r>
              <a:rPr lang="en-US" altLang="en-US" noProof="1">
                <a:solidFill>
                  <a:schemeClr val="hlink"/>
                </a:solidFill>
              </a:rPr>
              <a:t> (26p</a:t>
            </a:r>
            <a:r>
              <a:rPr lang="en-US" altLang="en-US" baseline="30000" noProof="1">
                <a:solidFill>
                  <a:schemeClr val="hlink"/>
                </a:solidFill>
              </a:rPr>
              <a:t>+</a:t>
            </a:r>
            <a:r>
              <a:rPr lang="en-US" altLang="en-US" noProof="1">
                <a:solidFill>
                  <a:schemeClr val="hlink"/>
                </a:solidFill>
              </a:rPr>
              <a:t>, 24e</a:t>
            </a:r>
            <a:r>
              <a:rPr lang="en-US" altLang="en-US" baseline="30000" noProof="1">
                <a:solidFill>
                  <a:schemeClr val="hlink"/>
                </a:solidFill>
              </a:rPr>
              <a:t>-</a:t>
            </a:r>
            <a:r>
              <a:rPr lang="en-US" altLang="en-US" noProof="1">
                <a:solidFill>
                  <a:schemeClr val="hlink"/>
                </a:solidFill>
              </a:rPr>
              <a:t>)</a:t>
            </a:r>
            <a:endParaRPr lang="en-US" altLang="en-US">
              <a:solidFill>
                <a:schemeClr val="hlink"/>
              </a:solidFill>
            </a:endParaRPr>
          </a:p>
        </p:txBody>
      </p:sp>
      <p:sp>
        <p:nvSpPr>
          <p:cNvPr id="129039" name="Rectangle 15"/>
          <p:cNvSpPr>
            <a:spLocks noChangeArrowheads="1"/>
          </p:cNvSpPr>
          <p:nvPr/>
        </p:nvSpPr>
        <p:spPr bwMode="auto">
          <a:xfrm>
            <a:off x="5343525" y="5084763"/>
            <a:ext cx="27003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aseline="-25000" noProof="1"/>
              <a:t>26</a:t>
            </a:r>
            <a:r>
              <a:rPr lang="en-US" altLang="en-US" noProof="1"/>
              <a:t>Fe</a:t>
            </a:r>
            <a:r>
              <a:rPr lang="en-US" altLang="en-US" baseline="30000" noProof="1"/>
              <a:t>3+</a:t>
            </a:r>
            <a:r>
              <a:rPr lang="en-US" altLang="en-US" noProof="1">
                <a:solidFill>
                  <a:schemeClr val="hlink"/>
                </a:solidFill>
              </a:rPr>
              <a:t> (26p</a:t>
            </a:r>
            <a:r>
              <a:rPr lang="en-US" altLang="en-US" baseline="30000" noProof="1">
                <a:solidFill>
                  <a:schemeClr val="hlink"/>
                </a:solidFill>
              </a:rPr>
              <a:t>+</a:t>
            </a:r>
            <a:r>
              <a:rPr lang="en-US" altLang="en-US" noProof="1">
                <a:solidFill>
                  <a:schemeClr val="hlink"/>
                </a:solidFill>
              </a:rPr>
              <a:t>, 23e</a:t>
            </a:r>
            <a:r>
              <a:rPr lang="en-US" altLang="en-US" baseline="30000" noProof="1">
                <a:solidFill>
                  <a:schemeClr val="hlink"/>
                </a:solidFill>
              </a:rPr>
              <a:t>-</a:t>
            </a:r>
            <a:r>
              <a:rPr lang="en-US" altLang="en-US" noProof="1">
                <a:solidFill>
                  <a:schemeClr val="hlink"/>
                </a:solidFill>
              </a:rPr>
              <a:t>)</a:t>
            </a:r>
            <a:endParaRPr lang="en-US" altLang="en-US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6" grpId="0"/>
      <p:bldP spid="129038" grpId="0"/>
      <p:bldP spid="1290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u="sng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POLI-ATOMIESE IONE</a:t>
            </a:r>
            <a:endParaRPr lang="en-US" sz="3200" dirty="0" smtClean="0">
              <a:solidFill>
                <a:srgbClr val="0237BA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73150" y="1981200"/>
            <a:ext cx="8248650" cy="1592263"/>
          </a:xfrm>
        </p:spPr>
        <p:txBody>
          <a:bodyPr/>
          <a:lstStyle/>
          <a:p>
            <a:pPr>
              <a:lnSpc>
                <a:spcPct val="175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Groepe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van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atome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met ‘n lading.</a:t>
            </a:r>
          </a:p>
          <a:p>
            <a:pPr>
              <a:lnSpc>
                <a:spcPct val="175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Atome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gebind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deur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800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Kovalente</a:t>
            </a:r>
            <a:r>
              <a:rPr lang="en-US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Binding</a:t>
            </a: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en-US" sz="2800" dirty="0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75000"/>
              </a:lnSpc>
              <a:spcBef>
                <a:spcPct val="0"/>
              </a:spcBef>
              <a:buFontTx/>
              <a:buNone/>
              <a:defRPr/>
            </a:pPr>
            <a:endParaRPr lang="en-US" sz="20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91140" name="Picture 7"/>
          <p:cNvPicPr>
            <a:picLocks noGrp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3789363"/>
            <a:ext cx="3354388" cy="2676525"/>
          </a:xfrm>
          <a:noFill/>
        </p:spPr>
      </p:pic>
      <p:sp>
        <p:nvSpPr>
          <p:cNvPr id="91141" name="Text Box 9"/>
          <p:cNvSpPr txBox="1">
            <a:spLocks noChangeArrowheads="1"/>
          </p:cNvSpPr>
          <p:nvPr/>
        </p:nvSpPr>
        <p:spPr bwMode="auto">
          <a:xfrm>
            <a:off x="1209675" y="4149725"/>
            <a:ext cx="28892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>
                <a:solidFill>
                  <a:schemeClr val="accent2"/>
                </a:solidFill>
              </a:rPr>
              <a:t>Bv: SO</a:t>
            </a:r>
            <a:r>
              <a:rPr lang="en-US" altLang="en-US" sz="4000" baseline="-25000">
                <a:solidFill>
                  <a:schemeClr val="accent2"/>
                </a:solidFill>
              </a:rPr>
              <a:t>4</a:t>
            </a:r>
            <a:r>
              <a:rPr lang="en-US" altLang="en-US" sz="4000" baseline="30000">
                <a:solidFill>
                  <a:schemeClr val="accent2"/>
                </a:solidFill>
              </a:rPr>
              <a:t>2-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1209675" y="5229225"/>
            <a:ext cx="2887663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ZA" sz="28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Sulfaat-ioon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47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7" name="Text Box 3"/>
          <p:cNvSpPr txBox="1">
            <a:spLocks noChangeArrowheads="1"/>
          </p:cNvSpPr>
          <p:nvPr/>
        </p:nvSpPr>
        <p:spPr bwMode="auto">
          <a:xfrm>
            <a:off x="6591300" y="5516563"/>
            <a:ext cx="202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ZA" altLang="en-US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 flipH="1" flipV="1">
            <a:off x="4875213" y="3500438"/>
            <a:ext cx="701675" cy="5048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 flipH="1" flipV="1">
            <a:off x="4795838" y="6237288"/>
            <a:ext cx="701675" cy="504825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unders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aund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saunde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unde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26332</TotalTime>
  <Pages>25</Pages>
  <Words>898</Words>
  <Application>Microsoft Office PowerPoint</Application>
  <PresentationFormat>A4 Paper (210x297 mm)</PresentationFormat>
  <Paragraphs>190</Paragraphs>
  <Slides>34</Slides>
  <Notes>32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Arial</vt:lpstr>
      <vt:lpstr>Calibri</vt:lpstr>
      <vt:lpstr>Comic Sans MS</vt:lpstr>
      <vt:lpstr>Helvetica</vt:lpstr>
      <vt:lpstr>Symbol</vt:lpstr>
      <vt:lpstr>Times</vt:lpstr>
      <vt:lpstr>Times New Roman</vt:lpstr>
      <vt:lpstr>Wingdings</vt:lpstr>
      <vt:lpstr>saunders</vt:lpstr>
      <vt:lpstr>Photo Editor Photo</vt:lpstr>
      <vt:lpstr>PowerPoint Presentation</vt:lpstr>
      <vt:lpstr>PowerPoint Presentation</vt:lpstr>
      <vt:lpstr>METALE</vt:lpstr>
      <vt:lpstr>NIE-METALE</vt:lpstr>
      <vt:lpstr>PowerPoint Presentation</vt:lpstr>
      <vt:lpstr>PowerPoint Presentation</vt:lpstr>
      <vt:lpstr>Verduidelik ioonvorming vir mangaan (25Mn)- en ysteratome (26Fe) in terme van lading en verandering in die getal protone en elektrone.</vt:lpstr>
      <vt:lpstr>POLI-ATOMIESE IONE</vt:lpstr>
      <vt:lpstr>PowerPoint Presentation</vt:lpstr>
      <vt:lpstr>PowerPoint Presentation</vt:lpstr>
      <vt:lpstr>VERBINDINGS GEVORM VANAF IONE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PROBEER SELF 2.5</vt:lpstr>
      <vt:lpstr>PROBEER SELF 2.6</vt:lpstr>
      <vt:lpstr>PowerPoint Presentation</vt:lpstr>
      <vt:lpstr>PowerPoint Presentation</vt:lpstr>
      <vt:lpstr>Eienskappe van Ioniese Verbindings </vt:lpstr>
      <vt:lpstr>PowerPoint Presentation</vt:lpstr>
      <vt:lpstr>Vorming van NaCl vanaf Na en Cl2</vt:lpstr>
      <vt:lpstr>Elektrostatiesekragte</vt:lpstr>
      <vt:lpstr>Elektrostatiesekragte</vt:lpstr>
      <vt:lpstr>PowerPoint Presentation</vt:lpstr>
      <vt:lpstr>Toepassing van Coulomb se wet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ATOMS AND ELEMENTS</dc:title>
  <dc:creator>J. Kotz</dc:creator>
  <cp:lastModifiedBy>10074694</cp:lastModifiedBy>
  <cp:revision>872</cp:revision>
  <cp:lastPrinted>1601-01-01T00:00:00Z</cp:lastPrinted>
  <dcterms:created xsi:type="dcterms:W3CDTF">1996-06-10T21:59:34Z</dcterms:created>
  <dcterms:modified xsi:type="dcterms:W3CDTF">2021-03-10T15:07:08Z</dcterms:modified>
</cp:coreProperties>
</file>