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43" r:id="rId2"/>
    <p:sldId id="544" r:id="rId3"/>
    <p:sldId id="555" r:id="rId4"/>
    <p:sldId id="551" r:id="rId5"/>
    <p:sldId id="553" r:id="rId6"/>
    <p:sldId id="554" r:id="rId7"/>
    <p:sldId id="259" r:id="rId8"/>
    <p:sldId id="258" r:id="rId9"/>
    <p:sldId id="353" r:id="rId10"/>
    <p:sldId id="263" r:id="rId11"/>
    <p:sldId id="352" r:id="rId12"/>
    <p:sldId id="349" r:id="rId13"/>
    <p:sldId id="350" r:id="rId14"/>
    <p:sldId id="299" r:id="rId15"/>
    <p:sldId id="305" r:id="rId16"/>
    <p:sldId id="327" r:id="rId17"/>
    <p:sldId id="295" r:id="rId18"/>
    <p:sldId id="307" r:id="rId19"/>
    <p:sldId id="306" r:id="rId20"/>
    <p:sldId id="296" r:id="rId21"/>
    <p:sldId id="297" r:id="rId22"/>
    <p:sldId id="298" r:id="rId23"/>
  </p:sldIdLst>
  <p:sldSz cx="9906000" cy="6858000" type="A4"/>
  <p:notesSz cx="9144000" cy="6858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8F8F8"/>
    <a:srgbClr val="FF0000"/>
    <a:srgbClr val="0000FF"/>
    <a:srgbClr val="996600"/>
    <a:srgbClr val="4D4D4D"/>
    <a:srgbClr val="1C1C1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7" autoAdjust="0"/>
  </p:normalViewPr>
  <p:slideViewPr>
    <p:cSldViewPr>
      <p:cViewPr varScale="1">
        <p:scale>
          <a:sx n="85" d="100"/>
          <a:sy n="85" d="100"/>
        </p:scale>
        <p:origin x="1099" y="53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630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6.xml"/><Relationship Id="rId2" Type="http://schemas.openxmlformats.org/officeDocument/2006/relationships/slide" Target="slides/slide13.xml"/><Relationship Id="rId1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4068763" y="6532563"/>
            <a:ext cx="76358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/>
              <a:t>Page </a:t>
            </a:r>
            <a:fld id="{3AFA8D29-E79D-4C44-A865-83AACC0E21A1}" type="slidenum">
              <a:rPr lang="en-US" altLang="en-US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4068763" y="6532563"/>
            <a:ext cx="76358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/>
              <a:t>Page </a:t>
            </a:r>
            <a:fld id="{840E3A3C-D043-4F6E-B8C3-40194F8FD7FB}" type="slidenum">
              <a:rPr lang="en-US" altLang="en-US" sz="1200" b="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/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22563" y="519113"/>
            <a:ext cx="3698875" cy="2562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  <p:sp>
        <p:nvSpPr>
          <p:cNvPr id="430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  <p:sp>
        <p:nvSpPr>
          <p:cNvPr id="450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6709D1-9107-49AE-A18B-C345CF65392B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61E29D-D340-4D31-AA9A-B7637F11E9A7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888295-7BCA-48F5-A290-EF5AD92EE94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098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4099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288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5372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2926" y="609600"/>
            <a:ext cx="19399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3151" y="609600"/>
            <a:ext cx="5654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444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73150" y="609600"/>
            <a:ext cx="77597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592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258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7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949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150" y="1981200"/>
            <a:ext cx="3797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81200"/>
            <a:ext cx="3797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540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8634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686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80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3" y="273054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4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952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3150" y="609600"/>
            <a:ext cx="7759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3150" y="1981200"/>
            <a:ext cx="7759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175" y="6421438"/>
            <a:ext cx="332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00" b="0" smtClean="0">
                <a:solidFill>
                  <a:schemeClr val="tx2"/>
                </a:solidFill>
              </a:rPr>
              <a:t>Copyright (c) 1999 by Harcourt Brace &amp; Company</a:t>
            </a:r>
          </a:p>
          <a:p>
            <a:pPr>
              <a:defRPr/>
            </a:pPr>
            <a:r>
              <a:rPr lang="en-US" altLang="en-US" sz="1000" b="0" smtClean="0">
                <a:solidFill>
                  <a:schemeClr val="tx2"/>
                </a:solidFill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05" r:id="rId1"/>
    <p:sldLayoutId id="2147486906" r:id="rId2"/>
    <p:sldLayoutId id="2147486907" r:id="rId3"/>
    <p:sldLayoutId id="2147486908" r:id="rId4"/>
    <p:sldLayoutId id="2147486909" r:id="rId5"/>
    <p:sldLayoutId id="2147486910" r:id="rId6"/>
    <p:sldLayoutId id="2147486911" r:id="rId7"/>
    <p:sldLayoutId id="2147486912" r:id="rId8"/>
    <p:sldLayoutId id="2147486913" r:id="rId9"/>
    <p:sldLayoutId id="2147486914" r:id="rId10"/>
    <p:sldLayoutId id="2147486915" r:id="rId11"/>
    <p:sldLayoutId id="2147486916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76201" y="1788616"/>
            <a:ext cx="9753600" cy="415498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FFFF00"/>
                </a:solidFill>
                <a:latin typeface="Calibri" pitchFamily="34" charset="0"/>
              </a:rPr>
              <a:t>Study Unit 1: </a:t>
            </a:r>
            <a:r>
              <a:rPr lang="af-ZA" sz="2200" dirty="0">
                <a:solidFill>
                  <a:srgbClr val="FFFFFF"/>
                </a:solidFill>
                <a:latin typeface="Calibri" pitchFamily="34" charset="0"/>
              </a:rPr>
              <a:t> (self </a:t>
            </a:r>
            <a:r>
              <a:rPr lang="af-ZA" sz="2200" dirty="0" err="1">
                <a:solidFill>
                  <a:srgbClr val="FFFFFF"/>
                </a:solidFill>
                <a:latin typeface="Calibri" pitchFamily="34" charset="0"/>
              </a:rPr>
              <a:t>study</a:t>
            </a:r>
            <a:r>
              <a:rPr lang="af-ZA" sz="2200" dirty="0">
                <a:solidFill>
                  <a:srgbClr val="FFFFFF"/>
                </a:solidFill>
                <a:latin typeface="Calibri" pitchFamily="34" charset="0"/>
              </a:rPr>
              <a:t>)</a:t>
            </a:r>
            <a:endParaRPr lang="en-US" sz="220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Basic concepts of Chemistry</a:t>
            </a:r>
          </a:p>
          <a:p>
            <a:pPr>
              <a:defRPr/>
            </a:pPr>
            <a:endParaRPr lang="en-US" sz="110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2200" dirty="0">
                <a:solidFill>
                  <a:srgbClr val="FFFF00"/>
                </a:solidFill>
                <a:latin typeface="Calibri" pitchFamily="34" charset="0"/>
              </a:rPr>
              <a:t>Study Unit 2: </a:t>
            </a:r>
            <a:endParaRPr lang="en-US" sz="220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Atoms, molecules and ions</a:t>
            </a:r>
          </a:p>
          <a:p>
            <a:pPr>
              <a:defRPr/>
            </a:pPr>
            <a:endParaRPr lang="en-US" sz="110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2200" dirty="0">
                <a:solidFill>
                  <a:srgbClr val="FFFF00"/>
                </a:solidFill>
                <a:latin typeface="Calibri" pitchFamily="34" charset="0"/>
              </a:rPr>
              <a:t>Study Unit 3: </a:t>
            </a:r>
            <a:endParaRPr lang="en-US" sz="220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Chemical reactions</a:t>
            </a:r>
            <a:endParaRPr lang="af-ZA" sz="220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defRPr/>
            </a:pPr>
            <a:endParaRPr lang="af-ZA" sz="110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af-ZA" sz="2200" dirty="0" err="1">
                <a:solidFill>
                  <a:srgbClr val="FFFF00"/>
                </a:solidFill>
                <a:latin typeface="Calibri" pitchFamily="34" charset="0"/>
              </a:rPr>
              <a:t>Study</a:t>
            </a:r>
            <a:r>
              <a:rPr lang="af-ZA" sz="22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af-ZA" sz="2200" dirty="0" err="1">
                <a:solidFill>
                  <a:srgbClr val="FFFF00"/>
                </a:solidFill>
                <a:latin typeface="Calibri" pitchFamily="34" charset="0"/>
              </a:rPr>
              <a:t>Unit</a:t>
            </a:r>
            <a:r>
              <a:rPr lang="af-ZA" sz="2200" dirty="0">
                <a:solidFill>
                  <a:srgbClr val="FFFF00"/>
                </a:solidFill>
                <a:latin typeface="Calibri" pitchFamily="34" charset="0"/>
              </a:rPr>
              <a:t> 4: </a:t>
            </a:r>
            <a:endParaRPr lang="af-ZA" sz="220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GB" sz="2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Stoichiometry: Quantitative information about Chemical reactions</a:t>
            </a:r>
            <a:endParaRPr lang="af-ZA" sz="22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af-ZA" sz="110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af-ZA" sz="2200" dirty="0" err="1">
                <a:solidFill>
                  <a:srgbClr val="FFFF00"/>
                </a:solidFill>
                <a:latin typeface="Calibri" pitchFamily="34" charset="0"/>
              </a:rPr>
              <a:t>Study</a:t>
            </a:r>
            <a:r>
              <a:rPr lang="af-ZA" sz="2200" dirty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af-ZA" sz="2200" dirty="0" err="1">
                <a:solidFill>
                  <a:srgbClr val="FFFF00"/>
                </a:solidFill>
                <a:latin typeface="Calibri" pitchFamily="34" charset="0"/>
              </a:rPr>
              <a:t>Unit</a:t>
            </a:r>
            <a:r>
              <a:rPr lang="af-ZA" sz="2200" dirty="0">
                <a:solidFill>
                  <a:srgbClr val="FFFF00"/>
                </a:solidFill>
                <a:latin typeface="Calibri" pitchFamily="34" charset="0"/>
              </a:rPr>
              <a:t> 5:  </a:t>
            </a:r>
            <a:endParaRPr lang="af-ZA" sz="220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GB" sz="2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Principles of chemical reactivity:  Energy and chemical reactions</a:t>
            </a:r>
            <a:endParaRPr lang="en-US" sz="22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914400" y="6019800"/>
            <a:ext cx="7564891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rgbClr val="FFFFFF"/>
                </a:solidFill>
                <a:latin typeface="Comic Sans MS" pitchFamily="66" charset="0"/>
              </a:rPr>
              <a:t>Kotz</a:t>
            </a:r>
            <a:r>
              <a:rPr lang="en-US" sz="1800" dirty="0">
                <a:solidFill>
                  <a:srgbClr val="FFFFFF"/>
                </a:solidFill>
                <a:latin typeface="Comic Sans MS" pitchFamily="66" charset="0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Comic Sans MS" pitchFamily="66" charset="0"/>
              </a:rPr>
              <a:t>Treichel</a:t>
            </a:r>
            <a:r>
              <a:rPr lang="en-US" sz="1800" dirty="0">
                <a:solidFill>
                  <a:srgbClr val="FFFFFF"/>
                </a:solidFill>
                <a:latin typeface="Comic Sans MS" pitchFamily="66" charset="0"/>
              </a:rPr>
              <a:t> &amp; Townsend, parts of chapters 1, 2, 3, 4 and 5 </a:t>
            </a:r>
            <a:r>
              <a:rPr lang="af-ZA" sz="1800" dirty="0">
                <a:solidFill>
                  <a:srgbClr val="FFFFFF"/>
                </a:solidFill>
                <a:latin typeface="Comic Sans MS" pitchFamily="66" charset="0"/>
              </a:rPr>
              <a:t/>
            </a:r>
            <a:br>
              <a:rPr lang="af-ZA" sz="1800" dirty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rgbClr val="FFFFFF"/>
                </a:solidFill>
                <a:latin typeface="Comic Sans MS" pitchFamily="66" charset="0"/>
              </a:rPr>
              <a:t>Study guide p. 1 - 49, Study Units 1, 2, 3, 4 &amp; 5</a:t>
            </a: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480996" y="76200"/>
            <a:ext cx="8967804" cy="14311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rgbClr val="C00000"/>
                </a:solidFill>
                <a:latin typeface="Comic Sans MS" pitchFamily="66" charset="0"/>
              </a:rPr>
              <a:t>STUDY DIVISION A</a:t>
            </a:r>
          </a:p>
          <a:p>
            <a:pPr algn="ctr">
              <a:defRPr/>
            </a:pPr>
            <a:endParaRPr lang="en-US" sz="1100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THE BASIC BUILDING BLOCKS OF CHEMISTRY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8" y="0"/>
            <a:ext cx="9920848" cy="686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8050" y="304800"/>
            <a:ext cx="7759700" cy="1143000"/>
          </a:xfrm>
        </p:spPr>
        <p:txBody>
          <a:bodyPr/>
          <a:lstStyle/>
          <a:p>
            <a:pPr>
              <a:defRPr/>
            </a:pPr>
            <a:r>
              <a:rPr lang="en-US" sz="48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Atomic Number, Z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7850" y="1981200"/>
            <a:ext cx="8667750" cy="1752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All atoms of the same element have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same number of protons in the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nucleus, </a:t>
            </a:r>
            <a:r>
              <a:rPr lang="en-US" sz="36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36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29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4191000"/>
            <a:ext cx="6273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908050" y="228600"/>
            <a:ext cx="7842250" cy="2308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ZA" noProof="1"/>
              <a:t>For the sodium atom with 11 protons and 12 neutrons in the nucleus – what is the the mass number of the atom?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noProof="1"/>
              <a:t>Notation: </a:t>
            </a:r>
            <a:r>
              <a:rPr lang="en-US" baseline="30000" noProof="1"/>
              <a:t>A</a:t>
            </a:r>
            <a:r>
              <a:rPr lang="en-US" baseline="-25000" noProof="1"/>
              <a:t>Z</a:t>
            </a:r>
            <a:r>
              <a:rPr lang="en-US" noProof="1"/>
              <a:t>X </a:t>
            </a:r>
          </a:p>
          <a:p>
            <a:pPr>
              <a:defRPr/>
            </a:pPr>
            <a:endParaRPr lang="en-US" noProof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908050" y="2971800"/>
            <a:ext cx="3879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noProof="1">
                <a:solidFill>
                  <a:schemeClr val="hlink"/>
                </a:solidFill>
              </a:rPr>
              <a:t>Notation: </a:t>
            </a:r>
            <a:r>
              <a:rPr lang="en-US" altLang="en-US" baseline="30000" noProof="1">
                <a:solidFill>
                  <a:schemeClr val="hlink"/>
                </a:solidFill>
              </a:rPr>
              <a:t>A</a:t>
            </a:r>
            <a:r>
              <a:rPr lang="en-US" altLang="en-US" baseline="-25000" noProof="1">
                <a:solidFill>
                  <a:schemeClr val="hlink"/>
                </a:solidFill>
              </a:rPr>
              <a:t>Z</a:t>
            </a:r>
            <a:r>
              <a:rPr lang="en-US" altLang="en-US" noProof="1">
                <a:solidFill>
                  <a:schemeClr val="hlink"/>
                </a:solidFill>
              </a:rPr>
              <a:t>X</a:t>
            </a:r>
            <a:r>
              <a:rPr lang="en-US" altLang="en-US" noProof="1"/>
              <a:t> 	</a:t>
            </a:r>
          </a:p>
        </p:txBody>
      </p:sp>
      <p:sp>
        <p:nvSpPr>
          <p:cNvPr id="223236" name="Line 4"/>
          <p:cNvSpPr>
            <a:spLocks noChangeShapeType="1"/>
          </p:cNvSpPr>
          <p:nvPr/>
        </p:nvSpPr>
        <p:spPr bwMode="auto">
          <a:xfrm>
            <a:off x="3714750" y="3200400"/>
            <a:ext cx="825500" cy="15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4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3886200"/>
            <a:ext cx="1954213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4419600"/>
            <a:ext cx="2076450" cy="1122363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908050" y="2590800"/>
            <a:ext cx="156845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ZA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Sodium</a:t>
            </a:r>
          </a:p>
        </p:txBody>
      </p:sp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908050" y="4114800"/>
            <a:ext cx="107315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ZA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Boor</a:t>
            </a:r>
          </a:p>
        </p:txBody>
      </p:sp>
      <p:sp>
        <p:nvSpPr>
          <p:cNvPr id="223241" name="Line 9"/>
          <p:cNvSpPr>
            <a:spLocks noChangeShapeType="1"/>
          </p:cNvSpPr>
          <p:nvPr/>
        </p:nvSpPr>
        <p:spPr bwMode="auto">
          <a:xfrm>
            <a:off x="5365750" y="4953000"/>
            <a:ext cx="825500" cy="15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3243" name="Text Box 11"/>
          <p:cNvSpPr txBox="1">
            <a:spLocks noChangeArrowheads="1"/>
          </p:cNvSpPr>
          <p:nvPr/>
        </p:nvSpPr>
        <p:spPr bwMode="auto">
          <a:xfrm>
            <a:off x="1485900" y="4953000"/>
            <a:ext cx="1816100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ZA" sz="1800" noProof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= red</a:t>
            </a:r>
            <a:r>
              <a:rPr lang="en-ZA" sz="1800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ZA" sz="1800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= green</a:t>
            </a:r>
            <a:endParaRPr lang="en-ZA" sz="1800" noProof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3244" name="AutoShape 12"/>
          <p:cNvSpPr>
            <a:spLocks noChangeArrowheads="1"/>
          </p:cNvSpPr>
          <p:nvPr/>
        </p:nvSpPr>
        <p:spPr bwMode="auto">
          <a:xfrm>
            <a:off x="1320800" y="4953000"/>
            <a:ext cx="1568450" cy="685800"/>
          </a:xfrm>
          <a:prstGeom prst="bracePair">
            <a:avLst>
              <a:gd name="adj" fmla="val 8333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648200" y="2906713"/>
            <a:ext cx="971550" cy="674687"/>
            <a:chOff x="5969735" y="2562709"/>
            <a:chExt cx="971092" cy="674135"/>
          </a:xfrm>
        </p:grpSpPr>
        <p:sp>
          <p:nvSpPr>
            <p:cNvPr id="17" name="TextBox 16"/>
            <p:cNvSpPr txBox="1"/>
            <p:nvPr/>
          </p:nvSpPr>
          <p:spPr>
            <a:xfrm>
              <a:off x="5972413" y="2867512"/>
              <a:ext cx="428387" cy="369332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af-ZA" sz="1800" dirty="0">
                  <a:solidFill>
                    <a:srgbClr val="990033"/>
                  </a:solidFill>
                </a:rPr>
                <a:t>11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69735" y="2562709"/>
              <a:ext cx="441146" cy="369332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af-ZA" sz="1800" dirty="0">
                  <a:solidFill>
                    <a:srgbClr val="990033"/>
                  </a:solidFill>
                </a:rPr>
                <a:t>23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31979" y="2623929"/>
              <a:ext cx="708848" cy="584775"/>
            </a:xfrm>
            <a:prstGeom prst="rect">
              <a:avLst/>
            </a:prstGeom>
            <a:no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af-ZA" sz="3200" dirty="0">
                  <a:solidFill>
                    <a:srgbClr val="990033"/>
                  </a:solidFill>
                </a:rPr>
                <a:t>Na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01" name="Text Box 13"/>
          <p:cNvSpPr txBox="1">
            <a:spLocks noChangeArrowheads="1"/>
          </p:cNvSpPr>
          <p:nvPr/>
        </p:nvSpPr>
        <p:spPr bwMode="auto">
          <a:xfrm>
            <a:off x="8089900" y="6248400"/>
            <a:ext cx="11557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ZA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388" y="354013"/>
            <a:ext cx="6500812" cy="865187"/>
          </a:xfrm>
          <a:solidFill>
            <a:srgbClr val="002060"/>
          </a:solidFill>
        </p:spPr>
        <p:txBody>
          <a:bodyPr/>
          <a:lstStyle/>
          <a:p>
            <a:r>
              <a:rPr lang="en-ZA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TRY YOURSELF 2.1</a:t>
            </a:r>
            <a:endParaRPr lang="en-US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04800" y="1752600"/>
            <a:ext cx="9448800" cy="1219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0488" tIns="44450" rIns="90488" bIns="44450"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ZA" sz="2800" dirty="0" smtClean="0">
                <a:solidFill>
                  <a:srgbClr val="F8F8F8"/>
                </a:solidFill>
                <a:latin typeface="Comic Sans MS" pitchFamily="66" charset="0"/>
              </a:rPr>
              <a:t>Which one of the following atoms contains the largest number of protons?</a:t>
            </a:r>
            <a:endParaRPr lang="en-US" sz="2800" dirty="0" smtClean="0">
              <a:solidFill>
                <a:srgbClr val="F8F8F8"/>
              </a:solidFill>
              <a:latin typeface="Comic Sans MS" pitchFamily="66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295400" y="4038600"/>
            <a:ext cx="7467600" cy="1600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0488" tIns="44450" rIns="90488" bIns="44450" anchor="ctr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ZA" sz="3200" baseline="30000" dirty="0" smtClean="0">
                <a:solidFill>
                  <a:srgbClr val="F8F8F8"/>
                </a:solidFill>
                <a:latin typeface="Comic Sans MS" pitchFamily="66" charset="0"/>
              </a:rPr>
              <a:t>128</a:t>
            </a:r>
            <a:r>
              <a:rPr lang="en-ZA" sz="3200" dirty="0" smtClean="0">
                <a:solidFill>
                  <a:srgbClr val="F8F8F8"/>
                </a:solidFill>
                <a:latin typeface="Comic Sans MS" pitchFamily="66" charset="0"/>
              </a:rPr>
              <a:t>Te;  </a:t>
            </a:r>
            <a:r>
              <a:rPr lang="en-ZA" sz="3200" baseline="30000" dirty="0" smtClean="0">
                <a:solidFill>
                  <a:srgbClr val="F8F8F8"/>
                </a:solidFill>
                <a:latin typeface="Comic Sans MS" pitchFamily="66" charset="0"/>
              </a:rPr>
              <a:t>121</a:t>
            </a:r>
            <a:r>
              <a:rPr lang="en-ZA" sz="3200" dirty="0" smtClean="0">
                <a:solidFill>
                  <a:srgbClr val="F8F8F8"/>
                </a:solidFill>
                <a:latin typeface="Comic Sans MS" pitchFamily="66" charset="0"/>
              </a:rPr>
              <a:t>Sb;  </a:t>
            </a:r>
            <a:r>
              <a:rPr lang="en-ZA" sz="3200" baseline="30000" dirty="0" smtClean="0">
                <a:solidFill>
                  <a:srgbClr val="F8F8F8"/>
                </a:solidFill>
                <a:latin typeface="Comic Sans MS" pitchFamily="66" charset="0"/>
              </a:rPr>
              <a:t>127</a:t>
            </a:r>
            <a:r>
              <a:rPr lang="en-ZA" sz="3200" dirty="0" smtClean="0">
                <a:solidFill>
                  <a:srgbClr val="F8F8F8"/>
                </a:solidFill>
                <a:latin typeface="Comic Sans MS" pitchFamily="66" charset="0"/>
              </a:rPr>
              <a:t>I;  </a:t>
            </a:r>
            <a:r>
              <a:rPr lang="en-ZA" sz="3200" baseline="30000" dirty="0" smtClean="0">
                <a:solidFill>
                  <a:srgbClr val="F8F8F8"/>
                </a:solidFill>
                <a:latin typeface="Comic Sans MS" pitchFamily="66" charset="0"/>
              </a:rPr>
              <a:t>107</a:t>
            </a:r>
            <a:r>
              <a:rPr lang="en-ZA" sz="3200" dirty="0" smtClean="0">
                <a:solidFill>
                  <a:srgbClr val="F8F8F8"/>
                </a:solidFill>
                <a:latin typeface="Comic Sans MS" pitchFamily="66" charset="0"/>
              </a:rPr>
              <a:t>Ag;  </a:t>
            </a:r>
            <a:r>
              <a:rPr lang="en-ZA" sz="3200" baseline="30000" dirty="0" smtClean="0">
                <a:solidFill>
                  <a:srgbClr val="F8F8F8"/>
                </a:solidFill>
                <a:latin typeface="Comic Sans MS" pitchFamily="66" charset="0"/>
              </a:rPr>
              <a:t>112</a:t>
            </a:r>
            <a:r>
              <a:rPr lang="en-ZA" sz="3200" dirty="0" smtClean="0">
                <a:solidFill>
                  <a:srgbClr val="F8F8F8"/>
                </a:solidFill>
                <a:latin typeface="Comic Sans MS" pitchFamily="66" charset="0"/>
              </a:rPr>
              <a:t>Cd</a:t>
            </a:r>
            <a:endParaRPr lang="en-US" sz="3200" dirty="0" smtClean="0">
              <a:solidFill>
                <a:srgbClr val="F8F8F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58" name="Rectangle 22"/>
          <p:cNvSpPr>
            <a:spLocks noChangeArrowheads="1"/>
          </p:cNvSpPr>
          <p:nvPr/>
        </p:nvSpPr>
        <p:spPr bwMode="auto">
          <a:xfrm>
            <a:off x="0" y="1143000"/>
            <a:ext cx="3352800" cy="3048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76200" y="1411288"/>
            <a:ext cx="3352800" cy="2708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Give the mass number of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  <a:tabLst>
                <a:tab pos="463550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 n</a:t>
            </a: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ickel 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atom with 31 	neutrons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 </a:t>
            </a: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bismuth 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atom with </a:t>
            </a: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127 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neutrons and</a:t>
            </a:r>
          </a:p>
          <a:p>
            <a:pPr marL="457200" indent="-457200">
              <a:spcBef>
                <a:spcPct val="50000"/>
              </a:spcBef>
              <a:buFontTx/>
              <a:buAutoNum type="alphaLcPeriod"/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 </a:t>
            </a: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tantalum 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atom with 110 neutrons.</a:t>
            </a:r>
          </a:p>
        </p:txBody>
      </p:sp>
      <p:sp>
        <p:nvSpPr>
          <p:cNvPr id="219148" name="Rectangle 12"/>
          <p:cNvSpPr>
            <a:spLocks noChangeArrowheads="1"/>
          </p:cNvSpPr>
          <p:nvPr/>
        </p:nvSpPr>
        <p:spPr bwMode="auto">
          <a:xfrm>
            <a:off x="1795463" y="1281113"/>
            <a:ext cx="990600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4037" name="Object 18"/>
          <p:cNvGraphicFramePr>
            <a:graphicFrameLocks noChangeAspect="1"/>
          </p:cNvGraphicFramePr>
          <p:nvPr/>
        </p:nvGraphicFramePr>
        <p:xfrm>
          <a:off x="3486150" y="1125538"/>
          <a:ext cx="619125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name="Photo Editor Photo" r:id="rId4" imgW="5904762" imgH="4390476" progId="MSPhotoEd.3">
                  <p:embed/>
                </p:oleObj>
              </mc:Choice>
              <mc:Fallback>
                <p:oleObj name="Photo Editor Photo" r:id="rId4" imgW="5904762" imgH="4390476" progId="MSPhotoEd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1125538"/>
                        <a:ext cx="619125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388" y="76200"/>
            <a:ext cx="6500812" cy="865188"/>
          </a:xfrm>
          <a:solidFill>
            <a:srgbClr val="002060"/>
          </a:solidFill>
        </p:spPr>
        <p:txBody>
          <a:bodyPr/>
          <a:lstStyle/>
          <a:p>
            <a:r>
              <a:rPr lang="en-ZA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TRY YOURSELF 2.2</a:t>
            </a:r>
            <a:endParaRPr lang="en-US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2393950" y="2590800"/>
            <a:ext cx="5200650" cy="281940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143000"/>
            <a:ext cx="7759700" cy="1143000"/>
          </a:xfrm>
        </p:spPr>
        <p:txBody>
          <a:bodyPr/>
          <a:lstStyle/>
          <a:p>
            <a:pPr>
              <a:defRPr/>
            </a:pPr>
            <a:r>
              <a:rPr lang="en-US" sz="4800" smtClean="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smtClean="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 Number, A</a:t>
            </a:r>
            <a:endParaRPr lang="en-US" sz="4800" smtClean="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990600" y="2667000"/>
            <a:ext cx="7842250" cy="2524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sz="3200" noProof="1">
                <a:solidFill>
                  <a:srgbClr val="1965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Difference between</a:t>
            </a:r>
            <a:r>
              <a:rPr lang="en-US" sz="3200" dirty="0">
                <a:solidFill>
                  <a:srgbClr val="1965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Real 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Atomic mass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 and</a:t>
            </a: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Relative 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sz="2800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tomic mass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i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REAL ATOMIC MASS </a:t>
            </a:r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(Exact Atomic Mass)</a:t>
            </a:r>
            <a:endParaRPr lang="en-US" sz="3200" noProof="1" smtClean="0"/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825500" y="2133600"/>
            <a:ext cx="8172450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Is it possible to determine the real mass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(exact atomic mass)</a:t>
            </a:r>
            <a:r>
              <a:rPr lang="en-US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 of an atom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  <a:endParaRPr lang="en-US" noProof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1847850" y="4575175"/>
            <a:ext cx="6686550" cy="1292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ZA" sz="4800" i="1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 Spectrometer</a:t>
            </a:r>
            <a:endParaRPr lang="en-US" sz="4800" i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af-ZA" sz="2000" noProof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2819400" y="3576638"/>
            <a:ext cx="3995738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Which apparatus is used</a:t>
            </a:r>
            <a:r>
              <a:rPr lang="en-US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2" grpId="0" autoUpdateAnimBg="0"/>
      <p:bldP spid="110603" grpId="0" autoUpdateAnimBg="0"/>
      <p:bldP spid="1106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495300" y="2438400"/>
            <a:ext cx="8997950" cy="297180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495300" y="381000"/>
            <a:ext cx="8997950" cy="175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ZA" sz="5400" noProof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Relative </a:t>
            </a:r>
            <a:r>
              <a:rPr lang="en-US" sz="5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5400" noProof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tomic mass</a:t>
            </a:r>
            <a:endParaRPr lang="en-US" sz="54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5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(Relative Mass)</a:t>
            </a:r>
            <a:endParaRPr lang="en-US" sz="5400" noProof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247650" y="2590800"/>
            <a:ext cx="9493250" cy="3046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What is the meaning of the word relative?</a:t>
            </a:r>
          </a:p>
          <a:p>
            <a:pPr algn="ctr">
              <a:spcBef>
                <a:spcPct val="50000"/>
              </a:spcBef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According to HAT: 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i="1" dirty="0"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Times New Roman" pitchFamily="18" charset="0"/>
              </a:rPr>
              <a:t>Comparison between 2 units, thus one aspect with another aspect.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7"/>
          <p:cNvSpPr txBox="1">
            <a:spLocks noChangeArrowheads="1"/>
          </p:cNvSpPr>
          <p:nvPr/>
        </p:nvSpPr>
        <p:spPr bwMode="auto">
          <a:xfrm>
            <a:off x="0" y="882650"/>
            <a:ext cx="96583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noProof="1">
                <a:solidFill>
                  <a:schemeClr val="hlink"/>
                </a:solidFill>
              </a:rPr>
              <a:t>According to the mass spectrometer:</a:t>
            </a:r>
            <a:endParaRPr lang="en-US" altLang="en-US" sz="3200" dirty="0">
              <a:solidFill>
                <a:schemeClr val="hlink"/>
              </a:solidFill>
            </a:endParaRPr>
          </a:p>
          <a:p>
            <a:pPr algn="ctr"/>
            <a:r>
              <a:rPr lang="en-US" altLang="en-US" noProof="1">
                <a:solidFill>
                  <a:schemeClr val="tx2"/>
                </a:solidFill>
              </a:rPr>
              <a:t/>
            </a:r>
            <a:br>
              <a:rPr lang="en-US" altLang="en-US" noProof="1">
                <a:solidFill>
                  <a:schemeClr val="tx2"/>
                </a:solidFill>
              </a:rPr>
            </a:br>
            <a:r>
              <a:rPr lang="en-US" altLang="en-US" dirty="0">
                <a:solidFill>
                  <a:schemeClr val="tx2"/>
                </a:solidFill>
              </a:rPr>
              <a:t>The real mass (exact mass)</a:t>
            </a:r>
            <a:r>
              <a:rPr lang="en-US" altLang="en-US" noProof="1">
                <a:solidFill>
                  <a:schemeClr val="tx2"/>
                </a:solidFill>
              </a:rPr>
              <a:t> of a carbon atom is:</a:t>
            </a:r>
          </a:p>
          <a:p>
            <a:pPr algn="ctr"/>
            <a:r>
              <a:rPr lang="en-US" altLang="en-US" sz="2000" noProof="1">
                <a:solidFill>
                  <a:schemeClr val="tx2"/>
                </a:solidFill>
              </a:rPr>
              <a:t>C = </a:t>
            </a:r>
            <a:r>
              <a:rPr lang="en-US" altLang="en-US" sz="2000" noProof="1" smtClean="0">
                <a:solidFill>
                  <a:schemeClr val="tx2"/>
                </a:solidFill>
              </a:rPr>
              <a:t>1.9927 </a:t>
            </a:r>
            <a:r>
              <a:rPr lang="en-US" altLang="en-US" sz="2000" noProof="1">
                <a:solidFill>
                  <a:schemeClr val="tx2"/>
                </a:solidFill>
              </a:rPr>
              <a:t>x 10</a:t>
            </a:r>
            <a:r>
              <a:rPr lang="en-US" altLang="en-US" sz="2000" baseline="30000" noProof="1">
                <a:solidFill>
                  <a:schemeClr val="tx2"/>
                </a:solidFill>
              </a:rPr>
              <a:t>-26  </a:t>
            </a:r>
            <a:r>
              <a:rPr lang="en-US" altLang="en-US" sz="2000" noProof="1" smtClean="0">
                <a:solidFill>
                  <a:schemeClr val="tx2"/>
                </a:solidFill>
              </a:rPr>
              <a:t>kg</a:t>
            </a:r>
          </a:p>
          <a:p>
            <a:pPr algn="ctr"/>
            <a:endParaRPr lang="en-US" altLang="en-US" sz="2000" noProof="1">
              <a:solidFill>
                <a:schemeClr val="tx2"/>
              </a:solidFill>
            </a:endParaRPr>
          </a:p>
          <a:p>
            <a:pPr algn="ctr"/>
            <a:r>
              <a:rPr lang="en-US" altLang="en-US" sz="2000" noProof="1" smtClean="0">
                <a:solidFill>
                  <a:schemeClr val="tx2"/>
                </a:solidFill>
              </a:rPr>
              <a:t>1C = 0.000000000000000000000000019927 kg</a:t>
            </a:r>
            <a:endParaRPr lang="en-US" altLang="en-US" noProof="1">
              <a:solidFill>
                <a:schemeClr val="tx2"/>
              </a:solidFill>
            </a:endParaRP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269875" y="3421906"/>
            <a:ext cx="9201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noProof="1">
                <a:solidFill>
                  <a:schemeClr val="accent2"/>
                </a:solidFill>
              </a:rPr>
              <a:t>This number is to small to work with – use a reverance scale.</a:t>
            </a: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>
            <a:off x="4873065" y="4114800"/>
            <a:ext cx="0" cy="1066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5029200" y="4267200"/>
            <a:ext cx="222885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Compare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 autoUpdateAnimBg="0"/>
      <p:bldP spid="901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01" name="Rectangle 13"/>
          <p:cNvSpPr>
            <a:spLocks noChangeArrowheads="1"/>
          </p:cNvSpPr>
          <p:nvPr/>
        </p:nvSpPr>
        <p:spPr bwMode="auto">
          <a:xfrm>
            <a:off x="330200" y="5257800"/>
            <a:ext cx="3302000" cy="838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330200" y="3962400"/>
            <a:ext cx="3302000" cy="1143000"/>
          </a:xfrm>
          <a:prstGeom prst="rect">
            <a:avLst/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412750" y="609600"/>
            <a:ext cx="2393950" cy="1143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6" name="Picture 4" descr="Kaart Afr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04800"/>
            <a:ext cx="537051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577850" y="762000"/>
            <a:ext cx="2559050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ZA" sz="2000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Scale:</a:t>
            </a:r>
          </a:p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sz="2000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0 km = 1 cm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330200" y="4038600"/>
            <a:ext cx="338455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ZA" sz="2000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Change large numbers to small numbers according to scale.</a:t>
            </a:r>
            <a:endParaRPr lang="en-US" sz="2000" noProof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495300" y="5470525"/>
            <a:ext cx="305435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ZA" sz="2000" noProof="1">
                <a:solidFill>
                  <a:srgbClr val="1965F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Relative distances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2750" y="1905000"/>
            <a:ext cx="3473450" cy="1600200"/>
            <a:chOff x="412750" y="1905000"/>
            <a:chExt cx="3473450" cy="1600200"/>
          </a:xfrm>
        </p:grpSpPr>
        <p:sp>
          <p:nvSpPr>
            <p:cNvPr id="114699" name="Rectangle 11"/>
            <p:cNvSpPr>
              <a:spLocks noChangeArrowheads="1"/>
            </p:cNvSpPr>
            <p:nvPr/>
          </p:nvSpPr>
          <p:spPr bwMode="auto">
            <a:xfrm>
              <a:off x="412750" y="1905000"/>
              <a:ext cx="3473450" cy="16002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4697" name="Text Box 9"/>
            <p:cNvSpPr txBox="1">
              <a:spLocks noChangeArrowheads="1"/>
            </p:cNvSpPr>
            <p:nvPr/>
          </p:nvSpPr>
          <p:spPr bwMode="auto">
            <a:xfrm>
              <a:off x="495300" y="2209800"/>
              <a:ext cx="3390900" cy="1015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Distance:</a:t>
              </a:r>
            </a:p>
            <a:p>
              <a:pPr>
                <a:defRPr/>
              </a:pPr>
              <a:r>
                <a:rPr 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JBurg</a:t>
              </a:r>
              <a:r>
                <a:rPr 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to </a:t>
              </a:r>
              <a:r>
                <a:rPr lang="en-US" sz="2000" dirty="0" err="1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Ctown</a:t>
              </a:r>
              <a:r>
                <a:rPr 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= </a:t>
              </a:r>
              <a:r>
                <a:rPr 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1200 </a:t>
              </a:r>
              <a:r>
                <a:rPr 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km</a:t>
              </a:r>
            </a:p>
            <a:p>
              <a:pPr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On map = </a:t>
              </a:r>
              <a:r>
                <a:rPr lang="en-US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12 </a:t>
              </a:r>
              <a:r>
                <a:rPr lang="en-US" sz="20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cm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3150" y="2590800"/>
            <a:ext cx="8337550" cy="1371600"/>
            <a:chOff x="1073150" y="2590800"/>
            <a:chExt cx="8337550" cy="1371600"/>
          </a:xfrm>
        </p:grpSpPr>
        <p:sp>
          <p:nvSpPr>
            <p:cNvPr id="112648" name="Rectangle 8"/>
            <p:cNvSpPr>
              <a:spLocks noChangeArrowheads="1"/>
            </p:cNvSpPr>
            <p:nvPr/>
          </p:nvSpPr>
          <p:spPr bwMode="auto">
            <a:xfrm>
              <a:off x="1568450" y="2590800"/>
              <a:ext cx="6769100" cy="1371600"/>
            </a:xfrm>
            <a:prstGeom prst="rect">
              <a:avLst/>
            </a:prstGeom>
            <a:solidFill>
              <a:srgbClr val="EF91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1073150" y="2667000"/>
              <a:ext cx="833755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noProof="1" smtClean="0"/>
                <a:t>INTERNATIONAL </a:t>
              </a:r>
              <a:r>
                <a:rPr lang="en-US" altLang="en-US" noProof="1"/>
                <a:t>comparison scale: </a:t>
              </a:r>
            </a:p>
            <a:p>
              <a:pPr algn="ctr"/>
              <a:r>
                <a:rPr lang="en-US" altLang="en-US" noProof="1"/>
                <a:t>Allocate a value of 12 to a carbon atom: </a:t>
              </a:r>
            </a:p>
            <a:p>
              <a:pPr algn="ctr"/>
              <a:r>
                <a:rPr lang="en-US" altLang="en-US" noProof="1"/>
                <a:t>1C = 12 amu</a:t>
              </a:r>
              <a:r>
                <a:rPr lang="en-US" altLang="en-US" dirty="0"/>
                <a:t> (</a:t>
              </a:r>
              <a:r>
                <a:rPr lang="en-US" altLang="en-US" dirty="0" err="1"/>
                <a:t>ame</a:t>
              </a:r>
              <a:r>
                <a:rPr lang="en-US" altLang="en-US" dirty="0"/>
                <a:t>)</a:t>
              </a:r>
              <a:r>
                <a:rPr lang="en-US" altLang="en-US" noProof="1"/>
                <a:t>.</a:t>
              </a:r>
            </a:p>
          </p:txBody>
        </p:sp>
      </p:grp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990600" y="457200"/>
            <a:ext cx="767715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With an atoom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1073150" y="4114800"/>
            <a:ext cx="784225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noProof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Thus: 12 amu is the relative atomic mass of carbon</a:t>
            </a:r>
            <a:endParaRPr lang="en-US" noProof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1073150" y="4953000"/>
            <a:ext cx="7594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noProof="1">
                <a:solidFill>
                  <a:schemeClr val="tx2"/>
                </a:solidFill>
              </a:rPr>
              <a:t>The real mass </a:t>
            </a:r>
            <a:r>
              <a:rPr lang="en-US" altLang="en-US" dirty="0">
                <a:solidFill>
                  <a:schemeClr val="tx2"/>
                </a:solidFill>
              </a:rPr>
              <a:t>(exact mass)</a:t>
            </a:r>
            <a:r>
              <a:rPr lang="en-US" altLang="en-US" noProof="1">
                <a:solidFill>
                  <a:schemeClr val="tx2"/>
                </a:solidFill>
              </a:rPr>
              <a:t> of the carbon atom is: C</a:t>
            </a:r>
            <a:r>
              <a:rPr lang="en-US" altLang="en-US" sz="2000" noProof="1">
                <a:solidFill>
                  <a:schemeClr val="tx2"/>
                </a:solidFill>
              </a:rPr>
              <a:t> = </a:t>
            </a:r>
            <a:r>
              <a:rPr lang="en-US" altLang="en-US" sz="2000" noProof="1" smtClean="0">
                <a:solidFill>
                  <a:schemeClr val="tx2"/>
                </a:solidFill>
              </a:rPr>
              <a:t>1.9927 </a:t>
            </a:r>
            <a:r>
              <a:rPr lang="en-US" altLang="en-US" sz="2000" noProof="1">
                <a:solidFill>
                  <a:schemeClr val="tx2"/>
                </a:solidFill>
              </a:rPr>
              <a:t>x </a:t>
            </a:r>
            <a:r>
              <a:rPr lang="en-US" altLang="en-US" sz="2000" noProof="1" smtClean="0">
                <a:solidFill>
                  <a:schemeClr val="tx2"/>
                </a:solidFill>
              </a:rPr>
              <a:t>10</a:t>
            </a:r>
            <a:r>
              <a:rPr lang="en-US" altLang="en-US" sz="2000" baseline="30000" noProof="1" smtClean="0">
                <a:solidFill>
                  <a:schemeClr val="tx2"/>
                </a:solidFill>
              </a:rPr>
              <a:t>-26  </a:t>
            </a:r>
            <a:r>
              <a:rPr lang="en-US" altLang="en-US" sz="2000" noProof="1" smtClean="0">
                <a:solidFill>
                  <a:schemeClr val="tx2"/>
                </a:solidFill>
              </a:rPr>
              <a:t>kg</a:t>
            </a:r>
            <a:endParaRPr lang="en-US" altLang="en-US" sz="2000" noProof="1">
              <a:solidFill>
                <a:schemeClr val="tx2"/>
              </a:solidFill>
            </a:endParaRPr>
          </a:p>
          <a:p>
            <a:pPr algn="ctr"/>
            <a:endParaRPr lang="en-US" altLang="en-US" sz="2000" noProof="1">
              <a:solidFill>
                <a:schemeClr val="tx2"/>
              </a:solidFill>
            </a:endParaRPr>
          </a:p>
          <a:p>
            <a:pPr algn="ctr"/>
            <a:r>
              <a:rPr lang="en-US" altLang="en-US" sz="2000" noProof="1">
                <a:solidFill>
                  <a:schemeClr val="tx2"/>
                </a:solidFill>
              </a:rPr>
              <a:t>Therefore:  12 ame = </a:t>
            </a:r>
            <a:r>
              <a:rPr lang="en-US" altLang="en-US" sz="2000" noProof="1" smtClean="0">
                <a:solidFill>
                  <a:schemeClr val="tx2"/>
                </a:solidFill>
              </a:rPr>
              <a:t>1.9927 </a:t>
            </a:r>
            <a:r>
              <a:rPr lang="en-US" altLang="en-US" sz="2000" noProof="1">
                <a:solidFill>
                  <a:schemeClr val="tx2"/>
                </a:solidFill>
              </a:rPr>
              <a:t>x 10</a:t>
            </a:r>
            <a:r>
              <a:rPr lang="en-US" altLang="en-US" sz="2000" baseline="30000" noProof="1">
                <a:solidFill>
                  <a:schemeClr val="tx2"/>
                </a:solidFill>
              </a:rPr>
              <a:t>-26</a:t>
            </a:r>
            <a:r>
              <a:rPr lang="en-US" altLang="en-US" sz="2000" noProof="1">
                <a:solidFill>
                  <a:schemeClr val="tx2"/>
                </a:solidFill>
              </a:rPr>
              <a:t> kg</a:t>
            </a: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1238250" y="1295400"/>
            <a:ext cx="7429500" cy="830263"/>
          </a:xfrm>
          <a:prstGeom prst="rect">
            <a:avLst/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Change small number to large number using a scale: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emistry Images 1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40000"/>
          </a:blip>
          <a:stretch>
            <a:fillRect/>
          </a:stretch>
        </p:blipFill>
        <p:spPr>
          <a:xfrm>
            <a:off x="0" y="0"/>
            <a:ext cx="9906000" cy="69786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8418513" cy="46482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en-US" sz="6000" dirty="0" smtClean="0">
                <a:solidFill>
                  <a:srgbClr val="C00000"/>
                </a:solidFill>
                <a:latin typeface="Arial Rounded MT Bold" pitchFamily="34" charset="0"/>
              </a:rPr>
              <a:t>STUDY UNIT 2</a:t>
            </a: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sz="4000" dirty="0" smtClean="0">
                <a:solidFill>
                  <a:schemeClr val="accent4"/>
                </a:solidFill>
                <a:latin typeface="Arial Rounded MT Bold" pitchFamily="34" charset="0"/>
              </a:rPr>
              <a:t>ATOMS, MOLECULES AND IONS</a:t>
            </a: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KT &amp; T, chapter 2</a:t>
            </a:r>
            <a:b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Study guide, Study Unit 2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0" y="228600"/>
            <a:ext cx="9906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 noProof="1">
                <a:latin typeface="Bauhaus 93" panose="04030905020B02020C02" pitchFamily="82" charset="0"/>
                <a:sym typeface="Wingdings" panose="05000000000000000000" pitchFamily="2" charset="2"/>
              </a:rPr>
              <a:t></a:t>
            </a:r>
            <a:r>
              <a:rPr lang="en-US" altLang="en-US" sz="4000" noProof="1">
                <a:latin typeface="Bauhaus 93" panose="04030905020B02020C02" pitchFamily="82" charset="0"/>
                <a:sym typeface="Wingdings" panose="05000000000000000000" pitchFamily="2" charset="2"/>
              </a:rPr>
              <a:t> </a:t>
            </a:r>
            <a:r>
              <a:rPr lang="en-US" altLang="en-US" noProof="1"/>
              <a:t>What is the </a:t>
            </a:r>
            <a:r>
              <a:rPr lang="en-US" altLang="en-US" dirty="0"/>
              <a:t>relation between </a:t>
            </a:r>
            <a:r>
              <a:rPr lang="en-US" altLang="en-US" noProof="1"/>
              <a:t>1 amu and kg</a:t>
            </a:r>
            <a:r>
              <a:rPr lang="en-US" altLang="en-US" dirty="0"/>
              <a:t> and g</a:t>
            </a:r>
            <a:r>
              <a:rPr lang="en-US" altLang="en-US" noProof="1"/>
              <a:t>?</a:t>
            </a:r>
            <a:endParaRPr lang="en-US" altLang="en-US" dirty="0"/>
          </a:p>
          <a:p>
            <a:pPr algn="ctr"/>
            <a:r>
              <a:rPr lang="en-US" altLang="en-US" dirty="0"/>
              <a:t>In other words, 1 </a:t>
            </a:r>
            <a:r>
              <a:rPr lang="en-US" altLang="en-US" dirty="0" err="1"/>
              <a:t>amu</a:t>
            </a:r>
            <a:r>
              <a:rPr lang="en-US" altLang="en-US" dirty="0"/>
              <a:t> is how much kg and g?</a:t>
            </a:r>
            <a:endParaRPr lang="en-US" altLang="en-US" noProof="1"/>
          </a:p>
          <a:p>
            <a:r>
              <a:rPr lang="en-US" altLang="en-US" noProof="1"/>
              <a:t>			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1676400" y="1981200"/>
            <a:ext cx="701675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ZA" sz="2000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Given: </a:t>
            </a:r>
            <a:r>
              <a:rPr lang="en-ZA" sz="2000" noProof="1"/>
              <a:t>1C = 12 amu and 1</a:t>
            </a:r>
            <a:r>
              <a:rPr lang="en-ZA" sz="2000" noProof="1">
                <a:solidFill>
                  <a:schemeClr val="tx2"/>
                </a:solidFill>
              </a:rPr>
              <a:t>C = </a:t>
            </a:r>
            <a:r>
              <a:rPr lang="en-ZA" sz="2000" noProof="1" smtClean="0">
                <a:solidFill>
                  <a:schemeClr val="tx2"/>
                </a:solidFill>
              </a:rPr>
              <a:t>1.9927 </a:t>
            </a:r>
            <a:r>
              <a:rPr lang="en-ZA" sz="2000" noProof="1">
                <a:solidFill>
                  <a:schemeClr val="tx2"/>
                </a:solidFill>
              </a:rPr>
              <a:t>x 10</a:t>
            </a:r>
            <a:r>
              <a:rPr lang="en-ZA" sz="2000" baseline="30000" noProof="1">
                <a:solidFill>
                  <a:schemeClr val="tx2"/>
                </a:solidFill>
              </a:rPr>
              <a:t>-26 </a:t>
            </a:r>
            <a:r>
              <a:rPr lang="en-ZA" sz="2000" noProof="1">
                <a:solidFill>
                  <a:schemeClr val="tx2"/>
                </a:solidFill>
              </a:rPr>
              <a:t>kg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66075" y="2819400"/>
            <a:ext cx="5030325" cy="905435"/>
            <a:chOff x="2724150" y="2980765"/>
            <a:chExt cx="5030325" cy="905435"/>
          </a:xfrm>
        </p:grpSpPr>
        <p:sp>
          <p:nvSpPr>
            <p:cNvPr id="92172" name="Rectangle 12"/>
            <p:cNvSpPr>
              <a:spLocks noChangeArrowheads="1"/>
            </p:cNvSpPr>
            <p:nvPr/>
          </p:nvSpPr>
          <p:spPr bwMode="auto">
            <a:xfrm>
              <a:off x="2724150" y="3048000"/>
              <a:ext cx="4787900" cy="838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171" name="Text Box 11"/>
            <p:cNvSpPr txBox="1">
              <a:spLocks noChangeArrowheads="1"/>
            </p:cNvSpPr>
            <p:nvPr/>
          </p:nvSpPr>
          <p:spPr bwMode="auto">
            <a:xfrm>
              <a:off x="2884025" y="2980765"/>
              <a:ext cx="4870450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noProof="1"/>
                <a:t>1</a:t>
              </a:r>
              <a:r>
                <a:rPr lang="en-US" altLang="en-US" dirty="0"/>
                <a:t> </a:t>
              </a:r>
              <a:r>
                <a:rPr lang="en-US" altLang="en-US" noProof="1"/>
                <a:t>ame</a:t>
              </a:r>
              <a:r>
                <a:rPr lang="en-US" altLang="en-US" sz="4400" noProof="1"/>
                <a:t> </a:t>
              </a:r>
              <a:r>
                <a:rPr lang="en-US" altLang="en-US" sz="4400" dirty="0"/>
                <a:t> </a:t>
              </a:r>
              <a:r>
                <a:rPr lang="en-US" altLang="en-US" sz="4400" noProof="1">
                  <a:sym typeface="Symbol" panose="05050102010706020507" pitchFamily="18" charset="2"/>
                </a:rPr>
                <a:t></a:t>
              </a:r>
              <a:r>
                <a:rPr lang="en-US" altLang="en-US" sz="4400" dirty="0">
                  <a:sym typeface="Symbol" panose="05050102010706020507" pitchFamily="18" charset="2"/>
                </a:rPr>
                <a:t> </a:t>
              </a:r>
              <a:r>
                <a:rPr lang="en-US" altLang="en-US" noProof="1">
                  <a:sym typeface="WP Phonetic" pitchFamily="34" charset="2"/>
                </a:rPr>
                <a:t>  </a:t>
              </a:r>
              <a:r>
                <a:rPr lang="en-US" altLang="en-US" noProof="1" smtClean="0">
                  <a:sym typeface="WP Phonetic" pitchFamily="34" charset="2"/>
                </a:rPr>
                <a:t>1.6606 </a:t>
              </a:r>
              <a:r>
                <a:rPr lang="en-US" altLang="en-US" noProof="1">
                  <a:sym typeface="WP Phonetic" pitchFamily="34" charset="2"/>
                </a:rPr>
                <a:t>x 10</a:t>
              </a:r>
              <a:r>
                <a:rPr lang="en-US" altLang="en-US" baseline="30000" noProof="1">
                  <a:sym typeface="WP Phonetic" pitchFamily="34" charset="2"/>
                </a:rPr>
                <a:t>-27</a:t>
              </a:r>
              <a:r>
                <a:rPr lang="en-US" altLang="en-US" noProof="1">
                  <a:sym typeface="WP Phonetic" pitchFamily="34" charset="2"/>
                </a:rPr>
                <a:t> kg</a:t>
              </a:r>
              <a:endParaRPr lang="en-US" altLang="en-US" noProof="1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24000" y="5410200"/>
            <a:ext cx="6438900" cy="1066800"/>
            <a:chOff x="2095500" y="5181600"/>
            <a:chExt cx="6438900" cy="1066800"/>
          </a:xfrm>
        </p:grpSpPr>
        <p:sp>
          <p:nvSpPr>
            <p:cNvPr id="92174" name="Rectangle 14"/>
            <p:cNvSpPr>
              <a:spLocks noChangeArrowheads="1"/>
            </p:cNvSpPr>
            <p:nvPr/>
          </p:nvSpPr>
          <p:spPr bwMode="auto">
            <a:xfrm>
              <a:off x="2228850" y="5181600"/>
              <a:ext cx="6273800" cy="1066800"/>
            </a:xfrm>
            <a:prstGeom prst="rect">
              <a:avLst/>
            </a:prstGeom>
            <a:solidFill>
              <a:srgbClr val="EF91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173" name="Text Box 13"/>
            <p:cNvSpPr txBox="1">
              <a:spLocks noChangeArrowheads="1"/>
            </p:cNvSpPr>
            <p:nvPr/>
          </p:nvSpPr>
          <p:spPr bwMode="auto">
            <a:xfrm>
              <a:off x="2095500" y="5481638"/>
              <a:ext cx="6438900" cy="4619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This is our comparison scale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19865" y="4038600"/>
            <a:ext cx="5205135" cy="914400"/>
            <a:chOff x="2724150" y="4038600"/>
            <a:chExt cx="5205135" cy="914400"/>
          </a:xfrm>
        </p:grpSpPr>
        <p:sp>
          <p:nvSpPr>
            <p:cNvPr id="92177" name="Rectangle 17"/>
            <p:cNvSpPr>
              <a:spLocks noChangeArrowheads="1"/>
            </p:cNvSpPr>
            <p:nvPr/>
          </p:nvSpPr>
          <p:spPr bwMode="auto">
            <a:xfrm>
              <a:off x="2724150" y="4114800"/>
              <a:ext cx="4787900" cy="838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176" name="Text Box 16"/>
            <p:cNvSpPr txBox="1">
              <a:spLocks noChangeArrowheads="1"/>
            </p:cNvSpPr>
            <p:nvPr/>
          </p:nvSpPr>
          <p:spPr bwMode="auto">
            <a:xfrm>
              <a:off x="2976285" y="4038600"/>
              <a:ext cx="4953000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noProof="1"/>
                <a:t>1</a:t>
              </a:r>
              <a:r>
                <a:rPr lang="en-US" altLang="en-US" dirty="0"/>
                <a:t> </a:t>
              </a:r>
              <a:r>
                <a:rPr lang="en-US" altLang="en-US" noProof="1"/>
                <a:t>ame</a:t>
              </a:r>
              <a:r>
                <a:rPr lang="en-US" altLang="en-US" sz="4400" noProof="1"/>
                <a:t> </a:t>
              </a:r>
              <a:r>
                <a:rPr lang="en-US" altLang="en-US" sz="4400" dirty="0"/>
                <a:t> </a:t>
              </a:r>
              <a:r>
                <a:rPr lang="en-US" altLang="en-US" sz="4400" noProof="1">
                  <a:sym typeface="Symbol" panose="05050102010706020507" pitchFamily="18" charset="2"/>
                </a:rPr>
                <a:t></a:t>
              </a:r>
              <a:r>
                <a:rPr lang="en-US" altLang="en-US" sz="4400" dirty="0">
                  <a:sym typeface="Symbol" panose="05050102010706020507" pitchFamily="18" charset="2"/>
                </a:rPr>
                <a:t> </a:t>
              </a:r>
              <a:r>
                <a:rPr lang="en-US" altLang="en-US" noProof="1">
                  <a:sym typeface="WP Phonetic" pitchFamily="34" charset="2"/>
                </a:rPr>
                <a:t>  </a:t>
              </a:r>
              <a:r>
                <a:rPr lang="en-US" altLang="en-US" noProof="1" smtClean="0">
                  <a:sym typeface="WP Phonetic" pitchFamily="34" charset="2"/>
                </a:rPr>
                <a:t>1.6606 </a:t>
              </a:r>
              <a:r>
                <a:rPr lang="en-US" altLang="en-US" noProof="1">
                  <a:sym typeface="WP Phonetic" pitchFamily="34" charset="2"/>
                </a:rPr>
                <a:t>x 10</a:t>
              </a:r>
              <a:r>
                <a:rPr lang="en-US" altLang="en-US" baseline="30000" noProof="1">
                  <a:sym typeface="WP Phonetic" pitchFamily="34" charset="2"/>
                </a:rPr>
                <a:t>-2</a:t>
              </a:r>
              <a:r>
                <a:rPr lang="en-US" altLang="en-US" baseline="30000" dirty="0">
                  <a:sym typeface="WP Phonetic" pitchFamily="34" charset="2"/>
                </a:rPr>
                <a:t>4</a:t>
              </a:r>
              <a:r>
                <a:rPr lang="en-US" altLang="en-US" noProof="1">
                  <a:sym typeface="WP Phonetic" pitchFamily="34" charset="2"/>
                </a:rPr>
                <a:t> g</a:t>
              </a:r>
              <a:endParaRPr lang="en-US" altLang="en-US" dirty="0">
                <a:sym typeface="WP Phonetic" pitchFamily="34" charset="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77905" y="2931460"/>
            <a:ext cx="3894346" cy="1963737"/>
            <a:chOff x="277905" y="2971800"/>
            <a:chExt cx="3894346" cy="1963737"/>
          </a:xfrm>
        </p:grpSpPr>
        <p:sp>
          <p:nvSpPr>
            <p:cNvPr id="16" name="TextBox 15"/>
            <p:cNvSpPr txBox="1"/>
            <p:nvPr/>
          </p:nvSpPr>
          <p:spPr>
            <a:xfrm>
              <a:off x="277905" y="3695153"/>
              <a:ext cx="2547492" cy="52322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 will supply you with this in</a:t>
              </a:r>
              <a:br>
                <a:rPr lang="en-US" sz="1400" dirty="0" smtClean="0"/>
              </a:br>
              <a:r>
                <a:rPr lang="en-US" sz="1400" dirty="0" smtClean="0"/>
                <a:t>a test or exam.</a:t>
              </a:r>
              <a:endParaRPr lang="en-US" sz="14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876851" y="2971800"/>
              <a:ext cx="1295400" cy="1963737"/>
              <a:chOff x="381000" y="4271429"/>
              <a:chExt cx="1295400" cy="986371"/>
            </a:xfrm>
          </p:grpSpPr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381000" y="4764614"/>
                <a:ext cx="838200" cy="0"/>
              </a:xfrm>
              <a:prstGeom prst="straightConnector1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9" name="Left Brace 18"/>
              <p:cNvSpPr/>
              <p:nvPr/>
            </p:nvSpPr>
            <p:spPr bwMode="auto">
              <a:xfrm>
                <a:off x="1295400" y="4271429"/>
                <a:ext cx="381000" cy="986371"/>
              </a:xfrm>
              <a:prstGeom prst="leftBrac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495300" y="860425"/>
            <a:ext cx="88328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 noProof="1">
                <a:latin typeface="Bauhaus 93" panose="04030905020B02020C02" pitchFamily="82" charset="0"/>
                <a:sym typeface="Wingdings" panose="05000000000000000000" pitchFamily="2" charset="2"/>
              </a:rPr>
              <a:t> </a:t>
            </a:r>
            <a:r>
              <a:rPr lang="en-US" altLang="en-US" noProof="1"/>
              <a:t>What is the massa of the He-atoom </a:t>
            </a:r>
            <a:r>
              <a:rPr lang="en-US" altLang="en-US" u="sng" noProof="1"/>
              <a:t>relative</a:t>
            </a:r>
            <a:r>
              <a:rPr lang="en-US" altLang="en-US" noProof="1"/>
              <a:t> to 	the carbon atoom? </a:t>
            </a:r>
          </a:p>
          <a:p>
            <a:r>
              <a:rPr lang="en-US" altLang="en-US" noProof="1"/>
              <a:t>	</a:t>
            </a:r>
            <a:endParaRPr lang="en-US" altLang="en-US" dirty="0"/>
          </a:p>
          <a:p>
            <a:r>
              <a:rPr lang="en-US" altLang="en-US" dirty="0"/>
              <a:t>	</a:t>
            </a:r>
            <a:r>
              <a:rPr lang="en-US" altLang="en-US" noProof="1"/>
              <a:t>Given: He-atom =  </a:t>
            </a:r>
            <a:r>
              <a:rPr lang="en-US" altLang="en-US" noProof="1" smtClean="0"/>
              <a:t>6.6466 </a:t>
            </a:r>
            <a:r>
              <a:rPr lang="en-US" altLang="en-US" noProof="1"/>
              <a:t>x 10</a:t>
            </a:r>
            <a:r>
              <a:rPr lang="en-US" altLang="en-US" baseline="30000" noProof="1"/>
              <a:t>-27</a:t>
            </a:r>
            <a:r>
              <a:rPr lang="en-US" altLang="en-US" noProof="1"/>
              <a:t> </a:t>
            </a:r>
            <a:r>
              <a:rPr lang="en-US" altLang="en-US" dirty="0"/>
              <a:t>k</a:t>
            </a:r>
            <a:r>
              <a:rPr lang="en-US" altLang="en-US" noProof="1"/>
              <a:t>g</a:t>
            </a:r>
            <a:r>
              <a:rPr lang="en-US" altLang="en-US" dirty="0"/>
              <a:t> (</a:t>
            </a:r>
            <a:r>
              <a:rPr lang="en-US" altLang="en-US" dirty="0" smtClean="0"/>
              <a:t>real mass)</a:t>
            </a:r>
            <a:r>
              <a:rPr lang="en-US" altLang="en-US" noProof="1" smtClean="0"/>
              <a:t> </a:t>
            </a:r>
            <a:endParaRPr lang="en-US" altLang="en-US" noProof="1"/>
          </a:p>
          <a:p>
            <a:r>
              <a:rPr lang="en-US" altLang="en-US" noProof="1"/>
              <a:t>	(Mass in amu asked)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52600" y="3733800"/>
            <a:ext cx="6102350" cy="685800"/>
            <a:chOff x="1898650" y="3429000"/>
            <a:chExt cx="6102350" cy="685800"/>
          </a:xfrm>
        </p:grpSpPr>
        <p:sp>
          <p:nvSpPr>
            <p:cNvPr id="94215" name="Rectangle 7"/>
            <p:cNvSpPr>
              <a:spLocks noChangeArrowheads="1"/>
            </p:cNvSpPr>
            <p:nvPr/>
          </p:nvSpPr>
          <p:spPr bwMode="auto">
            <a:xfrm>
              <a:off x="1898650" y="3429000"/>
              <a:ext cx="5695950" cy="685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468" name="Text Box 6"/>
            <p:cNvSpPr txBox="1">
              <a:spLocks noChangeArrowheads="1"/>
            </p:cNvSpPr>
            <p:nvPr/>
          </p:nvSpPr>
          <p:spPr bwMode="auto">
            <a:xfrm>
              <a:off x="2222500" y="3532095"/>
              <a:ext cx="57785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noProof="1"/>
                <a:t>Scale: 1</a:t>
              </a:r>
              <a:r>
                <a:rPr lang="en-US" altLang="en-US" dirty="0"/>
                <a:t> </a:t>
              </a:r>
              <a:r>
                <a:rPr lang="en-US" altLang="en-US" noProof="1"/>
                <a:t>ame = </a:t>
              </a:r>
              <a:r>
                <a:rPr lang="en-US" altLang="en-US" noProof="1" smtClean="0">
                  <a:sym typeface="WP Phonetic" pitchFamily="34" charset="2"/>
                </a:rPr>
                <a:t>1.6606 </a:t>
              </a:r>
              <a:r>
                <a:rPr lang="en-US" altLang="en-US" noProof="1">
                  <a:sym typeface="WP Phonetic" pitchFamily="34" charset="2"/>
                </a:rPr>
                <a:t>x 10</a:t>
              </a:r>
              <a:r>
                <a:rPr lang="en-US" altLang="en-US" baseline="30000" noProof="1">
                  <a:sym typeface="WP Phonetic" pitchFamily="34" charset="2"/>
                </a:rPr>
                <a:t>-27</a:t>
              </a:r>
              <a:r>
                <a:rPr lang="en-US" altLang="en-US" noProof="1">
                  <a:sym typeface="WP Phonetic" pitchFamily="34" charset="2"/>
                </a:rPr>
                <a:t> kg</a:t>
              </a:r>
            </a:p>
          </p:txBody>
        </p:sp>
      </p:grp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388" y="76200"/>
            <a:ext cx="6500812" cy="865188"/>
          </a:xfrm>
          <a:solidFill>
            <a:srgbClr val="002060"/>
          </a:solidFill>
        </p:spPr>
        <p:txBody>
          <a:bodyPr/>
          <a:lstStyle/>
          <a:p>
            <a:r>
              <a:rPr lang="en-ZA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TRY YOURSELF 2.3</a:t>
            </a:r>
            <a:endParaRPr lang="en-US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825500" y="914400"/>
            <a:ext cx="8337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 noProof="1">
                <a:latin typeface="Bauhaus 93" panose="04030905020B02020C02" pitchFamily="82" charset="0"/>
                <a:sym typeface="Wingdings" panose="05000000000000000000" pitchFamily="2" charset="2"/>
              </a:rPr>
              <a:t></a:t>
            </a:r>
            <a:r>
              <a:rPr lang="en-US" altLang="en-US" noProof="1"/>
              <a:t>What is the mass in kg of an oxygen atom?</a:t>
            </a:r>
          </a:p>
          <a:p>
            <a:r>
              <a:rPr lang="en-US" altLang="en-US" noProof="1"/>
              <a:t>         Given: Relative mass of </a:t>
            </a:r>
            <a:r>
              <a:rPr lang="en-US" altLang="en-US"/>
              <a:t>O </a:t>
            </a:r>
            <a:r>
              <a:rPr lang="en-US" altLang="en-US" noProof="1"/>
              <a:t>=</a:t>
            </a:r>
            <a:r>
              <a:rPr lang="en-US" altLang="en-US"/>
              <a:t> </a:t>
            </a:r>
            <a:r>
              <a:rPr lang="en-US" altLang="en-US" noProof="1"/>
              <a:t>16 amu.</a:t>
            </a:r>
          </a:p>
          <a:p>
            <a:r>
              <a:rPr lang="en-US" altLang="en-US" noProof="1"/>
              <a:t>         </a:t>
            </a:r>
            <a:endParaRPr lang="en-US" altLang="en-US" b="0" noProof="1"/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1733550" y="2819400"/>
            <a:ext cx="619125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1816100" y="2667000"/>
            <a:ext cx="6273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noProof="1"/>
              <a:t>Scale: 1</a:t>
            </a:r>
            <a:r>
              <a:rPr lang="en-US" altLang="en-US" dirty="0"/>
              <a:t> </a:t>
            </a:r>
            <a:r>
              <a:rPr lang="en-US" altLang="en-US" noProof="1"/>
              <a:t>ame</a:t>
            </a:r>
            <a:r>
              <a:rPr lang="en-US" altLang="en-US" dirty="0"/>
              <a:t>  </a:t>
            </a:r>
            <a:r>
              <a:rPr lang="en-US" altLang="en-US" noProof="1"/>
              <a:t> </a:t>
            </a:r>
            <a:r>
              <a:rPr lang="en-US" altLang="en-US" sz="4400" noProof="1">
                <a:sym typeface="Symbol" panose="05050102010706020507" pitchFamily="18" charset="2"/>
              </a:rPr>
              <a:t></a:t>
            </a:r>
            <a:r>
              <a:rPr lang="en-US" altLang="en-US" noProof="1"/>
              <a:t> </a:t>
            </a:r>
            <a:r>
              <a:rPr lang="en-US" altLang="en-US" noProof="1">
                <a:sym typeface="WP Phonetic" pitchFamily="34" charset="2"/>
              </a:rPr>
              <a:t>  </a:t>
            </a:r>
            <a:r>
              <a:rPr lang="en-US" altLang="en-US" noProof="1" smtClean="0">
                <a:sym typeface="WP Phonetic" pitchFamily="34" charset="2"/>
              </a:rPr>
              <a:t>1.6606 </a:t>
            </a:r>
            <a:r>
              <a:rPr lang="en-US" altLang="en-US" noProof="1">
                <a:sym typeface="WP Phonetic" pitchFamily="34" charset="2"/>
              </a:rPr>
              <a:t>x 10</a:t>
            </a:r>
            <a:r>
              <a:rPr lang="en-US" altLang="en-US" baseline="30000" noProof="1">
                <a:sym typeface="WP Phonetic" pitchFamily="34" charset="2"/>
              </a:rPr>
              <a:t>-27</a:t>
            </a:r>
            <a:r>
              <a:rPr lang="en-US" altLang="en-US" noProof="1">
                <a:sym typeface="WP Phonetic" pitchFamily="34" charset="2"/>
              </a:rPr>
              <a:t> kg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38250" y="5029200"/>
            <a:ext cx="7842250" cy="1143000"/>
            <a:chOff x="1238250" y="5029200"/>
            <a:chExt cx="7842250" cy="1143000"/>
          </a:xfrm>
        </p:grpSpPr>
        <p:sp>
          <p:nvSpPr>
            <p:cNvPr id="96273" name="Rectangle 17"/>
            <p:cNvSpPr>
              <a:spLocks noChangeArrowheads="1"/>
            </p:cNvSpPr>
            <p:nvPr/>
          </p:nvSpPr>
          <p:spPr bwMode="auto">
            <a:xfrm>
              <a:off x="1238250" y="5029200"/>
              <a:ext cx="7842250" cy="1143000"/>
            </a:xfrm>
            <a:prstGeom prst="rect">
              <a:avLst/>
            </a:prstGeom>
            <a:solidFill>
              <a:srgbClr val="CC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Z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272" name="Text Box 16"/>
            <p:cNvSpPr txBox="1">
              <a:spLocks noChangeArrowheads="1"/>
            </p:cNvSpPr>
            <p:nvPr/>
          </p:nvSpPr>
          <p:spPr bwMode="auto">
            <a:xfrm>
              <a:off x="1283075" y="5217460"/>
              <a:ext cx="7594600" cy="8302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ZA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Remember: Round all final answers off to 3</a:t>
              </a:r>
              <a:r>
                <a:rPr lang="en-ZA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en-ZA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decimal points.</a:t>
              </a:r>
            </a:p>
          </p:txBody>
        </p:sp>
      </p:grpSp>
      <p:sp>
        <p:nvSpPr>
          <p:cNvPr id="645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388" y="76200"/>
            <a:ext cx="6500812" cy="865188"/>
          </a:xfrm>
          <a:solidFill>
            <a:srgbClr val="002060"/>
          </a:solidFill>
        </p:spPr>
        <p:txBody>
          <a:bodyPr/>
          <a:lstStyle/>
          <a:p>
            <a:r>
              <a:rPr lang="en-ZA" alt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TRY YOURSELF 2.4</a:t>
            </a:r>
            <a:endParaRPr lang="en-US" alt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503583" y="3028117"/>
            <a:ext cx="8915400" cy="400110"/>
          </a:xfrm>
          <a:prstGeom prst="rect">
            <a:avLst/>
          </a:prstGeom>
          <a:solidFill>
            <a:srgbClr val="E6E6E6"/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>
              <a:tabLst>
                <a:tab pos="360363" algn="l"/>
              </a:tabLst>
              <a:defRPr/>
            </a:pP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This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study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section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is </a:t>
            </a: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based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af-ZA" sz="2000" dirty="0" err="1">
                <a:latin typeface="Calibri" pitchFamily="34" charset="0"/>
                <a:cs typeface="Times New Roman" pitchFamily="18" charset="0"/>
              </a:rPr>
              <a:t>on</a:t>
            </a:r>
            <a:r>
              <a:rPr lang="af-ZA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af-ZA" sz="2000" dirty="0" err="1" smtClean="0">
                <a:latin typeface="Calibri" pitchFamily="34" charset="0"/>
                <a:cs typeface="Times New Roman" pitchFamily="18" charset="0"/>
              </a:rPr>
              <a:t>chapter</a:t>
            </a:r>
            <a:r>
              <a:rPr lang="af-ZA" sz="2000" dirty="0" smtClean="0">
                <a:latin typeface="Calibri" pitchFamily="34" charset="0"/>
                <a:cs typeface="Times New Roman" pitchFamily="18" charset="0"/>
              </a:rPr>
              <a:t> 2 of </a:t>
            </a:r>
            <a:r>
              <a:rPr lang="af-ZA" sz="2000" dirty="0" err="1" smtClean="0">
                <a:latin typeface="Calibri" pitchFamily="34" charset="0"/>
                <a:cs typeface="Times New Roman" pitchFamily="18" charset="0"/>
              </a:rPr>
              <a:t>the</a:t>
            </a:r>
            <a:r>
              <a:rPr lang="af-ZA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af-ZA" sz="2000" dirty="0" err="1" smtClean="0">
                <a:latin typeface="Calibri" pitchFamily="34" charset="0"/>
                <a:cs typeface="Times New Roman" pitchFamily="18" charset="0"/>
              </a:rPr>
              <a:t>textbook</a:t>
            </a:r>
            <a:r>
              <a:rPr lang="af-ZA" sz="2000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40996" tIns="152352" rIns="0" bIns="152352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f-ZA" altLang="en-US"/>
          </a:p>
        </p:txBody>
      </p:sp>
      <p:grpSp>
        <p:nvGrpSpPr>
          <p:cNvPr id="23558" name="Group 21"/>
          <p:cNvGrpSpPr>
            <a:grpSpLocks/>
          </p:cNvGrpSpPr>
          <p:nvPr/>
        </p:nvGrpSpPr>
        <p:grpSpPr bwMode="auto">
          <a:xfrm>
            <a:off x="222250" y="274638"/>
            <a:ext cx="9448800" cy="1957387"/>
            <a:chOff x="221972" y="275088"/>
            <a:chExt cx="9448801" cy="1956931"/>
          </a:xfrm>
        </p:grpSpPr>
        <p:grpSp>
          <p:nvGrpSpPr>
            <p:cNvPr id="23563" name="Group 10"/>
            <p:cNvGrpSpPr>
              <a:grpSpLocks/>
            </p:cNvGrpSpPr>
            <p:nvPr/>
          </p:nvGrpSpPr>
          <p:grpSpPr bwMode="auto">
            <a:xfrm>
              <a:off x="221972" y="275088"/>
              <a:ext cx="9448801" cy="1956931"/>
              <a:chOff x="1755775" y="381000"/>
              <a:chExt cx="7693025" cy="123109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755775" y="381000"/>
                <a:ext cx="7693025" cy="123109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lIns="91429" tIns="45714" rIns="91429" bIns="45714">
                <a:spAutoFit/>
                <a:sp3d extrusionH="57150">
                  <a:bevelT w="82550" h="38100" prst="coolSlant"/>
                </a:sp3d>
              </a:bodyPr>
              <a:lstStyle/>
              <a:p>
                <a:pPr algn="r">
                  <a:defRPr/>
                </a:pPr>
                <a:endParaRPr lang="en-US" sz="5400" u="sng" dirty="0">
                  <a:solidFill>
                    <a:srgbClr val="FFFFFF"/>
                  </a:solidFill>
                  <a:effectLst>
                    <a:outerShdw blurRad="50800" dist="38100" dir="10800000" algn="ctr" rotWithShape="0">
                      <a:schemeClr val="tx1">
                        <a:lumMod val="95000"/>
                        <a:lumOff val="5000"/>
                        <a:alpha val="50000"/>
                      </a:schemeClr>
                    </a:outerShdw>
                    <a:reflection blurRad="6350" stA="55000" endA="300" endPos="45500" dir="5400000" sy="-100000" algn="bl" rotWithShape="0"/>
                  </a:effectLst>
                  <a:latin typeface="Calibri" pitchFamily="34" charset="0"/>
                </a:endParaRPr>
              </a:p>
              <a:p>
                <a:pPr algn="r">
                  <a:defRPr/>
                </a:pPr>
                <a:endParaRPr lang="af-ZA" sz="2000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55300" name="Rectangle 4"/>
              <p:cNvSpPr>
                <a:spLocks noChangeArrowheads="1"/>
              </p:cNvSpPr>
              <p:nvPr/>
            </p:nvSpPr>
            <p:spPr bwMode="auto">
              <a:xfrm>
                <a:off x="3312184" y="596914"/>
                <a:ext cx="5821294" cy="7549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lIns="91429" tIns="45714" rIns="91429" bIns="45714">
                <a:spAutoFit/>
                <a:sp3d extrusionH="57150">
                  <a:bevelT w="82550" h="38100" prst="coolSlant"/>
                </a:sp3d>
              </a:bodyPr>
              <a:lstStyle/>
              <a:p>
                <a:pPr algn="ctr">
                  <a:defRPr/>
                </a:pPr>
                <a:r>
                  <a:rPr lang="af-ZA" sz="3600" cap="small" dirty="0" err="1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alibri" pitchFamily="34" charset="0"/>
                  </a:rPr>
                  <a:t>Atomic</a:t>
                </a:r>
                <a:r>
                  <a:rPr lang="af-ZA" sz="3600" cap="small" dirty="0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alibri" pitchFamily="34" charset="0"/>
                  </a:rPr>
                  <a:t> </a:t>
                </a:r>
                <a:r>
                  <a:rPr lang="af-ZA" sz="3600" cap="small" dirty="0" err="1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alibri" pitchFamily="34" charset="0"/>
                  </a:rPr>
                  <a:t>structure</a:t>
                </a:r>
                <a:r>
                  <a:rPr lang="af-ZA" sz="3600" cap="small" dirty="0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alibri" pitchFamily="34" charset="0"/>
                  </a:rPr>
                  <a:t>:</a:t>
                </a:r>
              </a:p>
              <a:p>
                <a:pPr algn="ctr">
                  <a:defRPr/>
                </a:pPr>
                <a:r>
                  <a:rPr lang="af-ZA" sz="3600" cap="small" dirty="0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alibri" pitchFamily="34" charset="0"/>
                  </a:rPr>
                  <a:t>Protons, </a:t>
                </a:r>
                <a:r>
                  <a:rPr lang="af-ZA" sz="3600" cap="small" dirty="0" err="1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alibri" pitchFamily="34" charset="0"/>
                  </a:rPr>
                  <a:t>electrons</a:t>
                </a:r>
                <a:r>
                  <a:rPr lang="af-ZA" sz="3600" cap="small" dirty="0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alibri" pitchFamily="34" charset="0"/>
                  </a:rPr>
                  <a:t> </a:t>
                </a:r>
                <a:r>
                  <a:rPr lang="af-ZA" sz="3600" cap="small" dirty="0" err="1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alibri" pitchFamily="34" charset="0"/>
                  </a:rPr>
                  <a:t>and</a:t>
                </a:r>
                <a:r>
                  <a:rPr lang="af-ZA" sz="3600" cap="small" dirty="0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alibri" pitchFamily="34" charset="0"/>
                  </a:rPr>
                  <a:t> </a:t>
                </a:r>
                <a:r>
                  <a:rPr lang="af-ZA" sz="3600" cap="small" dirty="0" err="1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alibri" pitchFamily="34" charset="0"/>
                  </a:rPr>
                  <a:t>neutrons</a:t>
                </a:r>
                <a:endParaRPr lang="en-US" sz="3600" cap="small" dirty="0">
                  <a:ln>
                    <a:solidFill>
                      <a:srgbClr val="FFFFFF"/>
                    </a:solidFill>
                  </a:ln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23564" name="Group 16"/>
            <p:cNvGrpSpPr>
              <a:grpSpLocks/>
            </p:cNvGrpSpPr>
            <p:nvPr/>
          </p:nvGrpSpPr>
          <p:grpSpPr bwMode="auto">
            <a:xfrm>
              <a:off x="378242" y="533401"/>
              <a:ext cx="1415772" cy="1460081"/>
              <a:chOff x="98737" y="5105401"/>
              <a:chExt cx="1516799" cy="1601163"/>
            </a:xfrm>
          </p:grpSpPr>
          <p:sp>
            <p:nvSpPr>
              <p:cNvPr id="13" name="TextBox 12"/>
              <p:cNvSpPr txBox="1"/>
              <p:nvPr/>
            </p:nvSpPr>
            <p:spPr>
              <a:xfrm rot="16200000">
                <a:off x="56555" y="5147583"/>
                <a:ext cx="1601163" cy="1516799"/>
              </a:xfrm>
              <a:prstGeom prst="rect">
                <a:avLst/>
              </a:prstGeom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  <a:tileRect r="-100000" b="-100000"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>
                <a:spAutoFit/>
                <a:sp3d extrusionH="57150">
                  <a:bevelT w="82550" h="38100" prst="coolSlant"/>
                </a:sp3d>
              </a:bodyPr>
              <a:lstStyle/>
              <a:p>
                <a:pPr algn="ctr">
                  <a:defRPr/>
                </a:pPr>
                <a:r>
                  <a:rPr lang="af-ZA" sz="1400" dirty="0">
                    <a:latin typeface="Calibri" pitchFamily="34" charset="0"/>
                  </a:rPr>
                  <a:t>STUDY SECTION</a:t>
                </a:r>
              </a:p>
              <a:p>
                <a:pPr>
                  <a:defRPr/>
                </a:pPr>
                <a:endParaRPr lang="af-ZA" dirty="0"/>
              </a:p>
              <a:p>
                <a:pPr>
                  <a:defRPr/>
                </a:pPr>
                <a:endParaRPr lang="af-ZA" dirty="0"/>
              </a:p>
              <a:p>
                <a:pPr>
                  <a:defRPr/>
                </a:pPr>
                <a:endParaRPr lang="af-ZA" dirty="0"/>
              </a:p>
            </p:txBody>
          </p:sp>
          <p:grpSp>
            <p:nvGrpSpPr>
              <p:cNvPr id="23566" name="Group 15"/>
              <p:cNvGrpSpPr>
                <a:grpSpLocks/>
              </p:cNvGrpSpPr>
              <p:nvPr/>
            </p:nvGrpSpPr>
            <p:grpSpPr bwMode="auto">
              <a:xfrm>
                <a:off x="494598" y="5342018"/>
                <a:ext cx="914400" cy="1143000"/>
                <a:chOff x="5858415" y="5693201"/>
                <a:chExt cx="914400" cy="1143000"/>
              </a:xfrm>
            </p:grpSpPr>
            <p:sp>
              <p:nvSpPr>
                <p:cNvPr id="14" name="Isosceles Triangle 13"/>
                <p:cNvSpPr/>
                <p:nvPr/>
              </p:nvSpPr>
              <p:spPr bwMode="auto">
                <a:xfrm rot="5400000">
                  <a:off x="5669880" y="5881929"/>
                  <a:ext cx="1291443" cy="915020"/>
                </a:xfrm>
                <a:prstGeom prst="triangle">
                  <a:avLst>
                    <a:gd name="adj" fmla="val 50687"/>
                  </a:avLst>
                </a:prstGeom>
                <a:solidFill>
                  <a:schemeClr val="bg2">
                    <a:lumMod val="5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scene3d>
                    <a:camera prst="orthographicFront"/>
                    <a:lightRig rig="threePt" dir="t"/>
                  </a:scene3d>
                  <a:sp3d extrusionH="57150">
                    <a:bevelT w="82550" h="38100" prst="coolSlant"/>
                  </a:sp3d>
                </a:bodyPr>
                <a:lstStyle/>
                <a:p>
                  <a:pPr>
                    <a:defRPr/>
                  </a:pPr>
                  <a:endParaRPr lang="af-ZA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568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5906214" y="6010533"/>
                  <a:ext cx="577402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af-ZA" altLang="en-US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2.1</a:t>
                  </a:r>
                </a:p>
              </p:txBody>
            </p:sp>
          </p:grpSp>
        </p:grpSp>
      </p:grpSp>
      <p:sp>
        <p:nvSpPr>
          <p:cNvPr id="24" name="TextBox 23"/>
          <p:cNvSpPr txBox="1"/>
          <p:nvPr/>
        </p:nvSpPr>
        <p:spPr>
          <a:xfrm>
            <a:off x="255105" y="4053486"/>
            <a:ext cx="264617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bliqueTopLef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>
              <a:defRPr/>
            </a:pPr>
            <a:r>
              <a:rPr lang="en-US" sz="3200" u="sng" dirty="0">
                <a:ln w="3175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OUTCOMES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304800" y="5004137"/>
            <a:ext cx="9296400" cy="1015663"/>
          </a:xfrm>
          <a:prstGeom prst="rect">
            <a:avLst/>
          </a:prstGeom>
          <a:solidFill>
            <a:srgbClr val="E6E6E6"/>
          </a:solidFill>
          <a:ln w="1905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2000" dirty="0">
                <a:latin typeface="Calibri" pitchFamily="34" charset="0"/>
                <a:cs typeface="Calibri" pitchFamily="34" charset="0"/>
              </a:rPr>
              <a:t>Following completion of this Study Section you should be able to:</a:t>
            </a:r>
            <a:endParaRPr lang="en-ZA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GB" sz="2000" b="0" dirty="0">
                <a:latin typeface="Calibri" pitchFamily="34" charset="0"/>
                <a:cs typeface="Calibri" pitchFamily="34" charset="0"/>
              </a:rPr>
              <a:t>Explain the terms electrons, protons, neutrons and general atomic structure; and</a:t>
            </a:r>
            <a:endParaRPr lang="en-ZA" sz="2000" b="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GB" sz="2000" b="0" dirty="0">
                <a:latin typeface="Calibri" pitchFamily="34" charset="0"/>
                <a:cs typeface="Calibri" pitchFamily="34" charset="0"/>
              </a:rPr>
              <a:t>Explain the relative mass scale and atomic mass unit.</a:t>
            </a:r>
            <a:r>
              <a:rPr lang="en-US" sz="2000" b="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76200"/>
            <a:ext cx="8420100" cy="685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Dalton’s Atomic Theory (1808)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47650" y="990600"/>
            <a:ext cx="91630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i="1"/>
              <a:t>Elements</a:t>
            </a:r>
            <a:r>
              <a:rPr lang="en-US" altLang="en-US"/>
              <a:t> are composed of extremely small particles called </a:t>
            </a:r>
            <a:r>
              <a:rPr lang="en-US" altLang="en-US" i="1"/>
              <a:t>atoms</a:t>
            </a:r>
            <a:r>
              <a:rPr lang="en-US" altLang="en-US"/>
              <a:t>.  All atoms of a given element are identical.  The atoms of one element are different from the atoms of all other elements.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47650" y="2933700"/>
            <a:ext cx="9328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2"/>
            </a:pPr>
            <a:r>
              <a:rPr lang="en-US" altLang="en-US" i="1"/>
              <a:t>Compounds</a:t>
            </a:r>
            <a:r>
              <a:rPr lang="en-US" altLang="en-US"/>
              <a:t> are composed of atoms of more than one element. The relative number of atoms of each element in a </a:t>
            </a:r>
            <a:r>
              <a:rPr lang="en-US" altLang="en-US" u="sng"/>
              <a:t>given</a:t>
            </a:r>
            <a:r>
              <a:rPr lang="en-US" altLang="en-US"/>
              <a:t> compound is always the same.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47650" y="4876800"/>
            <a:ext cx="9493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 startAt="3"/>
            </a:pPr>
            <a:r>
              <a:rPr lang="en-US" altLang="en-US"/>
              <a:t>Chemical reactions only involve the rearrangement of atoms. Atoms are not created or destroyed in chemical reactions.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  <p:bldP spid="5125" grpId="0" autoUpdateAnimBg="0"/>
      <p:bldP spid="512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0002_1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/>
          <a:stretch>
            <a:fillRect/>
          </a:stretch>
        </p:blipFill>
        <p:spPr bwMode="auto">
          <a:xfrm>
            <a:off x="538163" y="92075"/>
            <a:ext cx="880586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2641600" y="5105400"/>
            <a:ext cx="4953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7842250" y="5105400"/>
            <a:ext cx="69215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475538" y="5065713"/>
            <a:ext cx="1122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Arial Unicode MS" pitchFamily="34" charset="-128"/>
              </a:rPr>
              <a:t>8  X</a:t>
            </a:r>
            <a:r>
              <a:rPr lang="en-US" altLang="en-US" baseline="-25000">
                <a:latin typeface="Arial Unicode MS" pitchFamily="34" charset="-128"/>
              </a:rPr>
              <a:t>2</a:t>
            </a:r>
            <a:r>
              <a:rPr lang="en-US" altLang="en-US">
                <a:latin typeface="Arial Unicode MS" pitchFamily="34" charset="-128"/>
              </a:rPr>
              <a:t>Y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90600" y="5030788"/>
            <a:ext cx="3700463" cy="498475"/>
            <a:chOff x="576" y="3417"/>
            <a:chExt cx="2152" cy="314"/>
          </a:xfrm>
        </p:grpSpPr>
        <p:sp>
          <p:nvSpPr>
            <p:cNvPr id="27657" name="Text Box 7"/>
            <p:cNvSpPr txBox="1">
              <a:spLocks noChangeArrowheads="1"/>
            </p:cNvSpPr>
            <p:nvPr/>
          </p:nvSpPr>
          <p:spPr bwMode="auto">
            <a:xfrm>
              <a:off x="576" y="3417"/>
              <a:ext cx="47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Arial Unicode MS" pitchFamily="34" charset="-128"/>
                </a:rPr>
                <a:t>16 X</a:t>
              </a:r>
            </a:p>
          </p:txBody>
        </p:sp>
        <p:sp>
          <p:nvSpPr>
            <p:cNvPr id="27658" name="Text Box 8"/>
            <p:cNvSpPr txBox="1">
              <a:spLocks noChangeArrowheads="1"/>
            </p:cNvSpPr>
            <p:nvPr/>
          </p:nvSpPr>
          <p:spPr bwMode="auto">
            <a:xfrm>
              <a:off x="2352" y="3417"/>
              <a:ext cx="37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Arial Unicode MS" pitchFamily="34" charset="-128"/>
                </a:rPr>
                <a:t>8 Y</a:t>
              </a:r>
            </a:p>
          </p:txBody>
        </p:sp>
        <p:sp>
          <p:nvSpPr>
            <p:cNvPr id="27659" name="Text Box 10"/>
            <p:cNvSpPr txBox="1">
              <a:spLocks noChangeArrowheads="1"/>
            </p:cNvSpPr>
            <p:nvPr/>
          </p:nvSpPr>
          <p:spPr bwMode="auto">
            <a:xfrm>
              <a:off x="1566" y="3440"/>
              <a:ext cx="20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latin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5530850" y="5321300"/>
            <a:ext cx="1403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1752600" y="5791200"/>
            <a:ext cx="60960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kern="10">
                <a:solidFill>
                  <a:srgbClr val="00008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Law of Conservation of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620000" cy="9144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solidFill>
                  <a:srgbClr val="FFFFFF"/>
                </a:solidFill>
                <a:latin typeface="Comic Sans MS" pitchFamily="66" charset="0"/>
              </a:rPr>
              <a:t>Law of Conservation of Mass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9067800" cy="1219200"/>
          </a:xfrm>
        </p:spPr>
        <p:txBody>
          <a:bodyPr/>
          <a:lstStyle/>
          <a:p>
            <a:pPr eaLnBrk="1" hangingPunct="1">
              <a:buClr>
                <a:schemeClr val="accent3">
                  <a:lumMod val="10000"/>
                </a:schemeClr>
              </a:buClr>
              <a:buFont typeface="Wingdings" pitchFamily="2" charset="2"/>
              <a:buChar char="q"/>
              <a:tabLst>
                <a:tab pos="512763" algn="l"/>
                <a:tab pos="573088" algn="l"/>
              </a:tabLst>
              <a:defRPr/>
            </a:pPr>
            <a:r>
              <a:rPr lang="en-US" dirty="0" smtClean="0"/>
              <a:t>	The total mass of substances present at the end of a 	chemical process is the same as the mass of 	substances present before the process took place.</a:t>
            </a:r>
          </a:p>
        </p:txBody>
      </p:sp>
      <p:pic>
        <p:nvPicPr>
          <p:cNvPr id="29700" name="Picture 2" descr="f0002_1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/>
          <a:stretch>
            <a:fillRect/>
          </a:stretch>
        </p:blipFill>
        <p:spPr bwMode="auto">
          <a:xfrm>
            <a:off x="1905000" y="2776538"/>
            <a:ext cx="6096000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457200"/>
            <a:ext cx="7759700" cy="1143000"/>
          </a:xfrm>
        </p:spPr>
        <p:txBody>
          <a:bodyPr/>
          <a:lstStyle/>
          <a:p>
            <a:pPr algn="l">
              <a:defRPr/>
            </a:pPr>
            <a:r>
              <a:rPr 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ATOM </a:t>
            </a:r>
            <a:br>
              <a:rPr 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COMPOSITION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44525" y="3208338"/>
            <a:ext cx="8931275" cy="3228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Marlett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the </a:t>
            </a:r>
            <a:r>
              <a:rPr lang="en-US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nucleus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consists of </a:t>
            </a:r>
            <a:r>
              <a:rPr lang="en-US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protons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and </a:t>
            </a:r>
            <a:r>
              <a:rPr lang="en-US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neutrons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Marlett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electrons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in space around the nucleus.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Marlett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number of electrons equal the number of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protons.</a:t>
            </a:r>
          </a:p>
          <a:p>
            <a:pPr algn="just">
              <a:spcBef>
                <a:spcPct val="50000"/>
              </a:spcBef>
              <a:buClr>
                <a:schemeClr val="hlink"/>
              </a:buClr>
              <a:buFont typeface="Marlett" pitchFamily="2" charset="2"/>
              <a:buChar char="n"/>
              <a:defRPr/>
            </a:pP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atoms are extremely small. One teaspoon of water</a:t>
            </a:r>
          </a:p>
          <a:p>
            <a:pPr algn="just">
              <a:buClr>
                <a:schemeClr val="hlink"/>
              </a:buClr>
              <a:buFont typeface="Marlett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has 3 times as many atoms as there are teaspoons</a:t>
            </a:r>
          </a:p>
          <a:p>
            <a:pPr algn="just">
              <a:buClr>
                <a:schemeClr val="hlink"/>
              </a:buClr>
              <a:buFont typeface="Marlett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of water in the Atlantic Ocean.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60400" y="1752600"/>
            <a:ext cx="3438525" cy="950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The atom is mostly</a:t>
            </a:r>
          </a:p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empty space</a:t>
            </a:r>
          </a:p>
        </p:txBody>
      </p:sp>
      <p:sp>
        <p:nvSpPr>
          <p:cNvPr id="31749" name="Rectangle 3" descr="0201"/>
          <p:cNvSpPr>
            <a:spLocks noGrp="1" noChangeAspect="1" noChangeArrowheads="1"/>
          </p:cNvSpPr>
          <p:nvPr isPhoto="1"/>
        </p:nvSpPr>
        <p:spPr bwMode="auto">
          <a:xfrm>
            <a:off x="6172200" y="339725"/>
            <a:ext cx="2514600" cy="2632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af-ZA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4107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ATOMIC COMPOSITION</a:t>
            </a:r>
            <a:endParaRPr lang="en-US" sz="20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143000"/>
            <a:ext cx="9906000" cy="1828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5000"/>
              </a:spcBef>
              <a:buFontTx/>
              <a:buNone/>
              <a:defRPr/>
            </a:pPr>
            <a:r>
              <a:rPr 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Protons</a:t>
            </a:r>
          </a:p>
          <a:p>
            <a:pPr>
              <a:lnSpc>
                <a:spcPct val="100000"/>
              </a:lnSpc>
              <a:spcBef>
                <a:spcPct val="25000"/>
              </a:spcBef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positive (+) electrical charge; mass =  1.672622 x 10</a:t>
            </a:r>
            <a:r>
              <a:rPr lang="en-US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-24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g</a:t>
            </a:r>
          </a:p>
          <a:p>
            <a:pPr>
              <a:lnSpc>
                <a:spcPct val="100000"/>
              </a:lnSpc>
              <a:spcBef>
                <a:spcPct val="25000"/>
              </a:spcBef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relative mass  =  1.007 atomic mass units (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amu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 (of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ame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825500" y="838200"/>
            <a:ext cx="7704138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47650" y="4648200"/>
            <a:ext cx="9328150" cy="138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Neutrons</a:t>
            </a:r>
          </a:p>
          <a:p>
            <a:pPr>
              <a:spcBef>
                <a:spcPct val="25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no electrical charge; mass =  1.674927 x 10</a:t>
            </a:r>
            <a:r>
              <a:rPr 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-24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g</a:t>
            </a:r>
          </a:p>
          <a:p>
            <a:pPr>
              <a:spcBef>
                <a:spcPct val="25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relative mass  = 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1.009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amu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(of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ame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en-US" noProof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47650" y="2895600"/>
            <a:ext cx="9658350" cy="138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Electrons</a:t>
            </a:r>
          </a:p>
          <a:p>
            <a:pPr>
              <a:spcBef>
                <a:spcPct val="25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negative (-) electrical charge; mass =  9.109382 x 10</a:t>
            </a:r>
            <a:r>
              <a:rPr lang="en-US" baseline="30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-28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g</a:t>
            </a:r>
          </a:p>
          <a:p>
            <a:pPr>
              <a:spcBef>
                <a:spcPct val="25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relative mass  = 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0.0005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amu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(of </a:t>
            </a:r>
            <a:r>
              <a:rPr lang="en-US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ame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en-US" noProof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utoUpdateAnimBg="0"/>
      <p:bldP spid="717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Text Box 1027"/>
          <p:cNvSpPr txBox="1">
            <a:spLocks noChangeArrowheads="1"/>
          </p:cNvSpPr>
          <p:nvPr/>
        </p:nvSpPr>
        <p:spPr bwMode="auto">
          <a:xfrm>
            <a:off x="577850" y="3581400"/>
            <a:ext cx="8667750" cy="157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ZA" noProof="1"/>
              <a:t>Because the mass of the </a:t>
            </a:r>
            <a:r>
              <a:rPr lang="en-ZA" noProof="1">
                <a:solidFill>
                  <a:srgbClr val="CF0E30"/>
                </a:solidFill>
              </a:rPr>
              <a:t>proton</a:t>
            </a:r>
            <a:r>
              <a:rPr lang="en-ZA" noProof="1"/>
              <a:t> and </a:t>
            </a:r>
            <a:r>
              <a:rPr lang="en-ZA" noProof="1">
                <a:solidFill>
                  <a:srgbClr val="CF0E30"/>
                </a:solidFill>
              </a:rPr>
              <a:t>neutron</a:t>
            </a:r>
            <a:r>
              <a:rPr lang="en-ZA" noProof="1"/>
              <a:t> are so close to 1 ame (</a:t>
            </a:r>
            <a:r>
              <a:rPr lang="en-ZA" noProof="1" smtClean="0"/>
              <a:t>Table above)</a:t>
            </a:r>
            <a:r>
              <a:rPr lang="en-US" noProof="1"/>
              <a:t>, the mass </a:t>
            </a:r>
            <a:r>
              <a:rPr lang="en-US" noProof="1">
                <a:solidFill>
                  <a:schemeClr val="hlink"/>
                </a:solidFill>
              </a:rPr>
              <a:t>(relative mass)</a:t>
            </a:r>
            <a:r>
              <a:rPr lang="en-US" noProof="1">
                <a:effectLst>
                  <a:outerShdw blurRad="38100" dist="38100" dir="2700000" algn="tl">
                    <a:srgbClr val="FFFFFF"/>
                  </a:outerShdw>
                </a:effectLst>
              </a:rPr>
              <a:t> of the atom can be predicted if the number of protons and neutrons are known.</a:t>
            </a:r>
            <a:endParaRPr lang="en-US" noProof="1"/>
          </a:p>
        </p:txBody>
      </p:sp>
      <p:sp>
        <p:nvSpPr>
          <p:cNvPr id="225284" name="Text Box 1028"/>
          <p:cNvSpPr txBox="1">
            <a:spLocks noChangeArrowheads="1"/>
          </p:cNvSpPr>
          <p:nvPr/>
        </p:nvSpPr>
        <p:spPr bwMode="auto">
          <a:xfrm>
            <a:off x="82550" y="5257800"/>
            <a:ext cx="957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200" noProof="1">
                <a:solidFill>
                  <a:srgbClr val="00279F"/>
                </a:solidFill>
              </a:rPr>
              <a:t>Mass number</a:t>
            </a:r>
            <a:r>
              <a:rPr lang="en-US" altLang="en-US" sz="2200">
                <a:solidFill>
                  <a:srgbClr val="00279F"/>
                </a:solidFill>
              </a:rPr>
              <a:t> (A) = Sum total of the number of protons and neutrons</a:t>
            </a:r>
          </a:p>
          <a:p>
            <a:r>
              <a:rPr lang="en-US" altLang="en-US" sz="2200">
                <a:solidFill>
                  <a:srgbClr val="00279F"/>
                </a:solidFill>
              </a:rPr>
              <a:t>		        = number of protons + number of neutrons</a:t>
            </a:r>
            <a:endParaRPr lang="en-US" altLang="en-US" sz="2200" noProof="1">
              <a:solidFill>
                <a:srgbClr val="00279F"/>
              </a:solidFill>
            </a:endParaRPr>
          </a:p>
        </p:txBody>
      </p:sp>
      <p:pic>
        <p:nvPicPr>
          <p:cNvPr id="35844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228600"/>
            <a:ext cx="87503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6" name="Line 1030"/>
          <p:cNvSpPr>
            <a:spLocks noChangeShapeType="1"/>
          </p:cNvSpPr>
          <p:nvPr/>
        </p:nvSpPr>
        <p:spPr bwMode="auto">
          <a:xfrm flipH="1">
            <a:off x="6026150" y="457200"/>
            <a:ext cx="908050" cy="990600"/>
          </a:xfrm>
          <a:prstGeom prst="line">
            <a:avLst/>
          </a:prstGeom>
          <a:noFill/>
          <a:ln w="76200">
            <a:solidFill>
              <a:srgbClr val="CF0E3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Z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 autoUpdateAnimBg="0"/>
    </p:bldLst>
  </p:timing>
</p:sld>
</file>

<file path=ppt/theme/theme1.xml><?xml version="1.0" encoding="utf-8"?>
<a:theme xmlns:a="http://schemas.openxmlformats.org/drawingml/2006/main" name="saunders">
  <a:themeElements>
    <a:clrScheme name="">
      <a:dk1>
        <a:srgbClr val="000000"/>
      </a:dk1>
      <a:lt1>
        <a:srgbClr val="A2C1FE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CEDDFE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aund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saunde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nde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under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nder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nde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nde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nde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22997</TotalTime>
  <Pages>25</Pages>
  <Words>867</Words>
  <Application>Microsoft Office PowerPoint</Application>
  <PresentationFormat>A4 Paper (210x297 mm)</PresentationFormat>
  <Paragraphs>147</Paragraphs>
  <Slides>22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Arial Rounded MT Bold</vt:lpstr>
      <vt:lpstr>Arial Unicode MS</vt:lpstr>
      <vt:lpstr>Bauhaus 93</vt:lpstr>
      <vt:lpstr>Calibri</vt:lpstr>
      <vt:lpstr>Comic Sans MS</vt:lpstr>
      <vt:lpstr>Marlett</vt:lpstr>
      <vt:lpstr>Symbol</vt:lpstr>
      <vt:lpstr>Times New Roman</vt:lpstr>
      <vt:lpstr>Wingdings</vt:lpstr>
      <vt:lpstr>WP Phonetic</vt:lpstr>
      <vt:lpstr>saunders</vt:lpstr>
      <vt:lpstr>Photo Editor Photo</vt:lpstr>
      <vt:lpstr>PowerPoint Presentation</vt:lpstr>
      <vt:lpstr>STUDY UNIT 2   ATOMS, MOLECULES AND IONS   KT &amp; T, chapter 2 Study guide, Study Unit 2</vt:lpstr>
      <vt:lpstr>PowerPoint Presentation</vt:lpstr>
      <vt:lpstr>Dalton’s Atomic Theory (1808)</vt:lpstr>
      <vt:lpstr>PowerPoint Presentation</vt:lpstr>
      <vt:lpstr>Law of Conservation of Mass</vt:lpstr>
      <vt:lpstr>ATOM  COMPOSITION</vt:lpstr>
      <vt:lpstr>ATOMIC COMPOSITION</vt:lpstr>
      <vt:lpstr>PowerPoint Presentation</vt:lpstr>
      <vt:lpstr>   Atomic Number, Z</vt:lpstr>
      <vt:lpstr>PowerPoint Presentation</vt:lpstr>
      <vt:lpstr>TRY YOURSELF 2.1</vt:lpstr>
      <vt:lpstr>TRY YOURSELF 2.2</vt:lpstr>
      <vt:lpstr> Mass Number, A</vt:lpstr>
      <vt:lpstr>REAL ATOMIC MASS  (Exact Atomic Mass)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TRY YOURSELF 2.3</vt:lpstr>
      <vt:lpstr>TRY YOURSELF 2.4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ATOMS AND ELEMENTS</dc:title>
  <dc:creator>J. Kotz</dc:creator>
  <cp:lastModifiedBy>10074694</cp:lastModifiedBy>
  <cp:revision>932</cp:revision>
  <cp:lastPrinted>1601-01-01T00:00:00Z</cp:lastPrinted>
  <dcterms:created xsi:type="dcterms:W3CDTF">1996-06-10T21:59:34Z</dcterms:created>
  <dcterms:modified xsi:type="dcterms:W3CDTF">2021-03-09T18:06:42Z</dcterms:modified>
</cp:coreProperties>
</file>