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795" r:id="rId2"/>
    <p:sldId id="566" r:id="rId3"/>
    <p:sldId id="567" r:id="rId4"/>
    <p:sldId id="569" r:id="rId5"/>
    <p:sldId id="570" r:id="rId6"/>
    <p:sldId id="572" r:id="rId7"/>
    <p:sldId id="573" r:id="rId8"/>
    <p:sldId id="574" r:id="rId9"/>
    <p:sldId id="823" r:id="rId10"/>
    <p:sldId id="825" r:id="rId11"/>
    <p:sldId id="575" r:id="rId12"/>
    <p:sldId id="827" r:id="rId13"/>
    <p:sldId id="828" r:id="rId14"/>
    <p:sldId id="581" r:id="rId15"/>
    <p:sldId id="582" r:id="rId16"/>
    <p:sldId id="583" r:id="rId17"/>
    <p:sldId id="586" r:id="rId18"/>
    <p:sldId id="830" r:id="rId19"/>
    <p:sldId id="592" r:id="rId20"/>
    <p:sldId id="593" r:id="rId21"/>
    <p:sldId id="594" r:id="rId22"/>
    <p:sldId id="595" r:id="rId23"/>
    <p:sldId id="591" r:id="rId24"/>
    <p:sldId id="621" r:id="rId25"/>
    <p:sldId id="622" r:id="rId26"/>
    <p:sldId id="623" r:id="rId27"/>
    <p:sldId id="722" r:id="rId28"/>
  </p:sldIdLst>
  <p:sldSz cx="9906000" cy="6858000" type="A4"/>
  <p:notesSz cx="9144000" cy="6858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8F8F8"/>
    <a:srgbClr val="FF0000"/>
    <a:srgbClr val="0000FF"/>
    <a:srgbClr val="996600"/>
    <a:srgbClr val="4D4D4D"/>
    <a:srgbClr val="1C1C1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7" autoAdjust="0"/>
  </p:normalViewPr>
  <p:slideViewPr>
    <p:cSldViewPr>
      <p:cViewPr varScale="1">
        <p:scale>
          <a:sx n="85" d="100"/>
          <a:sy n="85" d="100"/>
        </p:scale>
        <p:origin x="1099" y="53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-630" y="-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ChangeArrowheads="1"/>
          </p:cNvSpPr>
          <p:nvPr/>
        </p:nvSpPr>
        <p:spPr bwMode="auto">
          <a:xfrm>
            <a:off x="4068763" y="6532563"/>
            <a:ext cx="763587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/>
              <a:t>Page </a:t>
            </a:r>
            <a:fld id="{3AFA8D29-E79D-4C44-A865-83AACC0E21A1}" type="slidenum">
              <a:rPr lang="en-US" altLang="en-US" sz="1200" b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4068763" y="6532563"/>
            <a:ext cx="763587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312" tIns="44450" rIns="87312" bIns="44450">
            <a:spAutoFit/>
          </a:bodyPr>
          <a:lstStyle>
            <a:lvl1pPr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8683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smtClean="0"/>
              <a:t>Page </a:t>
            </a:r>
            <a:fld id="{840E3A3C-D043-4F6E-B8C3-40194F8FD7FB}" type="slidenum">
              <a:rPr lang="en-US" altLang="en-US" sz="1200" b="0" smtClean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smtClean="0"/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722563" y="519113"/>
            <a:ext cx="3698875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20975" y="519113"/>
            <a:ext cx="3702050" cy="2562225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noProof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1101D3-75E0-4163-A881-1867083ADAE5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  <p:extLst>
      <p:ext uri="{BB962C8B-B14F-4D97-AF65-F5344CB8AC3E}">
        <p14:creationId xmlns:p14="http://schemas.microsoft.com/office/powerpoint/2010/main" val="942635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9203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ZA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32885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53728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2926" y="609600"/>
            <a:ext cx="19399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3151" y="609600"/>
            <a:ext cx="5654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24442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73150" y="609600"/>
            <a:ext cx="77597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25923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0" y="609600"/>
            <a:ext cx="7759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73150" y="1981200"/>
            <a:ext cx="37973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981200"/>
            <a:ext cx="37973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5550" y="4114800"/>
            <a:ext cx="37973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5146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2258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7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949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3150" y="1981200"/>
            <a:ext cx="3797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37973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540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86343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8686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1802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3" y="273054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3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4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Z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952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3150" y="609600"/>
            <a:ext cx="77597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3150" y="1981200"/>
            <a:ext cx="77597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175" y="6421438"/>
            <a:ext cx="332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000" b="0" smtClean="0">
                <a:solidFill>
                  <a:schemeClr val="tx2"/>
                </a:solidFill>
              </a:rPr>
              <a:t>Copyright (c) 1999 by Harcourt Brace &amp; Company</a:t>
            </a:r>
          </a:p>
          <a:p>
            <a:pPr>
              <a:defRPr/>
            </a:pPr>
            <a:r>
              <a:rPr lang="en-US" altLang="en-US" sz="1000" b="0" smtClean="0">
                <a:solidFill>
                  <a:schemeClr val="tx2"/>
                </a:solidFill>
              </a:rPr>
              <a:t>All rights reserved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905" r:id="rId1"/>
    <p:sldLayoutId id="2147486906" r:id="rId2"/>
    <p:sldLayoutId id="2147486907" r:id="rId3"/>
    <p:sldLayoutId id="2147486908" r:id="rId4"/>
    <p:sldLayoutId id="2147486909" r:id="rId5"/>
    <p:sldLayoutId id="2147486910" r:id="rId6"/>
    <p:sldLayoutId id="2147486911" r:id="rId7"/>
    <p:sldLayoutId id="2147486912" r:id="rId8"/>
    <p:sldLayoutId id="2147486913" r:id="rId9"/>
    <p:sldLayoutId id="2147486914" r:id="rId10"/>
    <p:sldLayoutId id="2147486915" r:id="rId11"/>
    <p:sldLayoutId id="2147486916" r:id="rId12"/>
    <p:sldLayoutId id="2147486917" r:id="rId13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400" b="1">
          <a:solidFill>
            <a:schemeClr val="tx1"/>
          </a:solidFill>
          <a:latin typeface="+mn-lt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>
          <a:solidFill>
            <a:schemeClr val="tx1"/>
          </a:solidFill>
          <a:latin typeface="+mn-lt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file:///C:\COLIN\2008\CHEN%20111_Cobus%20Kriek\Movies\02M05VD1.MOV" TargetMode="Externa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7" name="Rectangle 8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440996" tIns="152352" rIns="0" bIns="152352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af-ZA" altLang="en-US"/>
          </a:p>
        </p:txBody>
      </p:sp>
      <p:grpSp>
        <p:nvGrpSpPr>
          <p:cNvPr id="146438" name="Group 21"/>
          <p:cNvGrpSpPr>
            <a:grpSpLocks/>
          </p:cNvGrpSpPr>
          <p:nvPr/>
        </p:nvGrpSpPr>
        <p:grpSpPr bwMode="auto">
          <a:xfrm>
            <a:off x="222250" y="76200"/>
            <a:ext cx="9448800" cy="1957388"/>
            <a:chOff x="221972" y="275088"/>
            <a:chExt cx="9448801" cy="1956931"/>
          </a:xfrm>
        </p:grpSpPr>
        <p:grpSp>
          <p:nvGrpSpPr>
            <p:cNvPr id="146443" name="Group 10"/>
            <p:cNvGrpSpPr>
              <a:grpSpLocks/>
            </p:cNvGrpSpPr>
            <p:nvPr/>
          </p:nvGrpSpPr>
          <p:grpSpPr bwMode="auto">
            <a:xfrm>
              <a:off x="221972" y="275088"/>
              <a:ext cx="9448801" cy="1956931"/>
              <a:chOff x="1755775" y="381000"/>
              <a:chExt cx="7693025" cy="1231094"/>
            </a:xfrm>
          </p:grpSpPr>
          <p:sp>
            <p:nvSpPr>
              <p:cNvPr id="4" name="TextBox 3"/>
              <p:cNvSpPr txBox="1"/>
              <p:nvPr/>
            </p:nvSpPr>
            <p:spPr>
              <a:xfrm>
                <a:off x="1755775" y="381000"/>
                <a:ext cx="7693025" cy="1231094"/>
              </a:xfrm>
              <a:prstGeom prst="rect">
                <a:avLst/>
              </a:prstGeom>
              <a:solidFill>
                <a:schemeClr val="accent6">
                  <a:lumMod val="50000"/>
                </a:schemeClr>
              </a:solidFill>
              <a:ln w="38100">
                <a:solidFill>
                  <a:schemeClr val="tx1">
                    <a:lumMod val="95000"/>
                    <a:lumOff val="5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r">
                  <a:defRPr/>
                </a:pPr>
                <a:endParaRPr lang="en-US" sz="5400" u="sng" dirty="0">
                  <a:solidFill>
                    <a:srgbClr val="FFFFFF"/>
                  </a:solidFill>
                  <a:effectLst>
                    <a:outerShdw blurRad="50800" dist="38100" dir="10800000" algn="ctr" rotWithShape="0">
                      <a:schemeClr val="tx1">
                        <a:lumMod val="95000"/>
                        <a:lumOff val="5000"/>
                        <a:alpha val="50000"/>
                      </a:schemeClr>
                    </a:outerShdw>
                    <a:reflection blurRad="6350" stA="55000" endA="300" endPos="45500" dir="5400000" sy="-100000" algn="bl" rotWithShape="0"/>
                  </a:effectLst>
                  <a:latin typeface="Calibri" pitchFamily="34" charset="0"/>
                </a:endParaRPr>
              </a:p>
              <a:p>
                <a:pPr algn="r">
                  <a:defRPr/>
                </a:pPr>
                <a:endParaRPr lang="af-ZA" sz="2000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55300" name="Rectangle 4"/>
              <p:cNvSpPr>
                <a:spLocks noChangeArrowheads="1"/>
              </p:cNvSpPr>
              <p:nvPr/>
            </p:nvSpPr>
            <p:spPr bwMode="auto">
              <a:xfrm>
                <a:off x="3312184" y="763114"/>
                <a:ext cx="5459566" cy="4452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 lIns="91429" tIns="45714" rIns="91429" bIns="45714"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Atoms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, </a:t>
                </a: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molecules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 </a:t>
                </a: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and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 </a:t>
                </a: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the</a:t>
                </a:r>
                <a:r>
                  <a:rPr lang="af-ZA" sz="4000" cap="small" dirty="0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 </a:t>
                </a:r>
                <a:r>
                  <a:rPr lang="af-ZA" sz="4000" cap="small" dirty="0" err="1">
                    <a:ln>
                      <a:solidFill>
                        <a:srgbClr val="FFFFFF"/>
                      </a:solidFill>
                    </a:ln>
                    <a:solidFill>
                      <a:srgbClr val="FFFFFF"/>
                    </a:solidFill>
                    <a:latin typeface="Calibri" pitchFamily="34" charset="0"/>
                  </a:rPr>
                  <a:t>mole</a:t>
                </a:r>
                <a:endParaRPr lang="en-US" sz="4000" cap="small" dirty="0">
                  <a:ln>
                    <a:solidFill>
                      <a:srgbClr val="FFFFFF"/>
                    </a:solidFill>
                  </a:ln>
                  <a:solidFill>
                    <a:srgbClr val="FFFF00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146444" name="Group 16"/>
            <p:cNvGrpSpPr>
              <a:grpSpLocks/>
            </p:cNvGrpSpPr>
            <p:nvPr/>
          </p:nvGrpSpPr>
          <p:grpSpPr bwMode="auto">
            <a:xfrm>
              <a:off x="378240" y="533400"/>
              <a:ext cx="1415772" cy="1460081"/>
              <a:chOff x="98735" y="5105400"/>
              <a:chExt cx="1516799" cy="1601163"/>
            </a:xfrm>
          </p:grpSpPr>
          <p:sp>
            <p:nvSpPr>
              <p:cNvPr id="13" name="TextBox 12"/>
              <p:cNvSpPr txBox="1"/>
              <p:nvPr/>
            </p:nvSpPr>
            <p:spPr>
              <a:xfrm rot="16200000">
                <a:off x="56553" y="5147582"/>
                <a:ext cx="1601163" cy="1516799"/>
              </a:xfrm>
              <a:prstGeom prst="rect">
                <a:avLst/>
              </a:prstGeom>
              <a:gradFill flip="none" rotWithShape="1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 scaled="0"/>
                <a:tileRect r="-100000" b="-100000"/>
              </a:gradFill>
              <a:scene3d>
                <a:camera prst="orthographicFront"/>
                <a:lightRig rig="threePt" dir="t"/>
              </a:scene3d>
              <a:sp3d>
                <a:bevelT w="165100" prst="coolSlant"/>
              </a:sp3d>
            </p:spPr>
            <p:txBody>
              <a:bodyPr>
                <a:spAutoFit/>
                <a:sp3d extrusionH="57150">
                  <a:bevelT w="82550" h="38100" prst="coolSlant"/>
                </a:sp3d>
              </a:bodyPr>
              <a:lstStyle/>
              <a:p>
                <a:pPr algn="ctr">
                  <a:defRPr/>
                </a:pPr>
                <a:r>
                  <a:rPr lang="af-ZA" sz="1400" dirty="0">
                    <a:latin typeface="Calibri" pitchFamily="34" charset="0"/>
                  </a:rPr>
                  <a:t>STUDY SECTION</a:t>
                </a:r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  <a:p>
                <a:pPr>
                  <a:defRPr/>
                </a:pPr>
                <a:endParaRPr lang="af-ZA" dirty="0"/>
              </a:p>
            </p:txBody>
          </p:sp>
          <p:grpSp>
            <p:nvGrpSpPr>
              <p:cNvPr id="146446" name="Group 15"/>
              <p:cNvGrpSpPr>
                <a:grpSpLocks/>
              </p:cNvGrpSpPr>
              <p:nvPr/>
            </p:nvGrpSpPr>
            <p:grpSpPr bwMode="auto">
              <a:xfrm>
                <a:off x="494598" y="5342018"/>
                <a:ext cx="914400" cy="1143000"/>
                <a:chOff x="5858415" y="5693201"/>
                <a:chExt cx="914400" cy="1143000"/>
              </a:xfrm>
            </p:grpSpPr>
            <p:sp>
              <p:nvSpPr>
                <p:cNvPr id="14" name="Isosceles Triangle 13"/>
                <p:cNvSpPr/>
                <p:nvPr/>
              </p:nvSpPr>
              <p:spPr bwMode="auto">
                <a:xfrm rot="5400000">
                  <a:off x="5669882" y="5881929"/>
                  <a:ext cx="1291442" cy="915020"/>
                </a:xfrm>
                <a:prstGeom prst="triangle">
                  <a:avLst>
                    <a:gd name="adj" fmla="val 50687"/>
                  </a:avLst>
                </a:prstGeom>
                <a:solidFill>
                  <a:schemeClr val="bg2">
                    <a:lumMod val="50000"/>
                  </a:schemeClr>
                </a:solidFill>
                <a:ln w="381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>
                  <a:scene3d>
                    <a:camera prst="orthographicFront"/>
                    <a:lightRig rig="threePt" dir="t"/>
                  </a:scene3d>
                  <a:sp3d extrusionH="57150">
                    <a:bevelT w="82550" h="38100" prst="coolSlant"/>
                  </a:sp3d>
                </a:bodyPr>
                <a:lstStyle/>
                <a:p>
                  <a:pPr>
                    <a:defRPr/>
                  </a:pPr>
                  <a:endParaRPr lang="af-ZA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146448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5906214" y="6010533"/>
                  <a:ext cx="618604" cy="50627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 b="1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r>
                    <a:rPr lang="af-ZA" altLang="en-US">
                      <a:solidFill>
                        <a:srgbClr val="FFFFFF"/>
                      </a:solidFill>
                      <a:latin typeface="Calibri" panose="020F0502020204030204" pitchFamily="34" charset="0"/>
                    </a:rPr>
                    <a:t>2.7</a:t>
                  </a:r>
                </a:p>
              </p:txBody>
            </p:sp>
          </p:grpSp>
        </p:grpSp>
      </p:grpSp>
      <p:sp>
        <p:nvSpPr>
          <p:cNvPr id="24" name="TextBox 23"/>
          <p:cNvSpPr txBox="1"/>
          <p:nvPr/>
        </p:nvSpPr>
        <p:spPr>
          <a:xfrm>
            <a:off x="255105" y="2560983"/>
            <a:ext cx="2646174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bliqueTopLeft"/>
              <a:lightRig rig="threePt" dir="t"/>
            </a:scene3d>
            <a:sp3d extrusionH="57150">
              <a:bevelT w="38100" h="38100" prst="slope"/>
            </a:sp3d>
          </a:bodyPr>
          <a:lstStyle/>
          <a:p>
            <a:pPr>
              <a:defRPr/>
            </a:pPr>
            <a:r>
              <a:rPr lang="en-US" u="sng" dirty="0">
                <a:ln w="3175">
                  <a:solidFill>
                    <a:schemeClr val="tx1"/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OUTCOMES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304800" y="3135391"/>
            <a:ext cx="9296400" cy="3477875"/>
          </a:xfrm>
          <a:prstGeom prst="rect">
            <a:avLst/>
          </a:prstGeom>
          <a:solidFill>
            <a:srgbClr val="E6E6E6"/>
          </a:solidFill>
          <a:ln w="19050" cap="flat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defRPr/>
            </a:pPr>
            <a:r>
              <a:rPr lang="en-GB" sz="2000" dirty="0">
                <a:latin typeface="Calibri" pitchFamily="34" charset="0"/>
                <a:cs typeface="Calibri" pitchFamily="34" charset="0"/>
              </a:rPr>
              <a:t>Following completion of this Study Section you should be able to:</a:t>
            </a:r>
            <a:endParaRPr lang="en-ZA" sz="20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Know and understand that the molar mass of an elements is the same as the mass in gram of Avogadro’s number of atoms in this element;</a:t>
            </a:r>
            <a:endParaRPr lang="en-ZA" sz="2000" b="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Know how to use the molar mass of an element and Avogadro number in calculations;</a:t>
            </a:r>
            <a:endParaRPr lang="en-ZA" sz="2000" b="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Know and understand that the molar mass of a compound is the mass in gram of Avogadro’s number of molecules of this compound;</a:t>
            </a:r>
            <a:endParaRPr lang="en-ZA" sz="2000" b="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Calculate the molar mass of a compound from the formula of the compound and the periodic table; and</a:t>
            </a:r>
            <a:endParaRPr lang="en-ZA" sz="2000" b="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Wingdings" pitchFamily="2" charset="2"/>
              <a:buChar char="Ø"/>
              <a:defRPr/>
            </a:pPr>
            <a:r>
              <a:rPr lang="en-GB" sz="2000" b="0" dirty="0">
                <a:latin typeface="Calibri" pitchFamily="34" charset="0"/>
                <a:cs typeface="Calibri" pitchFamily="34" charset="0"/>
              </a:rPr>
              <a:t>Calculate the number of moles of a compound represented by a specific mass.  You also have to be able to do the reverse.</a:t>
            </a:r>
            <a:endParaRPr lang="en-ZA" sz="2000" b="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78517" y="2184379"/>
            <a:ext cx="8915400" cy="400110"/>
          </a:xfrm>
          <a:prstGeom prst="rect">
            <a:avLst/>
          </a:prstGeom>
          <a:solidFill>
            <a:srgbClr val="E6E6E6"/>
          </a:solidFill>
          <a:ln w="19050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anchor="ctr">
            <a:spAutoFit/>
          </a:bodyPr>
          <a:lstStyle/>
          <a:p>
            <a:pPr>
              <a:tabLst>
                <a:tab pos="360363" algn="l"/>
              </a:tabLst>
              <a:defRPr/>
            </a:pP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This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study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section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is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based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>
                <a:latin typeface="Calibri" pitchFamily="34" charset="0"/>
                <a:cs typeface="Times New Roman" pitchFamily="18" charset="0"/>
              </a:rPr>
              <a:t>on</a:t>
            </a:r>
            <a:r>
              <a:rPr lang="af-ZA" sz="20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chapter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2 of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the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af-ZA" sz="2000" dirty="0" err="1" smtClean="0">
                <a:latin typeface="Calibri" pitchFamily="34" charset="0"/>
                <a:cs typeface="Times New Roman" pitchFamily="18" charset="0"/>
              </a:rPr>
              <a:t>textbook</a:t>
            </a:r>
            <a:r>
              <a:rPr lang="af-ZA" sz="2000" dirty="0" smtClean="0">
                <a:latin typeface="Calibri" pitchFamily="34" charset="0"/>
                <a:cs typeface="Times New Roman" pitchFamily="18" charset="0"/>
              </a:rPr>
              <a:t>.</a:t>
            </a:r>
            <a:endParaRPr lang="en-US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4" descr="water 3"/>
          <p:cNvPicPr>
            <a:picLocks noChangeAspect="1"/>
          </p:cNvPicPr>
          <p:nvPr/>
        </p:nvPicPr>
        <p:blipFill>
          <a:blip r:embed="rId2">
            <a:lum contras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9060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0771" name="Content Placeholder 1"/>
          <p:cNvSpPr>
            <a:spLocks noGrp="1"/>
          </p:cNvSpPr>
          <p:nvPr>
            <p:ph/>
          </p:nvPr>
        </p:nvSpPr>
        <p:spPr>
          <a:xfrm>
            <a:off x="152400" y="2743200"/>
            <a:ext cx="9677400" cy="16764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But there is still 1 mole (6.02 x 10</a:t>
            </a:r>
            <a:r>
              <a:rPr lang="en-US" altLang="en-US" sz="2800" baseline="300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23</a:t>
            </a:r>
            <a:r>
              <a:rPr lang="en-US" altLang="en-US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) of water-molecules in only 18 mL (less than 4 tea spoons) of  water!!!</a:t>
            </a:r>
          </a:p>
        </p:txBody>
      </p:sp>
    </p:spTree>
    <p:extLst>
      <p:ext uri="{BB962C8B-B14F-4D97-AF65-F5344CB8AC3E}">
        <p14:creationId xmlns:p14="http://schemas.microsoft.com/office/powerpoint/2010/main" val="36890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 Box 2"/>
          <p:cNvSpPr txBox="1">
            <a:spLocks noChangeArrowheads="1"/>
          </p:cNvSpPr>
          <p:nvPr/>
        </p:nvSpPr>
        <p:spPr bwMode="auto">
          <a:xfrm>
            <a:off x="304800" y="2895600"/>
            <a:ext cx="94107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 err="1">
                <a:cs typeface="Courier New" panose="02070309020205020404" pitchFamily="49" charset="0"/>
              </a:rPr>
              <a:t>Avagadro's</a:t>
            </a:r>
            <a:r>
              <a:rPr lang="en-US" altLang="en-US" sz="3200" dirty="0">
                <a:cs typeface="Courier New" panose="02070309020205020404" pitchFamily="49" charset="0"/>
              </a:rPr>
              <a:t> number is used as a conversion factor to convert between # of moles and # of particles (atoms, molecules, ions, etc.)</a:t>
            </a:r>
          </a:p>
          <a:p>
            <a:endParaRPr lang="en-US" altLang="en-US" sz="3200" dirty="0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1143000" y="533400"/>
            <a:ext cx="7924800" cy="6463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rgbClr val="FFFFFF"/>
                </a:solidFill>
                <a:latin typeface="Comic Sans MS" pitchFamily="66" charset="0"/>
              </a:rPr>
              <a:t>Mole </a:t>
            </a:r>
            <a:r>
              <a:rPr lang="en-US" sz="3600" dirty="0" smtClean="0">
                <a:solidFill>
                  <a:srgbClr val="FFFFFF"/>
                </a:solidFill>
                <a:latin typeface="Comic Sans MS" pitchFamily="66" charset="0"/>
                <a:sym typeface="Wingdings" pitchFamily="2" charset="2"/>
              </a:rPr>
              <a:t>  </a:t>
            </a:r>
            <a:r>
              <a:rPr lang="en-US" sz="3600" dirty="0">
                <a:solidFill>
                  <a:srgbClr val="FFFFFF"/>
                </a:solidFill>
                <a:latin typeface="Comic Sans MS" pitchFamily="66" charset="0"/>
                <a:sym typeface="Wingdings" pitchFamily="2" charset="2"/>
              </a:rPr>
              <a:t>Particle Conversions</a:t>
            </a:r>
            <a:endParaRPr lang="en-US" sz="3600" dirty="0">
              <a:solidFill>
                <a:srgbClr val="FFFFFF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56615" y="1646467"/>
            <a:ext cx="9328150" cy="10895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4">
                  <a:lumMod val="85000"/>
                  <a:lumOff val="15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r>
              <a:rPr lang="en-US" dirty="0" smtClean="0">
                <a:latin typeface="Arial" charset="0"/>
              </a:rPr>
              <a:t>Assume you want to determine the number of sucrose particles there are in 3.50 mole of sucrose.  You know that 1 mole of sucrose contains 6.02 x 10</a:t>
            </a:r>
            <a:r>
              <a:rPr lang="en-US" baseline="30000" dirty="0" smtClean="0">
                <a:latin typeface="Arial" charset="0"/>
              </a:rPr>
              <a:t>23</a:t>
            </a:r>
            <a:r>
              <a:rPr lang="en-US" dirty="0" smtClean="0">
                <a:latin typeface="Arial" charset="0"/>
              </a:rPr>
              <a:t> sucrose molecules.</a:t>
            </a:r>
            <a:endParaRPr lang="en-US" dirty="0">
              <a:latin typeface="Arial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762000" y="152400"/>
            <a:ext cx="8386082" cy="97872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latin typeface="Comic Sans MS" pitchFamily="66" charset="0"/>
              </a:rPr>
              <a:t>Conversion of </a:t>
            </a:r>
            <a:r>
              <a:rPr lang="en-US" sz="3200" dirty="0" err="1" smtClean="0">
                <a:solidFill>
                  <a:srgbClr val="000000"/>
                </a:solidFill>
                <a:latin typeface="Comic Sans MS" pitchFamily="66" charset="0"/>
              </a:rPr>
              <a:t>mol</a:t>
            </a:r>
            <a:r>
              <a:rPr lang="en-US" sz="3200" dirty="0" smtClean="0">
                <a:solidFill>
                  <a:srgbClr val="000000"/>
                </a:solidFill>
                <a:latin typeface="Comic Sans MS" pitchFamily="66" charset="0"/>
              </a:rPr>
              <a:t> amount to number of particles….</a:t>
            </a:r>
            <a:endParaRPr lang="en-US" sz="32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9600" y="5105400"/>
            <a:ext cx="76866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C00000"/>
                </a:solidFill>
              </a:rPr>
              <a:t>2110000000000000000000000</a:t>
            </a:r>
            <a:r>
              <a:rPr lang="en-US" altLang="en-US" dirty="0"/>
              <a:t> molecules of sucrose</a:t>
            </a:r>
          </a:p>
          <a:p>
            <a:r>
              <a:rPr lang="en-US" altLang="en-US" dirty="0"/>
              <a:t> in 3.50 moles of sucrose 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6615" y="3352800"/>
            <a:ext cx="8667750" cy="1237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r>
              <a:rPr lang="en-US" dirty="0">
                <a:latin typeface="Arial" charset="0"/>
                <a:ea typeface="Times" pitchFamily="2" charset="2"/>
                <a:cs typeface="Times" pitchFamily="2" charset="2"/>
              </a:rPr>
              <a:t> </a:t>
            </a:r>
            <a:r>
              <a:rPr lang="en-US" dirty="0" smtClean="0">
                <a:latin typeface="Arial" charset="0"/>
                <a:ea typeface="Times" pitchFamily="2" charset="2"/>
                <a:cs typeface="Times" pitchFamily="2" charset="2"/>
              </a:rPr>
              <a:t>Therefore, 3.50 mole of  sucrose will contain 2.11 x 10</a:t>
            </a:r>
            <a:r>
              <a:rPr lang="en-US" baseline="30000" dirty="0" smtClean="0">
                <a:latin typeface="Arial" charset="0"/>
                <a:ea typeface="Times" pitchFamily="2" charset="2"/>
                <a:cs typeface="Times" pitchFamily="2" charset="2"/>
              </a:rPr>
              <a:t>24</a:t>
            </a:r>
            <a:r>
              <a:rPr lang="en-US" dirty="0" smtClean="0">
                <a:latin typeface="Arial" charset="0"/>
                <a:ea typeface="Times" pitchFamily="2" charset="2"/>
                <a:cs typeface="Times" pitchFamily="2" charset="2"/>
              </a:rPr>
              <a:t> sucrose molecules because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60000"/>
                  <a:lumOff val="40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dirty="0" smtClean="0">
                <a:latin typeface="Arial" charset="0"/>
                <a:ea typeface="Times" pitchFamily="2" charset="2"/>
                <a:cs typeface="Times" pitchFamily="2" charset="2"/>
              </a:rPr>
              <a:t>		3.50(6.02 x 10</a:t>
            </a:r>
            <a:r>
              <a:rPr lang="en-US" baseline="30000" dirty="0" smtClean="0">
                <a:latin typeface="Arial" charset="0"/>
                <a:ea typeface="Times" pitchFamily="2" charset="2"/>
                <a:cs typeface="Times" pitchFamily="2" charset="2"/>
              </a:rPr>
              <a:t>23</a:t>
            </a:r>
            <a:r>
              <a:rPr lang="en-US" dirty="0" smtClean="0">
                <a:latin typeface="Arial" charset="0"/>
                <a:ea typeface="Times" pitchFamily="2" charset="2"/>
                <a:cs typeface="Times" pitchFamily="2" charset="2"/>
              </a:rPr>
              <a:t>) = 2.11 x 10</a:t>
            </a:r>
            <a:r>
              <a:rPr lang="en-US" baseline="30000" dirty="0" smtClean="0">
                <a:latin typeface="Arial" charset="0"/>
                <a:ea typeface="Times" pitchFamily="2" charset="2"/>
                <a:cs typeface="Times" pitchFamily="2" charset="2"/>
              </a:rPr>
              <a:t>24</a:t>
            </a:r>
            <a:r>
              <a:rPr lang="en-US" dirty="0" smtClean="0">
                <a:latin typeface="Arial" charset="0"/>
                <a:ea typeface="Times" pitchFamily="2" charset="2"/>
                <a:cs typeface="Times" pitchFamily="2" charset="2"/>
              </a:rPr>
              <a:t> </a:t>
            </a:r>
            <a:endParaRPr lang="en-US" dirty="0">
              <a:latin typeface="Arial" charset="0"/>
              <a:ea typeface="Times" pitchFamily="2" charset="2"/>
              <a:cs typeface="Time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134665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7" grpId="0" autoUpdateAnimBg="0"/>
      <p:bldP spid="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57200" y="1981200"/>
            <a:ext cx="8832850" cy="1237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50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dirty="0" smtClean="0">
                <a:latin typeface="Times New Roman" pitchFamily="18" charset="0"/>
              </a:rPr>
              <a:t>You will now just do the inverse.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50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dirty="0" smtClean="0">
                <a:latin typeface="Times New Roman" pitchFamily="18" charset="0"/>
              </a:rPr>
              <a:t>You want to know how many moles are 2.11 x 10</a:t>
            </a:r>
            <a:r>
              <a:rPr lang="en-US" baseline="30000" dirty="0" smtClean="0">
                <a:latin typeface="Times New Roman" pitchFamily="18" charset="0"/>
              </a:rPr>
              <a:t>24</a:t>
            </a:r>
            <a:r>
              <a:rPr lang="en-US" dirty="0" smtClean="0">
                <a:latin typeface="Times New Roman" pitchFamily="18" charset="0"/>
              </a:rPr>
              <a:t> of sucrose molecules.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680584" y="401902"/>
            <a:ext cx="8386082" cy="978729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  <a:defRPr/>
            </a:pPr>
            <a:r>
              <a:rPr lang="en-US" sz="3200" dirty="0" smtClean="0">
                <a:solidFill>
                  <a:srgbClr val="000000"/>
                </a:solidFill>
                <a:latin typeface="Comic Sans MS" pitchFamily="66" charset="0"/>
              </a:rPr>
              <a:t>Conversion of the number of particles to the mole amount….</a:t>
            </a:r>
            <a:endParaRPr lang="en-US" sz="32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39750" y="4419600"/>
            <a:ext cx="8667750" cy="1237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60000"/>
                  <a:lumOff val="40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dirty="0" smtClean="0">
                <a:latin typeface="Arial" charset="0"/>
                <a:ea typeface="Times" pitchFamily="2" charset="2"/>
                <a:cs typeface="Times" pitchFamily="2" charset="2"/>
              </a:rPr>
              <a:t>Therefore, 2.11 x 10</a:t>
            </a:r>
            <a:r>
              <a:rPr lang="en-US" baseline="30000" dirty="0" smtClean="0">
                <a:latin typeface="Arial" charset="0"/>
                <a:ea typeface="Times" pitchFamily="2" charset="2"/>
                <a:cs typeface="Times" pitchFamily="2" charset="2"/>
              </a:rPr>
              <a:t>24</a:t>
            </a:r>
            <a:r>
              <a:rPr lang="en-US" dirty="0" smtClean="0">
                <a:latin typeface="Arial" charset="0"/>
                <a:ea typeface="Times" pitchFamily="2" charset="2"/>
                <a:cs typeface="Times" pitchFamily="2" charset="2"/>
              </a:rPr>
              <a:t> molecules of sucrose will be equal to 3.50 mole of sucrose, because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60000"/>
                  <a:lumOff val="40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dirty="0" smtClean="0">
                <a:latin typeface="Arial" charset="0"/>
                <a:ea typeface="Times" pitchFamily="2" charset="2"/>
                <a:cs typeface="Times" pitchFamily="2" charset="2"/>
              </a:rPr>
              <a:t>		2.11 x 10</a:t>
            </a:r>
            <a:r>
              <a:rPr lang="en-US" baseline="30000" dirty="0" smtClean="0">
                <a:latin typeface="Arial" charset="0"/>
                <a:ea typeface="Times" pitchFamily="2" charset="2"/>
                <a:cs typeface="Times" pitchFamily="2" charset="2"/>
              </a:rPr>
              <a:t>24</a:t>
            </a:r>
            <a:r>
              <a:rPr lang="en-US" dirty="0" smtClean="0">
                <a:latin typeface="Arial" charset="0"/>
                <a:ea typeface="Times" pitchFamily="2" charset="2"/>
                <a:cs typeface="Times" pitchFamily="2" charset="2"/>
              </a:rPr>
              <a:t> / 6.02 x 10</a:t>
            </a:r>
            <a:r>
              <a:rPr lang="en-US" baseline="30000" dirty="0" smtClean="0">
                <a:latin typeface="Arial" charset="0"/>
                <a:ea typeface="Times" pitchFamily="2" charset="2"/>
                <a:cs typeface="Times" pitchFamily="2" charset="2"/>
              </a:rPr>
              <a:t>23</a:t>
            </a:r>
            <a:r>
              <a:rPr lang="en-US" dirty="0" smtClean="0">
                <a:latin typeface="Arial" charset="0"/>
                <a:ea typeface="Times" pitchFamily="2" charset="2"/>
                <a:cs typeface="Times" pitchFamily="2" charset="2"/>
              </a:rPr>
              <a:t> = 3.50 mole</a:t>
            </a:r>
            <a:endParaRPr lang="en-US" dirty="0">
              <a:latin typeface="Arial" charset="0"/>
              <a:ea typeface="Times" pitchFamily="2" charset="2"/>
              <a:cs typeface="Time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971759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412750" y="3352800"/>
            <a:ext cx="90805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u="sng" dirty="0">
                <a:latin typeface="Comic Sans MS" panose="030F0702030302020204" pitchFamily="66" charset="0"/>
              </a:rPr>
              <a:t>Molar </a:t>
            </a:r>
            <a:r>
              <a:rPr lang="en-US" altLang="en-US" sz="2800" u="sng" dirty="0" smtClean="0">
                <a:latin typeface="Comic Sans MS" panose="030F0702030302020204" pitchFamily="66" charset="0"/>
              </a:rPr>
              <a:t>mass</a:t>
            </a:r>
            <a:endParaRPr lang="en-US" altLang="en-US" sz="2800" u="sng" dirty="0">
              <a:latin typeface="Comic Sans MS" panose="030F0702030302020204" pitchFamily="66" charset="0"/>
            </a:endParaRPr>
          </a:p>
          <a:p>
            <a:pPr algn="ctr"/>
            <a:r>
              <a:rPr lang="en-US" altLang="en-US" sz="2800" dirty="0">
                <a:latin typeface="Comic Sans MS" panose="030F0702030302020204" pitchFamily="66" charset="0"/>
              </a:rPr>
              <a:t>The mass of one mole of a substance.</a:t>
            </a:r>
          </a:p>
          <a:p>
            <a:pPr algn="ctr"/>
            <a:r>
              <a:rPr lang="en-US" altLang="en-US" sz="2800" dirty="0">
                <a:latin typeface="Comic Sans MS" panose="030F0702030302020204" pitchFamily="66" charset="0"/>
              </a:rPr>
              <a:t>(unit for molar mass are </a:t>
            </a:r>
            <a:r>
              <a:rPr lang="en-US" altLang="en-US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g/</a:t>
            </a:r>
            <a:r>
              <a:rPr lang="en-US" altLang="en-US" sz="2800" dirty="0" err="1">
                <a:solidFill>
                  <a:srgbClr val="C00000"/>
                </a:solidFill>
                <a:latin typeface="Comic Sans MS" panose="030F0702030302020204" pitchFamily="66" charset="0"/>
              </a:rPr>
              <a:t>mol</a:t>
            </a:r>
            <a:r>
              <a:rPr lang="en-US" altLang="en-US" sz="2800" dirty="0">
                <a:solidFill>
                  <a:srgbClr val="C00000"/>
                </a:solidFill>
                <a:latin typeface="Comic Sans MS" panose="030F0702030302020204" pitchFamily="66" charset="0"/>
              </a:rPr>
              <a:t>  OR  g.mol</a:t>
            </a:r>
            <a:r>
              <a:rPr lang="en-US" altLang="en-US" sz="2800" baseline="30000" dirty="0">
                <a:solidFill>
                  <a:srgbClr val="C00000"/>
                </a:solidFill>
                <a:latin typeface="Comic Sans MS" panose="030F0702030302020204" pitchFamily="66" charset="0"/>
              </a:rPr>
              <a:t>-1</a:t>
            </a:r>
            <a:r>
              <a:rPr lang="en-US" altLang="en-US" sz="2800" dirty="0">
                <a:latin typeface="Comic Sans MS" panose="030F0702030302020204" pitchFamily="66" charset="0"/>
              </a:rPr>
              <a:t>)</a:t>
            </a:r>
            <a:endParaRPr lang="en-US" altLang="en-US" sz="2800" u="sng" dirty="0">
              <a:latin typeface="Comic Sans MS" panose="030F0702030302020204" pitchFamily="66" charset="0"/>
            </a:endParaRPr>
          </a:p>
        </p:txBody>
      </p:sp>
      <p:sp>
        <p:nvSpPr>
          <p:cNvPr id="5" name="Text Box 1028"/>
          <p:cNvSpPr txBox="1">
            <a:spLocks noChangeArrowheads="1"/>
          </p:cNvSpPr>
          <p:nvPr/>
        </p:nvSpPr>
        <p:spPr bwMode="auto">
          <a:xfrm>
            <a:off x="671923" y="228603"/>
            <a:ext cx="8624477" cy="646331"/>
          </a:xfrm>
          <a:prstGeom prst="rect">
            <a:avLst/>
          </a:prstGeom>
          <a:solidFill>
            <a:schemeClr val="bg2">
              <a:lumMod val="50000"/>
            </a:schemeClr>
          </a:solidFill>
          <a:ln w="9525" algn="ctr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  <a:defRPr/>
            </a:pPr>
            <a:r>
              <a:rPr lang="en-US" sz="4000" dirty="0">
                <a:solidFill>
                  <a:srgbClr val="ECCA22"/>
                </a:solidFill>
                <a:latin typeface="Comic Sans MS" pitchFamily="66" charset="0"/>
              </a:rPr>
              <a:t>The Mass of a Mole (Molar mass)</a:t>
            </a:r>
          </a:p>
        </p:txBody>
      </p:sp>
      <p:sp>
        <p:nvSpPr>
          <p:cNvPr id="6" name="Text Box 1028"/>
          <p:cNvSpPr txBox="1">
            <a:spLocks noChangeArrowheads="1"/>
          </p:cNvSpPr>
          <p:nvPr/>
        </p:nvSpPr>
        <p:spPr bwMode="auto">
          <a:xfrm>
            <a:off x="3048000" y="1676400"/>
            <a:ext cx="2988319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  <a:defRPr/>
            </a:pPr>
            <a:r>
              <a:rPr lang="en-US" sz="4000" dirty="0">
                <a:solidFill>
                  <a:srgbClr val="4D4D4D"/>
                </a:solidFill>
                <a:latin typeface="Comic Sans MS" pitchFamily="66" charset="0"/>
              </a:rPr>
              <a:t>Molar </a:t>
            </a:r>
            <a:r>
              <a:rPr lang="en-US" sz="4000" dirty="0" smtClean="0">
                <a:solidFill>
                  <a:srgbClr val="4D4D4D"/>
                </a:solidFill>
                <a:latin typeface="Comic Sans MS" pitchFamily="66" charset="0"/>
              </a:rPr>
              <a:t>mass</a:t>
            </a:r>
            <a:endParaRPr lang="en-US" sz="4000" dirty="0">
              <a:solidFill>
                <a:srgbClr val="4D4D4D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8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Counting Atoms</a:t>
            </a:r>
          </a:p>
        </p:txBody>
      </p:sp>
      <p:sp>
        <p:nvSpPr>
          <p:cNvPr id="592899" name="Line 3"/>
          <p:cNvSpPr>
            <a:spLocks noChangeShapeType="1"/>
          </p:cNvSpPr>
          <p:nvPr/>
        </p:nvSpPr>
        <p:spPr bwMode="auto">
          <a:xfrm>
            <a:off x="1100138" y="1676400"/>
            <a:ext cx="7705725" cy="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92912" name="Text Box 16"/>
          <p:cNvSpPr txBox="1">
            <a:spLocks noChangeArrowheads="1"/>
          </p:cNvSpPr>
          <p:nvPr/>
        </p:nvSpPr>
        <p:spPr bwMode="auto">
          <a:xfrm>
            <a:off x="228600" y="2286000"/>
            <a:ext cx="9144000" cy="3698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</a:t>
            </a:r>
            <a:r>
              <a:rPr lang="en-US" sz="1800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 mole of an atom/molecule</a:t>
            </a:r>
            <a:r>
              <a:rPr lang="en-US" sz="18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= real mass of the atom/molecule in gram x N</a:t>
            </a:r>
            <a:r>
              <a:rPr lang="en-US" sz="1800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</a:t>
            </a:r>
            <a:r>
              <a:rPr lang="en-US" sz="18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(mol</a:t>
            </a:r>
            <a:r>
              <a:rPr lang="en-US" sz="18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-1</a:t>
            </a:r>
            <a:r>
              <a:rPr lang="en-US" sz="18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) </a:t>
            </a:r>
          </a:p>
        </p:txBody>
      </p:sp>
      <p:sp>
        <p:nvSpPr>
          <p:cNvPr id="592913" name="Text Box 17"/>
          <p:cNvSpPr txBox="1">
            <a:spLocks noChangeArrowheads="1"/>
          </p:cNvSpPr>
          <p:nvPr/>
        </p:nvSpPr>
        <p:spPr bwMode="auto">
          <a:xfrm>
            <a:off x="533400" y="2870200"/>
            <a:ext cx="84201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Example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Calculate the mass of </a:t>
            </a:r>
            <a:r>
              <a:rPr lang="en-US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 mol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of He-atoms.</a:t>
            </a:r>
          </a:p>
        </p:txBody>
      </p:sp>
      <p:sp>
        <p:nvSpPr>
          <p:cNvPr id="592914" name="Text Box 18"/>
          <p:cNvSpPr txBox="1">
            <a:spLocks noChangeArrowheads="1"/>
          </p:cNvSpPr>
          <p:nvPr/>
        </p:nvSpPr>
        <p:spPr bwMode="auto">
          <a:xfrm>
            <a:off x="1816100" y="4724400"/>
            <a:ext cx="7346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= 6.6466 x 10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-24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g x (6.022 x 10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23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mol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-1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)</a:t>
            </a:r>
          </a:p>
        </p:txBody>
      </p:sp>
      <p:sp>
        <p:nvSpPr>
          <p:cNvPr id="592915" name="Text Box 19"/>
          <p:cNvSpPr txBox="1">
            <a:spLocks noChangeArrowheads="1"/>
          </p:cNvSpPr>
          <p:nvPr/>
        </p:nvSpPr>
        <p:spPr bwMode="auto">
          <a:xfrm>
            <a:off x="1816100" y="5334000"/>
            <a:ext cx="7346950" cy="1015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= 4.0026 g.mol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-1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dirty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……(</a:t>
            </a:r>
            <a:r>
              <a:rPr lang="en-US" dirty="0" smtClean="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See the Periodic Table!)</a:t>
            </a:r>
            <a:endParaRPr lang="en-US" dirty="0">
              <a:solidFill>
                <a:srgbClr val="EF91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= 4.0026 </a:t>
            </a:r>
            <a:r>
              <a:rPr lang="en-US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amu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914400" y="4038600"/>
            <a:ext cx="7543800" cy="4000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Given: </a:t>
            </a:r>
            <a:r>
              <a:rPr lang="en-US" sz="20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m</a:t>
            </a:r>
            <a:r>
              <a:rPr lang="en-US" sz="2000" baseline="-25000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He</a:t>
            </a:r>
            <a:r>
              <a:rPr lang="en-US" sz="2000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-atom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= 6.6466 x 10</a:t>
            </a:r>
            <a:r>
              <a:rPr lang="en-US" sz="20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-27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kg = 6.6466 x 10</a:t>
            </a:r>
            <a:r>
              <a:rPr lang="en-US" sz="2000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-24</a:t>
            </a: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g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2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2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2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2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9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2913" grpId="0"/>
      <p:bldP spid="592914" grpId="0"/>
      <p:bldP spid="592915" grpId="0" build="allAtOnce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954" name="Text Box 10"/>
          <p:cNvSpPr txBox="1">
            <a:spLocks noChangeArrowheads="1"/>
          </p:cNvSpPr>
          <p:nvPr/>
        </p:nvSpPr>
        <p:spPr bwMode="auto">
          <a:xfrm>
            <a:off x="546100" y="2590800"/>
            <a:ext cx="8978900" cy="646331"/>
          </a:xfrm>
          <a:prstGeom prst="rect">
            <a:avLst/>
          </a:prstGeom>
          <a:ln>
            <a:headEnd/>
            <a:tailEnd/>
          </a:ln>
          <a:effectLst>
            <a:outerShdw blurRad="152400" dist="114300" dir="16200000" sx="103000" sy="103000" rotWithShape="0">
              <a:schemeClr val="accent4">
                <a:lumMod val="95000"/>
                <a:lumOff val="5000"/>
                <a:alpha val="40000"/>
              </a:scheme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dirty="0">
                <a:solidFill>
                  <a:srgbClr val="CF0E3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Molar Mass = Relative Atomic mass</a:t>
            </a:r>
          </a:p>
        </p:txBody>
      </p:sp>
      <p:sp>
        <p:nvSpPr>
          <p:cNvPr id="594955" name="Text Box 11"/>
          <p:cNvSpPr txBox="1">
            <a:spLocks noChangeArrowheads="1"/>
          </p:cNvSpPr>
          <p:nvPr/>
        </p:nvSpPr>
        <p:spPr bwMode="auto">
          <a:xfrm>
            <a:off x="3200400" y="3886200"/>
            <a:ext cx="3219450" cy="4572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g.mol</a:t>
            </a:r>
            <a:r>
              <a:rPr lang="en-US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-1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=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amu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4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2" name="Text Box 4"/>
          <p:cNvSpPr txBox="1">
            <a:spLocks noChangeArrowheads="1"/>
          </p:cNvSpPr>
          <p:nvPr/>
        </p:nvSpPr>
        <p:spPr bwMode="auto">
          <a:xfrm>
            <a:off x="1651000" y="609600"/>
            <a:ext cx="6851650" cy="1098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ZA" sz="6600" noProof="1">
                <a:solidFill>
                  <a:srgbClr val="0054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Deduction?</a:t>
            </a:r>
          </a:p>
        </p:txBody>
      </p:sp>
      <p:sp>
        <p:nvSpPr>
          <p:cNvPr id="258056" name="Text Box 8"/>
          <p:cNvSpPr txBox="1">
            <a:spLocks noChangeArrowheads="1"/>
          </p:cNvSpPr>
          <p:nvPr/>
        </p:nvSpPr>
        <p:spPr bwMode="auto">
          <a:xfrm>
            <a:off x="685800" y="2362200"/>
            <a:ext cx="8686800" cy="1077913"/>
          </a:xfrm>
          <a:prstGeom prst="rect">
            <a:avLst/>
          </a:prstGeom>
          <a:solidFill>
            <a:srgbClr val="FAFD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noProof="1">
                <a:solidFill>
                  <a:srgbClr val="CF0E30"/>
                </a:solidFill>
                <a:latin typeface="Comic Sans MS" panose="030F0702030302020204" pitchFamily="66" charset="0"/>
              </a:rPr>
              <a:t>The relative atomic mass of the atom contains 1 mole atoms</a:t>
            </a:r>
          </a:p>
        </p:txBody>
      </p:sp>
      <p:sp>
        <p:nvSpPr>
          <p:cNvPr id="258057" name="Text Box 9"/>
          <p:cNvSpPr txBox="1">
            <a:spLocks noChangeArrowheads="1"/>
          </p:cNvSpPr>
          <p:nvPr/>
        </p:nvSpPr>
        <p:spPr bwMode="auto">
          <a:xfrm>
            <a:off x="908050" y="4191000"/>
            <a:ext cx="8502650" cy="946150"/>
          </a:xfrm>
          <a:prstGeom prst="rect">
            <a:avLst/>
          </a:prstGeom>
          <a:solidFill>
            <a:srgbClr val="FFFFFF"/>
          </a:solidFill>
          <a:ln>
            <a:headEnd type="none" w="sm" len="sm"/>
            <a:tailEnd type="none" w="sm" len="sm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There is Avogadro’s number of particles in a mole of any substance.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6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ext Box 4"/>
          <p:cNvSpPr txBox="1">
            <a:spLocks noChangeArrowheads="1"/>
          </p:cNvSpPr>
          <p:nvPr/>
        </p:nvSpPr>
        <p:spPr bwMode="auto">
          <a:xfrm>
            <a:off x="0" y="1143000"/>
            <a:ext cx="9658350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6600" noProof="1">
                <a:solidFill>
                  <a:srgbClr val="00279F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	</a:t>
            </a:r>
            <a:r>
              <a:rPr lang="en-US" altLang="en-US" sz="2800" noProof="1" smtClean="0">
                <a:solidFill>
                  <a:srgbClr val="00279F"/>
                </a:solidFill>
                <a:latin typeface="Comic Sans MS" panose="030F0702030302020204" pitchFamily="66" charset="0"/>
              </a:rPr>
              <a:t>How many sodium atoms are included in </a:t>
            </a:r>
            <a:r>
              <a:rPr lang="en-US" altLang="en-US" sz="2800" dirty="0" smtClean="0">
                <a:solidFill>
                  <a:srgbClr val="00279F"/>
                </a:solidFill>
                <a:latin typeface="Comic Sans MS" panose="030F0702030302020204" pitchFamily="66" charset="0"/>
              </a:rPr>
              <a:t>0.0</a:t>
            </a:r>
            <a:r>
              <a:rPr lang="en-US" altLang="en-US" sz="2800" noProof="1" smtClean="0">
                <a:solidFill>
                  <a:srgbClr val="00279F"/>
                </a:solidFill>
                <a:latin typeface="Comic Sans MS" panose="030F0702030302020204" pitchFamily="66" charset="0"/>
              </a:rPr>
              <a:t>23 </a:t>
            </a:r>
            <a:r>
              <a:rPr lang="en-US" altLang="en-US" sz="2800" dirty="0" smtClean="0">
                <a:solidFill>
                  <a:srgbClr val="00279F"/>
                </a:solidFill>
                <a:latin typeface="Comic Sans MS" panose="030F0702030302020204" pitchFamily="66" charset="0"/>
              </a:rPr>
              <a:t>k</a:t>
            </a:r>
            <a:r>
              <a:rPr lang="en-US" altLang="en-US" sz="2800" noProof="1" smtClean="0">
                <a:solidFill>
                  <a:srgbClr val="00279F"/>
                </a:solidFill>
                <a:latin typeface="Comic Sans MS" panose="030F0702030302020204" pitchFamily="66" charset="0"/>
              </a:rPr>
              <a:t>g of sodium? </a:t>
            </a:r>
            <a:endParaRPr lang="en-US" altLang="en-US" sz="2800" noProof="1">
              <a:solidFill>
                <a:srgbClr val="00279F"/>
              </a:solidFill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en-US" sz="2000" noProof="1">
                <a:solidFill>
                  <a:srgbClr val="00279F"/>
                </a:solidFill>
                <a:latin typeface="Comic Sans MS" panose="030F0702030302020204" pitchFamily="66" charset="0"/>
              </a:rPr>
              <a:t>(</a:t>
            </a:r>
            <a:r>
              <a:rPr lang="en-US" altLang="en-US" sz="2000" noProof="1" smtClean="0">
                <a:solidFill>
                  <a:srgbClr val="00279F"/>
                </a:solidFill>
                <a:latin typeface="Comic Sans MS" panose="030F0702030302020204" pitchFamily="66" charset="0"/>
              </a:rPr>
              <a:t>Given the real mass of one sodium atom is 3.819 </a:t>
            </a:r>
            <a:r>
              <a:rPr lang="en-US" altLang="en-US" sz="2000" noProof="1">
                <a:solidFill>
                  <a:srgbClr val="00279F"/>
                </a:solidFill>
                <a:latin typeface="Comic Sans MS" panose="030F0702030302020204" pitchFamily="66" charset="0"/>
              </a:rPr>
              <a:t>x 10</a:t>
            </a:r>
            <a:r>
              <a:rPr lang="en-US" altLang="en-US" sz="2000" baseline="30000" noProof="1">
                <a:solidFill>
                  <a:srgbClr val="00279F"/>
                </a:solidFill>
                <a:latin typeface="Comic Sans MS" panose="030F0702030302020204" pitchFamily="66" charset="0"/>
              </a:rPr>
              <a:t>-23</a:t>
            </a:r>
            <a:r>
              <a:rPr lang="en-US" altLang="en-US" sz="2000" baseline="30000" dirty="0">
                <a:solidFill>
                  <a:srgbClr val="00279F"/>
                </a:solidFill>
                <a:latin typeface="Comic Sans MS" panose="030F0702030302020204" pitchFamily="66" charset="0"/>
              </a:rPr>
              <a:t> </a:t>
            </a:r>
            <a:r>
              <a:rPr lang="en-US" altLang="en-US" sz="2000" noProof="1">
                <a:solidFill>
                  <a:srgbClr val="00279F"/>
                </a:solidFill>
                <a:latin typeface="Comic Sans MS" panose="030F0702030302020204" pitchFamily="66" charset="0"/>
              </a:rPr>
              <a:t>g)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371600" y="277812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32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TRY YOURSELF 2.10</a:t>
            </a:r>
            <a:endParaRPr lang="en-US" altLang="en-US" sz="32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30373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Text Box 1028"/>
          <p:cNvSpPr txBox="1">
            <a:spLocks noChangeArrowheads="1"/>
          </p:cNvSpPr>
          <p:nvPr/>
        </p:nvSpPr>
        <p:spPr bwMode="auto">
          <a:xfrm>
            <a:off x="1568450" y="2362200"/>
            <a:ext cx="6934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 dirty="0">
                <a:solidFill>
                  <a:srgbClr val="00279F"/>
                </a:solidFill>
              </a:rPr>
              <a:t>What is the mass of one sulfur atom?</a:t>
            </a:r>
            <a:endParaRPr lang="en-US" altLang="en-US" sz="2800" noProof="1">
              <a:solidFill>
                <a:srgbClr val="00279F"/>
              </a:solidFill>
            </a:endParaRPr>
          </a:p>
          <a:p>
            <a:pPr algn="ctr"/>
            <a:r>
              <a:rPr lang="en-US" altLang="en-US" sz="2000" noProof="1">
                <a:solidFill>
                  <a:srgbClr val="00279F"/>
                </a:solidFill>
              </a:rPr>
              <a:t>(Given: Molar mass of S = </a:t>
            </a:r>
            <a:r>
              <a:rPr lang="en-US" altLang="en-US" sz="2000" dirty="0" smtClean="0">
                <a:solidFill>
                  <a:srgbClr val="00279F"/>
                </a:solidFill>
              </a:rPr>
              <a:t>32.1</a:t>
            </a:r>
            <a:r>
              <a:rPr lang="en-US" altLang="en-US" sz="2000" noProof="1" smtClean="0">
                <a:solidFill>
                  <a:srgbClr val="00279F"/>
                </a:solidFill>
              </a:rPr>
              <a:t> </a:t>
            </a:r>
            <a:r>
              <a:rPr lang="en-US" altLang="en-US" sz="2000" noProof="1">
                <a:solidFill>
                  <a:srgbClr val="00279F"/>
                </a:solidFill>
              </a:rPr>
              <a:t>g</a:t>
            </a:r>
            <a:r>
              <a:rPr lang="en-US" altLang="en-US" sz="2000" dirty="0">
                <a:solidFill>
                  <a:srgbClr val="00279F"/>
                </a:solidFill>
              </a:rPr>
              <a:t>.</a:t>
            </a:r>
            <a:r>
              <a:rPr lang="en-US" altLang="en-US" sz="2000" noProof="1">
                <a:solidFill>
                  <a:srgbClr val="00279F"/>
                </a:solidFill>
              </a:rPr>
              <a:t>mol</a:t>
            </a:r>
            <a:r>
              <a:rPr lang="en-US" altLang="en-US" sz="2000" baseline="30000" dirty="0">
                <a:solidFill>
                  <a:srgbClr val="00279F"/>
                </a:solidFill>
              </a:rPr>
              <a:t>-1</a:t>
            </a:r>
            <a:r>
              <a:rPr lang="en-US" altLang="en-US" sz="2000" dirty="0">
                <a:solidFill>
                  <a:srgbClr val="00279F"/>
                </a:solidFill>
              </a:rPr>
              <a:t>)</a:t>
            </a:r>
            <a:endParaRPr lang="en-US" altLang="en-US" sz="2800" baseline="30000" dirty="0">
              <a:solidFill>
                <a:schemeClr val="hlink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76388" y="354012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32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TRY YOURSELF 2.11</a:t>
            </a:r>
            <a:endParaRPr lang="en-US" altLang="en-US" sz="32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49650" y="152400"/>
            <a:ext cx="4540250" cy="685800"/>
          </a:xfrm>
        </p:spPr>
        <p:txBody>
          <a:bodyPr/>
          <a:lstStyle/>
          <a:p>
            <a:pPr>
              <a:defRPr/>
            </a:pPr>
            <a:r>
              <a:rPr lang="en-US" sz="4000" u="sng" smtClean="0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Counting Atoms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5500" y="5562600"/>
            <a:ext cx="8667750" cy="9144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en-US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	How can we figure out how much oxide is produced from a given mass of Mg?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632200" y="3581400"/>
            <a:ext cx="6026150" cy="1600200"/>
            <a:chOff x="2112" y="1536"/>
            <a:chExt cx="3504" cy="1008"/>
          </a:xfrm>
        </p:grpSpPr>
        <p:pic>
          <p:nvPicPr>
            <p:cNvPr id="148490" name="Picture 5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4" y="1536"/>
              <a:ext cx="1152" cy="100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8491" name="Picture 6"/>
            <p:cNvPicPr>
              <a:picLocks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536"/>
              <a:ext cx="1502" cy="97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43719" name="Line 7"/>
            <p:cNvSpPr>
              <a:spLocks noChangeShapeType="1"/>
            </p:cNvSpPr>
            <p:nvPr/>
          </p:nvSpPr>
          <p:spPr bwMode="auto">
            <a:xfrm>
              <a:off x="3792" y="2064"/>
              <a:ext cx="496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ZA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graphicFrame>
        <p:nvGraphicFramePr>
          <p:cNvPr id="148485" name="Object 8">
            <a:hlinkClick r:id="rId6" action="ppaction://program"/>
          </p:cNvPr>
          <p:cNvGraphicFramePr>
            <a:graphicFrameLocks noChangeAspect="1"/>
          </p:cNvGraphicFramePr>
          <p:nvPr/>
        </p:nvGraphicFramePr>
        <p:xfrm>
          <a:off x="412750" y="457200"/>
          <a:ext cx="2654300" cy="4075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31" name="QuickTime Movie" r:id="rId7" imgW="2041335" imgH="3394068" progId="PlayerFrameClass">
                  <p:embed/>
                </p:oleObj>
              </mc:Choice>
              <mc:Fallback>
                <p:oleObj name="QuickTime Movie" r:id="rId7" imgW="2041335" imgH="3394068" progId="PlayerFrameClass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457200"/>
                        <a:ext cx="2654300" cy="4075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107763" dir="2700000" algn="ctr" rotWithShape="0">
                          <a:srgbClr val="80808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3722" name="Text Box 10"/>
          <p:cNvSpPr txBox="1">
            <a:spLocks noChangeArrowheads="1"/>
          </p:cNvSpPr>
          <p:nvPr/>
        </p:nvSpPr>
        <p:spPr bwMode="auto">
          <a:xfrm>
            <a:off x="3549650" y="2133600"/>
            <a:ext cx="619125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Mg   +   O</a:t>
            </a:r>
            <a:r>
              <a:rPr lang="en-US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 MgO</a:t>
            </a:r>
          </a:p>
          <a:p>
            <a:pPr>
              <a:spcBef>
                <a:spcPct val="50000"/>
              </a:spcBef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2Mg   +   O</a:t>
            </a:r>
            <a:r>
              <a:rPr lang="en-US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                2MgO</a:t>
            </a:r>
          </a:p>
        </p:txBody>
      </p:sp>
      <p:sp>
        <p:nvSpPr>
          <p:cNvPr id="243723" name="Line 11"/>
          <p:cNvSpPr>
            <a:spLocks noChangeShapeType="1"/>
          </p:cNvSpPr>
          <p:nvPr/>
        </p:nvSpPr>
        <p:spPr bwMode="auto">
          <a:xfrm>
            <a:off x="5613400" y="2362200"/>
            <a:ext cx="8524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43724" name="Line 12"/>
          <p:cNvSpPr>
            <a:spLocks noChangeShapeType="1"/>
          </p:cNvSpPr>
          <p:nvPr/>
        </p:nvSpPr>
        <p:spPr bwMode="auto">
          <a:xfrm>
            <a:off x="5778500" y="2895600"/>
            <a:ext cx="852488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43726" name="Rectangle 14"/>
          <p:cNvSpPr>
            <a:spLocks noChangeArrowheads="1"/>
          </p:cNvSpPr>
          <p:nvPr/>
        </p:nvSpPr>
        <p:spPr bwMode="auto">
          <a:xfrm>
            <a:off x="3549650" y="990600"/>
            <a:ext cx="6202363" cy="830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Mg burns in air (O</a:t>
            </a:r>
            <a:r>
              <a:rPr lang="en-US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 to produce white magnesium oxide, MgO.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3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3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4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3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3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3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5" grpId="0" build="p"/>
      <p:bldP spid="2437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60" name="Rectangle 8"/>
          <p:cNvSpPr>
            <a:spLocks noChangeArrowheads="1"/>
          </p:cNvSpPr>
          <p:nvPr/>
        </p:nvSpPr>
        <p:spPr bwMode="auto">
          <a:xfrm>
            <a:off x="304800" y="1600200"/>
            <a:ext cx="9296400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762000" y="1826567"/>
            <a:ext cx="9296400" cy="46166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Calculate the mass, in grams,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of 3.63 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x 10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-4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mole of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Pu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330763" name="Text Box 11"/>
          <p:cNvSpPr txBox="1">
            <a:spLocks noChangeArrowheads="1"/>
          </p:cNvSpPr>
          <p:nvPr/>
        </p:nvSpPr>
        <p:spPr bwMode="auto">
          <a:xfrm>
            <a:off x="1568450" y="3352800"/>
            <a:ext cx="61087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Given: </a:t>
            </a: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Pu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= 244 g.mol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-1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76388" y="354012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32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TRY YOURSELF 2.12</a:t>
            </a:r>
            <a:endParaRPr lang="en-US" altLang="en-US" sz="32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8" name="Rectangle 8"/>
          <p:cNvSpPr>
            <a:spLocks noChangeArrowheads="1"/>
          </p:cNvSpPr>
          <p:nvPr/>
        </p:nvSpPr>
        <p:spPr bwMode="auto">
          <a:xfrm>
            <a:off x="1155700" y="1676400"/>
            <a:ext cx="718185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27367" name="Text Box 7"/>
          <p:cNvSpPr txBox="1">
            <a:spLocks noChangeArrowheads="1"/>
          </p:cNvSpPr>
          <p:nvPr/>
        </p:nvSpPr>
        <p:spPr bwMode="auto">
          <a:xfrm>
            <a:off x="1320800" y="1447800"/>
            <a:ext cx="6769100" cy="2308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 recommended daily allowance (RDA) of iron in your diet is 15 mg. How many moles is this? How many atoms?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Given: Fe =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55.9 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g.mol</a:t>
            </a:r>
            <a:r>
              <a:rPr lang="en-US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-1</a:t>
            </a:r>
          </a:p>
        </p:txBody>
      </p:sp>
      <p:sp>
        <p:nvSpPr>
          <p:cNvPr id="527369" name="Text Box 9"/>
          <p:cNvSpPr txBox="1">
            <a:spLocks noChangeArrowheads="1"/>
          </p:cNvSpPr>
          <p:nvPr/>
        </p:nvSpPr>
        <p:spPr bwMode="auto">
          <a:xfrm>
            <a:off x="2228850" y="4724400"/>
            <a:ext cx="44577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ZA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76388" y="354012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32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TRY YOURSELF 2.13</a:t>
            </a:r>
            <a:endParaRPr lang="en-US" altLang="en-US" sz="32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7" name="Text Box 7"/>
          <p:cNvSpPr txBox="1">
            <a:spLocks noChangeArrowheads="1"/>
          </p:cNvSpPr>
          <p:nvPr/>
        </p:nvSpPr>
        <p:spPr bwMode="auto">
          <a:xfrm>
            <a:off x="533400" y="1143000"/>
            <a:ext cx="9372600" cy="30464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ZA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An object is coated with a layer of chromium, 0.15 cm thick.</a:t>
            </a:r>
          </a:p>
          <a:p>
            <a:pPr>
              <a:spcBef>
                <a:spcPct val="50000"/>
              </a:spcBef>
              <a:defRPr/>
            </a:pP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The object has a surface area of 15.3 cm</a:t>
            </a:r>
            <a:r>
              <a:rPr lang="en-ZA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How many atoms of chromium are used in the coating?</a:t>
            </a:r>
          </a:p>
          <a:p>
            <a:pPr>
              <a:spcBef>
                <a:spcPct val="50000"/>
              </a:spcBef>
              <a:defRPr/>
            </a:pP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(Density of chromium = 7.19 g.cm</a:t>
            </a:r>
            <a:r>
              <a:rPr lang="en-ZA" baseline="30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-3</a:t>
            </a: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)</a:t>
            </a:r>
          </a:p>
          <a:p>
            <a:pPr>
              <a:spcBef>
                <a:spcPct val="50000"/>
              </a:spcBef>
              <a:defRPr/>
            </a:pP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Cr = 52 g/mol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76388" y="354012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32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TRY YOURSELF 2.14</a:t>
            </a:r>
            <a:endParaRPr lang="en-US" altLang="en-US" sz="32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Text Box 2"/>
          <p:cNvSpPr txBox="1">
            <a:spLocks noChangeArrowheads="1"/>
          </p:cNvSpPr>
          <p:nvPr/>
        </p:nvSpPr>
        <p:spPr bwMode="auto">
          <a:xfrm>
            <a:off x="1898650" y="381000"/>
            <a:ext cx="6521450" cy="1066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ZA" sz="3200" u="sng" noProof="1">
                <a:solidFill>
                  <a:srgbClr val="0054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Mole and Mass</a:t>
            </a:r>
          </a:p>
          <a:p>
            <a:pPr algn="ctr">
              <a:defRPr/>
            </a:pPr>
            <a:endParaRPr lang="en-ZA" sz="3200" noProof="1">
              <a:solidFill>
                <a:srgbClr val="005400"/>
              </a:solidFill>
              <a:latin typeface="Arial" charset="0"/>
            </a:endParaRPr>
          </a:p>
        </p:txBody>
      </p:sp>
      <p:sp>
        <p:nvSpPr>
          <p:cNvPr id="264195" name="Text Box 3"/>
          <p:cNvSpPr txBox="1">
            <a:spLocks noChangeArrowheads="1"/>
          </p:cNvSpPr>
          <p:nvPr/>
        </p:nvSpPr>
        <p:spPr bwMode="auto">
          <a:xfrm>
            <a:off x="2641600" y="2133600"/>
            <a:ext cx="4787900" cy="15700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lvl="2">
              <a:defRPr/>
            </a:pPr>
            <a:r>
              <a:rPr lang="en-ZA" noProof="1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Mole = n</a:t>
            </a:r>
          </a:p>
          <a:p>
            <a:pPr lvl="2">
              <a:defRPr/>
            </a:pPr>
            <a:r>
              <a:rPr lang="en-ZA" noProof="1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Mass = m</a:t>
            </a:r>
          </a:p>
          <a:p>
            <a:pPr lvl="2">
              <a:defRPr/>
            </a:pPr>
            <a:r>
              <a:rPr lang="en-US" dirty="0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Molar Mass</a:t>
            </a:r>
            <a:r>
              <a:rPr lang="en-US" noProof="1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= M </a:t>
            </a:r>
          </a:p>
          <a:p>
            <a:pPr lvl="2">
              <a:defRPr/>
            </a:pPr>
            <a:r>
              <a:rPr lang="en-US" noProof="1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 = m/M</a:t>
            </a:r>
          </a:p>
        </p:txBody>
      </p:sp>
      <p:sp>
        <p:nvSpPr>
          <p:cNvPr id="264196" name="Text Box 4"/>
          <p:cNvSpPr txBox="1">
            <a:spLocks noChangeArrowheads="1"/>
          </p:cNvSpPr>
          <p:nvPr/>
        </p:nvSpPr>
        <p:spPr bwMode="auto">
          <a:xfrm>
            <a:off x="2063750" y="4038600"/>
            <a:ext cx="6604000" cy="954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ZA" sz="2800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Mole amount (n) =      </a:t>
            </a:r>
            <a:r>
              <a:rPr 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</a:t>
            </a:r>
            <a:r>
              <a:rPr lang="en-US" sz="2800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Mass (m)</a:t>
            </a:r>
          </a:p>
          <a:p>
            <a:pPr>
              <a:defRPr/>
            </a:pPr>
            <a:r>
              <a:rPr lang="en-US" sz="2800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	               Molar mass</a:t>
            </a:r>
            <a:r>
              <a:rPr 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sz="2800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(M)</a:t>
            </a:r>
            <a:endParaRPr lang="en-US" sz="2800" noProof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264197" name="Line 5"/>
          <p:cNvSpPr>
            <a:spLocks noChangeShapeType="1"/>
          </p:cNvSpPr>
          <p:nvPr/>
        </p:nvSpPr>
        <p:spPr bwMode="auto">
          <a:xfrm>
            <a:off x="5200650" y="4495800"/>
            <a:ext cx="321945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64198" name="Text Box 6"/>
          <p:cNvSpPr txBox="1">
            <a:spLocks noChangeArrowheads="1"/>
          </p:cNvSpPr>
          <p:nvPr/>
        </p:nvSpPr>
        <p:spPr bwMode="auto">
          <a:xfrm>
            <a:off x="2228850" y="5105400"/>
            <a:ext cx="577850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ZA" sz="2800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    = g / </a:t>
            </a:r>
            <a:r>
              <a:rPr lang="en-US" sz="2800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</a:t>
            </a:r>
            <a:r>
              <a:rPr lang="en-US" sz="28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.</a:t>
            </a:r>
            <a:r>
              <a:rPr lang="en-US" sz="2800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mol</a:t>
            </a:r>
            <a:r>
              <a:rPr lang="en-US" sz="2800" baseline="30000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-1</a:t>
            </a:r>
            <a:endParaRPr lang="en-US" sz="2800" noProof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en-US" sz="2800" noProof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    = mole</a:t>
            </a:r>
          </a:p>
        </p:txBody>
      </p:sp>
      <p:sp>
        <p:nvSpPr>
          <p:cNvPr id="264199" name="Rectangle 7"/>
          <p:cNvSpPr>
            <a:spLocks noChangeArrowheads="1"/>
          </p:cNvSpPr>
          <p:nvPr/>
        </p:nvSpPr>
        <p:spPr bwMode="auto">
          <a:xfrm>
            <a:off x="3879850" y="1219200"/>
            <a:ext cx="1617663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Units!!!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838200" y="5791200"/>
            <a:ext cx="1600200" cy="461665"/>
          </a:xfrm>
          <a:prstGeom prst="rect">
            <a:avLst/>
          </a:prstGeom>
          <a:solidFill>
            <a:srgbClr val="FF9933"/>
          </a:solidFill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lvl="2" algn="ctr">
              <a:defRPr/>
            </a:pPr>
            <a:r>
              <a:rPr lang="en-US" noProof="1">
                <a:solidFill>
                  <a:schemeClr val="tx2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= m / 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7620000" y="838200"/>
            <a:ext cx="1600200" cy="461665"/>
          </a:xfrm>
          <a:prstGeom prst="rect">
            <a:avLst/>
          </a:prstGeom>
          <a:solidFill>
            <a:srgbClr val="FFC000"/>
          </a:solidFill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lvl="2" algn="ctr">
              <a:defRPr/>
            </a:pPr>
            <a:r>
              <a:rPr lang="en-US" noProof="1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= m / M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7424951" y="2485303"/>
            <a:ext cx="1600200" cy="461665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lvl="2" algn="ctr">
              <a:defRPr/>
            </a:pPr>
            <a:r>
              <a:rPr lang="en-US" noProof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= m / M</a:t>
            </a: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04766" y="2077007"/>
            <a:ext cx="1600200" cy="461665"/>
          </a:xfrm>
          <a:prstGeom prst="rect">
            <a:avLst/>
          </a:prstGeom>
          <a:solidFill>
            <a:srgbClr val="7030A0"/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lvl="2" algn="ctr">
              <a:defRPr/>
            </a:pPr>
            <a:r>
              <a:rPr lang="en-US" noProof="1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 = m / n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467600" y="5791200"/>
            <a:ext cx="1600200" cy="461665"/>
          </a:xfrm>
          <a:prstGeom prst="rect">
            <a:avLst/>
          </a:prstGeom>
          <a:solidFill>
            <a:srgbClr val="FF0000"/>
          </a:solidFill>
          <a:ln>
            <a:headEnd type="none" w="sm" len="sm"/>
            <a:tailEnd type="none" w="sm" len="sm"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0" lvl="2" algn="ctr">
              <a:defRPr/>
            </a:pPr>
            <a:r>
              <a:rPr lang="en-US" noProof="1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 = n x M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/>
      <p:bldP spid="264196" grpId="0"/>
      <p:bldP spid="26419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147050" cy="990600"/>
          </a:xfrm>
          <a:solidFill>
            <a:srgbClr val="FF9900"/>
          </a:solidFill>
        </p:spPr>
        <p:txBody>
          <a:bodyPr/>
          <a:lstStyle/>
          <a:p>
            <a:r>
              <a:rPr lang="en-US" altLang="en-US" sz="3200" smtClean="0">
                <a:latin typeface="Comic Sans MS" panose="030F0702030302020204" pitchFamily="66" charset="0"/>
              </a:rPr>
              <a:t>MOLAR MASS of compounds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524000"/>
            <a:ext cx="8420100" cy="1219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Mass of 1 mole of a material in gram.</a:t>
            </a:r>
          </a:p>
          <a:p>
            <a:pPr>
              <a:defRPr/>
            </a:pPr>
            <a:endParaRPr lang="en-US" sz="1050" dirty="0" smtClean="0"/>
          </a:p>
          <a:p>
            <a:pPr>
              <a:defRPr/>
            </a:pPr>
            <a:r>
              <a:rPr lang="en-US" dirty="0" smtClean="0"/>
              <a:t>This material can be a compound or an element.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577850" y="2971800"/>
            <a:ext cx="7759700" cy="228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100000"/>
              <a:defRPr/>
            </a:pPr>
            <a:r>
              <a:rPr lang="en-US" kern="0" dirty="0">
                <a:latin typeface="+mn-lt"/>
              </a:rPr>
              <a:t>Molar mass of a compound, ex. H</a:t>
            </a:r>
            <a:r>
              <a:rPr lang="en-US" kern="0" baseline="-25000" dirty="0">
                <a:latin typeface="+mn-lt"/>
              </a:rPr>
              <a:t>2</a:t>
            </a:r>
            <a:r>
              <a:rPr lang="en-US" kern="0" dirty="0">
                <a:latin typeface="+mn-lt"/>
              </a:rPr>
              <a:t>O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  <a:defRPr/>
            </a:pPr>
            <a:r>
              <a:rPr lang="en-US" kern="0" dirty="0">
                <a:latin typeface="+mn-lt"/>
              </a:rPr>
              <a:t>2H = 2 x 1.008 = </a:t>
            </a:r>
            <a:r>
              <a:rPr lang="en-US" kern="0" dirty="0">
                <a:solidFill>
                  <a:srgbClr val="FF0000"/>
                </a:solidFill>
                <a:latin typeface="+mn-lt"/>
              </a:rPr>
              <a:t>2.016 g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  <a:defRPr/>
            </a:pPr>
            <a:r>
              <a:rPr lang="en-US" kern="0" dirty="0">
                <a:latin typeface="+mn-lt"/>
              </a:rPr>
              <a:t>1O = 1 x 16.00 = </a:t>
            </a:r>
            <a:r>
              <a:rPr lang="en-US" kern="0" dirty="0">
                <a:solidFill>
                  <a:srgbClr val="FF0000"/>
                </a:solidFill>
                <a:latin typeface="+mn-lt"/>
              </a:rPr>
              <a:t>16.00 g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•"/>
              <a:defRPr/>
            </a:pPr>
            <a:r>
              <a:rPr lang="en-US" kern="0" dirty="0">
                <a:solidFill>
                  <a:srgbClr val="FF0000"/>
                </a:solidFill>
                <a:latin typeface="+mn-lt"/>
              </a:rPr>
              <a:t>16.00 g</a:t>
            </a:r>
            <a:r>
              <a:rPr lang="en-US" kern="0" dirty="0">
                <a:latin typeface="+mn-lt"/>
              </a:rPr>
              <a:t> + </a:t>
            </a:r>
            <a:r>
              <a:rPr lang="en-US" kern="0" dirty="0">
                <a:solidFill>
                  <a:srgbClr val="FF0000"/>
                </a:solidFill>
                <a:latin typeface="+mn-lt"/>
              </a:rPr>
              <a:t>2.016 g</a:t>
            </a:r>
            <a:r>
              <a:rPr lang="en-US" kern="0" dirty="0">
                <a:latin typeface="+mn-lt"/>
              </a:rPr>
              <a:t> = </a:t>
            </a:r>
            <a:r>
              <a:rPr lang="en-US" u="sng" kern="0" dirty="0">
                <a:latin typeface="+mn-lt"/>
              </a:rPr>
              <a:t>18.016 g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155700" y="5181600"/>
            <a:ext cx="77597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285750" indent="-285750">
              <a:lnSpc>
                <a:spcPct val="90000"/>
              </a:lnSpc>
              <a:spcBef>
                <a:spcPct val="30000"/>
              </a:spcBef>
              <a:buSzPct val="100000"/>
              <a:defRPr/>
            </a:pPr>
            <a:r>
              <a:rPr lang="en-US" kern="0" dirty="0">
                <a:latin typeface="+mn-lt"/>
              </a:rPr>
              <a:t>Molar mass of water (H</a:t>
            </a:r>
            <a:r>
              <a:rPr lang="en-US" kern="0" baseline="-25000" dirty="0">
                <a:latin typeface="+mn-lt"/>
              </a:rPr>
              <a:t>2</a:t>
            </a:r>
            <a:r>
              <a:rPr lang="en-US" kern="0" dirty="0">
                <a:latin typeface="+mn-lt"/>
              </a:rPr>
              <a:t>O) = 18.016 g per mole</a:t>
            </a: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100000"/>
              <a:defRPr/>
            </a:pPr>
            <a:endParaRPr lang="en-US" sz="1050" kern="0" dirty="0">
              <a:latin typeface="+mn-lt"/>
            </a:endParaRPr>
          </a:p>
          <a:p>
            <a:pPr marL="285750" indent="-285750">
              <a:lnSpc>
                <a:spcPct val="90000"/>
              </a:lnSpc>
              <a:spcBef>
                <a:spcPct val="30000"/>
              </a:spcBef>
              <a:buSzPct val="100000"/>
              <a:defRPr/>
            </a:pPr>
            <a:r>
              <a:rPr lang="en-US" kern="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M</a:t>
            </a:r>
            <a:r>
              <a:rPr lang="en-US" kern="0" baseline="-25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H2O</a:t>
            </a:r>
            <a:r>
              <a:rPr lang="en-US" kern="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= 18.016 g/mol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330200" y="1422400"/>
            <a:ext cx="883285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Calculate the molar mass of the following compounds: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HCl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and  Mg</a:t>
            </a:r>
            <a:r>
              <a:rPr lang="en-US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3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(PO</a:t>
            </a:r>
            <a:r>
              <a:rPr lang="en-US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4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)</a:t>
            </a:r>
            <a:r>
              <a:rPr lang="en-US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2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and  C</a:t>
            </a:r>
            <a:r>
              <a:rPr lang="en-US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12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H</a:t>
            </a:r>
            <a:r>
              <a:rPr lang="en-US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22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O</a:t>
            </a:r>
            <a:r>
              <a:rPr lang="en-US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11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576388" y="354012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32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TRY YOURSELF 2.15</a:t>
            </a:r>
            <a:endParaRPr lang="en-US" altLang="en-US" sz="32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368" name="Rectangle 8"/>
          <p:cNvSpPr>
            <a:spLocks noChangeArrowheads="1"/>
          </p:cNvSpPr>
          <p:nvPr/>
        </p:nvSpPr>
        <p:spPr bwMode="auto">
          <a:xfrm>
            <a:off x="1155700" y="1676400"/>
            <a:ext cx="7181850" cy="2286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27367" name="Text Box 7"/>
          <p:cNvSpPr txBox="1">
            <a:spLocks noChangeArrowheads="1"/>
          </p:cNvSpPr>
          <p:nvPr/>
        </p:nvSpPr>
        <p:spPr bwMode="auto">
          <a:xfrm>
            <a:off x="1320800" y="2228850"/>
            <a:ext cx="6769100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Calculate the number of moles of </a:t>
            </a: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NaOH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in 26.00 g of </a:t>
            </a: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NaOH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and also calculate the mass, in grams, of 0.02 moles of </a:t>
            </a:r>
            <a:r>
              <a:rPr lang="en-US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NaOH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</a:t>
            </a:r>
            <a:endParaRPr lang="en-US" baseline="300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27369" name="Text Box 9"/>
          <p:cNvSpPr txBox="1">
            <a:spLocks noChangeArrowheads="1"/>
          </p:cNvSpPr>
          <p:nvPr/>
        </p:nvSpPr>
        <p:spPr bwMode="auto">
          <a:xfrm>
            <a:off x="2228850" y="4724400"/>
            <a:ext cx="44577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ZA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576388" y="354012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32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TRY YOURSELF 2.16</a:t>
            </a:r>
            <a:endParaRPr lang="en-US" altLang="en-US" sz="32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ext Box 4"/>
          <p:cNvSpPr txBox="1">
            <a:spLocks noChangeArrowheads="1"/>
          </p:cNvSpPr>
          <p:nvPr/>
        </p:nvSpPr>
        <p:spPr bwMode="auto">
          <a:xfrm>
            <a:off x="661988" y="3357563"/>
            <a:ext cx="81137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en-ZA" altLang="en-US"/>
          </a:p>
        </p:txBody>
      </p:sp>
      <p:sp>
        <p:nvSpPr>
          <p:cNvPr id="424966" name="Text Box 6"/>
          <p:cNvSpPr txBox="1">
            <a:spLocks noChangeArrowheads="1"/>
          </p:cNvSpPr>
          <p:nvPr/>
        </p:nvSpPr>
        <p:spPr bwMode="auto">
          <a:xfrm>
            <a:off x="0" y="1785938"/>
            <a:ext cx="9906000" cy="3600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ZA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Sulfur</a:t>
            </a: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trioxide, SO</a:t>
            </a:r>
            <a:r>
              <a:rPr lang="en-ZA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, is made industrially in enormous quantities by combining oxygen and </a:t>
            </a:r>
            <a:r>
              <a:rPr lang="en-ZA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sulfur</a:t>
            </a: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dioxide, SO</a:t>
            </a:r>
            <a:r>
              <a:rPr lang="en-ZA" baseline="-250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. </a:t>
            </a:r>
          </a:p>
          <a:p>
            <a:pPr algn="just">
              <a:spcBef>
                <a:spcPct val="50000"/>
              </a:spcBef>
              <a:defRPr/>
            </a:pPr>
            <a:endParaRPr lang="en-ZA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1. How many moles </a:t>
            </a: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of SO</a:t>
            </a:r>
            <a:r>
              <a:rPr lang="en-ZA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is represented by 1.00 kg of SO</a:t>
            </a:r>
            <a:r>
              <a:rPr lang="en-ZA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? </a:t>
            </a:r>
            <a:endParaRPr lang="en-ZA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2. How many molecules </a:t>
            </a: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of SO</a:t>
            </a:r>
            <a:r>
              <a:rPr lang="en-ZA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are in 1.00 kg of SO</a:t>
            </a:r>
            <a:r>
              <a:rPr lang="en-ZA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? </a:t>
            </a:r>
            <a:endParaRPr lang="en-ZA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3. How many </a:t>
            </a:r>
            <a:r>
              <a:rPr lang="en-ZA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sulfur</a:t>
            </a: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atoms are in 1.00 kg of SO</a:t>
            </a:r>
            <a:r>
              <a:rPr lang="en-ZA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? </a:t>
            </a:r>
            <a:endParaRPr lang="en-ZA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ZA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4. How many oxygen </a:t>
            </a: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atoms are in 1.00 kg of SO</a:t>
            </a:r>
            <a:r>
              <a:rPr lang="en-ZA" baseline="-250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3</a:t>
            </a:r>
            <a:r>
              <a:rPr lang="en-ZA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?</a:t>
            </a:r>
            <a:endParaRPr lang="en-ZA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00188" y="201612"/>
            <a:ext cx="6500812" cy="865188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8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sz="2400" b="1">
                <a:solidFill>
                  <a:schemeClr val="tx1"/>
                </a:solidFill>
                <a:latin typeface="+mn-lt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>
                <a:solidFill>
                  <a:schemeClr val="tx1"/>
                </a:solidFill>
                <a:latin typeface="+mn-lt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en-ZA" altLang="en-US" sz="3200" kern="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TRY YOURSELF 2.17</a:t>
            </a:r>
            <a:endParaRPr lang="en-US" altLang="en-US" sz="3200" kern="0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48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Counting Atoms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3150" y="2438400"/>
            <a:ext cx="8089900" cy="3352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Chemistry is a </a:t>
            </a:r>
            <a:r>
              <a:rPr lang="en-US" sz="28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quantitative</a:t>
            </a: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science</a:t>
            </a:r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noProof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In reactions we want to know </a:t>
            </a:r>
            <a:r>
              <a:rPr lang="en-US" sz="2800" u="sng" noProof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how much</a:t>
            </a:r>
            <a:r>
              <a:rPr lang="en-US" sz="2800" noProof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atoms and/or molecules reacted with each other, and </a:t>
            </a:r>
            <a:r>
              <a:rPr lang="en-US" sz="2800" u="sng" noProof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how much</a:t>
            </a:r>
            <a:r>
              <a:rPr lang="en-US" sz="2800" noProof="1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atoms and/or molecules have formed as product.</a:t>
            </a:r>
            <a:endParaRPr lang="en-US" sz="2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US" sz="2800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We need a </a:t>
            </a:r>
            <a:r>
              <a:rPr lang="en-US" sz="28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counting method or scale</a:t>
            </a:r>
          </a:p>
        </p:txBody>
      </p:sp>
      <p:sp>
        <p:nvSpPr>
          <p:cNvPr id="245764" name="Line 4"/>
          <p:cNvSpPr>
            <a:spLocks noChangeShapeType="1"/>
          </p:cNvSpPr>
          <p:nvPr/>
        </p:nvSpPr>
        <p:spPr bwMode="auto">
          <a:xfrm>
            <a:off x="1100138" y="1676400"/>
            <a:ext cx="7705725" cy="0"/>
          </a:xfrm>
          <a:prstGeom prst="line">
            <a:avLst/>
          </a:prstGeom>
          <a:noFill/>
          <a:ln w="50800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ZA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495300" y="2401888"/>
            <a:ext cx="8585200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Arial" charset="0"/>
              </a:rPr>
              <a:t>Chemists need a convenient method for counting </a:t>
            </a:r>
            <a:r>
              <a:rPr lang="en-US" sz="2000" dirty="0">
                <a:solidFill>
                  <a:srgbClr val="FF0000"/>
                </a:solidFill>
                <a:latin typeface="Arial" charset="0"/>
              </a:rPr>
              <a:t>accurately</a:t>
            </a:r>
            <a:r>
              <a:rPr lang="en-US" sz="2000" dirty="0">
                <a:latin typeface="Arial" charset="0"/>
              </a:rPr>
              <a:t> the number of atoms, molecules, or formula units in a sample of a substance. 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2559050" y="1390272"/>
            <a:ext cx="4188967" cy="5909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  <a:defRPr/>
            </a:pPr>
            <a:r>
              <a:rPr lang="en-US" sz="3600" dirty="0">
                <a:solidFill>
                  <a:srgbClr val="ECCA22"/>
                </a:solidFill>
                <a:latin typeface="Comic Sans MS" pitchFamily="66" charset="0"/>
              </a:rPr>
              <a:t>Measuring Matter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320800" y="399672"/>
            <a:ext cx="6829114" cy="6463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  <a:defRPr/>
            </a:pPr>
            <a:r>
              <a:rPr lang="en-US" sz="40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Mole: Basic Concepts</a:t>
            </a:r>
            <a:r>
              <a:rPr lang="en-US" sz="4000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484188" y="3802063"/>
            <a:ext cx="8750300" cy="923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Arial" charset="0"/>
              </a:rPr>
              <a:t>As you know, atoms and molecules are extremely small. There are so many of them in even the smallest sample that it’s impossible to actually count them. 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495300" y="5221288"/>
            <a:ext cx="8929688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Arial" charset="0"/>
              </a:rPr>
              <a:t>That’s why chemists created their own counting unit called the mole.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utoUpdateAnimBg="0"/>
      <p:bldP spid="36871" grpId="0" autoUpdateAnimBg="0"/>
      <p:bldP spid="3687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47650" y="1038225"/>
            <a:ext cx="9245600" cy="17113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+mn-lt"/>
              </a:rPr>
              <a:t>The mole, commonly abbreviated mol, is the SI base unit used to measure the amount of a substance. 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endParaRPr lang="en-US" sz="1050" dirty="0">
              <a:latin typeface="+mn-lt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r>
              <a:rPr lang="en-US" sz="2000" u="sng" dirty="0">
                <a:latin typeface="+mn-lt"/>
              </a:rPr>
              <a:t>1 mole (mol) = 6.02 x 10</a:t>
            </a:r>
            <a:r>
              <a:rPr lang="en-US" sz="2000" u="sng" baseline="30000" dirty="0">
                <a:latin typeface="+mn-lt"/>
              </a:rPr>
              <a:t>23</a:t>
            </a:r>
            <a:r>
              <a:rPr lang="en-US" sz="2000" u="sng" dirty="0">
                <a:latin typeface="+mn-lt"/>
              </a:rPr>
              <a:t> particles</a:t>
            </a: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endParaRPr lang="en-US" sz="1050" u="sng" dirty="0">
              <a:latin typeface="+mn-lt"/>
            </a:endParaRPr>
          </a:p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+mn-lt"/>
              </a:rPr>
              <a:t>“particles” may be atoms, molecules, or formula units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12750" y="3737138"/>
            <a:ext cx="54483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tabLst>
                <a:tab pos="228600" algn="l"/>
                <a:tab pos="1943100" algn="l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228600" algn="l"/>
                <a:tab pos="1943100" algn="l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228600" algn="l"/>
                <a:tab pos="1943100" algn="l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228600" algn="l"/>
                <a:tab pos="1943100" algn="l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228600" algn="l"/>
                <a:tab pos="1943100" algn="l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1943100" algn="l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1943100" algn="l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1943100" algn="l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1943100" algn="l"/>
              </a:tabLs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chemeClr val="tx1"/>
              </a:buClr>
            </a:pPr>
            <a:r>
              <a:rPr lang="en-US" altLang="en-US" sz="2000" dirty="0"/>
              <a:t>The number 6.02 x 10</a:t>
            </a:r>
            <a:r>
              <a:rPr lang="en-US" altLang="en-US" sz="2000" baseline="30000" dirty="0"/>
              <a:t>23</a:t>
            </a:r>
            <a:r>
              <a:rPr lang="en-US" altLang="en-US" sz="2000" dirty="0"/>
              <a:t> is called</a:t>
            </a:r>
          </a:p>
          <a:p>
            <a:pPr eaLnBrk="1" hangingPunct="1">
              <a:buClr>
                <a:schemeClr val="tx1"/>
              </a:buClr>
            </a:pPr>
            <a:r>
              <a:rPr lang="en-US" altLang="en-US" sz="2000" u="sng" dirty="0"/>
              <a:t>Avogadro’s number</a:t>
            </a:r>
            <a:r>
              <a:rPr lang="en-US" altLang="en-US" sz="2000" dirty="0"/>
              <a:t> 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412750" y="5486400"/>
            <a:ext cx="8667750" cy="7699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Times New Roman" pitchFamily="18" charset="0"/>
              </a:rPr>
              <a:t>If you write out Avogadro’s number, it looks like this: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Times New Roman" pitchFamily="18" charset="0"/>
              </a:rPr>
              <a:t>		 602 000 000 000 000 000 000 000</a:t>
            </a:r>
          </a:p>
        </p:txBody>
      </p:sp>
      <p:pic>
        <p:nvPicPr>
          <p:cNvPr id="37896" name="Picture 8" descr="http://images.google.com/url?q=http://www.hwscience.com/Chemistry/regchemistry/Unit%25202/avogadro.gif&amp;sig=__TZ7yuLeVUBz-gB8nTEXLwWesxqg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0" y="3063875"/>
            <a:ext cx="2674938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651000" y="171072"/>
            <a:ext cx="6159058" cy="59093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tabLst>
                <a:tab pos="228600" algn="l"/>
                <a:tab pos="1943100" algn="l"/>
              </a:tabLst>
              <a:defRPr/>
            </a:pPr>
            <a:r>
              <a:rPr lang="en-US" sz="36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The Mole: Basic Concepts</a:t>
            </a:r>
            <a:r>
              <a:rPr lang="en-US" sz="3600" dirty="0">
                <a:solidFill>
                  <a:schemeClr val="folHlink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365750" y="1774825"/>
            <a:ext cx="3962400" cy="4000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ZA" sz="2000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Compare</a:t>
            </a:r>
            <a:r>
              <a:rPr lang="en-US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  <a:r>
              <a:rPr lang="en-US" sz="2000" noProof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12 = One dozen</a:t>
            </a:r>
            <a:endParaRPr lang="en-US" sz="20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build="p" autoUpdateAnimBg="0"/>
      <p:bldP spid="37892" grpId="0" autoUpdateAnimBg="0"/>
      <p:bldP spid="37894" grpId="0" autoUpdateAnimBg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4" name="Picture 3" descr="im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3484563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762375" y="2906713"/>
            <a:ext cx="5943600" cy="369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520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Comic Sans MS" pitchFamily="66" charset="0"/>
              </a:rPr>
              <a:t>1 mol H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O = 6.02 x 10</a:t>
            </a:r>
            <a:r>
              <a:rPr lang="en-US" sz="2000" baseline="30000" dirty="0">
                <a:latin typeface="Comic Sans MS" pitchFamily="66" charset="0"/>
              </a:rPr>
              <a:t>23</a:t>
            </a:r>
            <a:r>
              <a:rPr lang="en-US" sz="2000" dirty="0">
                <a:latin typeface="Comic Sans MS" pitchFamily="66" charset="0"/>
              </a:rPr>
              <a:t> H</a:t>
            </a:r>
            <a:r>
              <a:rPr lang="en-US" sz="2000" baseline="-25000" dirty="0">
                <a:latin typeface="Comic Sans MS" pitchFamily="66" charset="0"/>
              </a:rPr>
              <a:t>2</a:t>
            </a:r>
            <a:r>
              <a:rPr lang="en-US" sz="2000" dirty="0">
                <a:latin typeface="Comic Sans MS" pitchFamily="66" charset="0"/>
              </a:rPr>
              <a:t>O molecules</a:t>
            </a:r>
          </a:p>
        </p:txBody>
      </p:sp>
      <p:grpSp>
        <p:nvGrpSpPr>
          <p:cNvPr id="156676" name="Group 9"/>
          <p:cNvGrpSpPr>
            <a:grpSpLocks/>
          </p:cNvGrpSpPr>
          <p:nvPr/>
        </p:nvGrpSpPr>
        <p:grpSpPr bwMode="auto">
          <a:xfrm>
            <a:off x="2438400" y="1143000"/>
            <a:ext cx="7239000" cy="646113"/>
            <a:chOff x="2590800" y="1143000"/>
            <a:chExt cx="7239000" cy="646331"/>
          </a:xfrm>
        </p:grpSpPr>
        <p:sp>
          <p:nvSpPr>
            <p:cNvPr id="6" name="Text Box 2"/>
            <p:cNvSpPr txBox="1">
              <a:spLocks noChangeArrowheads="1"/>
            </p:cNvSpPr>
            <p:nvPr/>
          </p:nvSpPr>
          <p:spPr bwMode="auto">
            <a:xfrm>
              <a:off x="3886200" y="1143000"/>
              <a:ext cx="5943600" cy="64633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252000" indent="-342900" eaLnBrk="1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accent1">
                    <a:lumMod val="75000"/>
                  </a:schemeClr>
                </a:buClr>
                <a:tabLst>
                  <a:tab pos="228600" algn="l"/>
                  <a:tab pos="1943100" algn="l"/>
                </a:tabLst>
                <a:defRPr/>
              </a:pPr>
              <a:r>
                <a:rPr lang="en-US" sz="2000" dirty="0">
                  <a:latin typeface="Comic Sans MS" pitchFamily="66" charset="0"/>
                </a:rPr>
                <a:t>The representative particle in a mole of water is the water molecule.</a:t>
              </a:r>
            </a:p>
          </p:txBody>
        </p:sp>
        <p:cxnSp>
          <p:nvCxnSpPr>
            <p:cNvPr id="156681" name="Straight Arrow Connector 7"/>
            <p:cNvCxnSpPr>
              <a:cxnSpLocks noChangeShapeType="1"/>
              <a:stCxn id="6" idx="1"/>
            </p:cNvCxnSpPr>
            <p:nvPr/>
          </p:nvCxnSpPr>
          <p:spPr bwMode="auto">
            <a:xfrm rot="10800000" flipV="1">
              <a:off x="2590800" y="1466166"/>
              <a:ext cx="1295400" cy="286434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733800" y="3281363"/>
            <a:ext cx="5943600" cy="1708150"/>
            <a:chOff x="3733800" y="3281024"/>
            <a:chExt cx="5943600" cy="1708808"/>
          </a:xfrm>
        </p:grpSpPr>
        <p:sp>
          <p:nvSpPr>
            <p:cNvPr id="40962" name="Text Box 2"/>
            <p:cNvSpPr txBox="1">
              <a:spLocks noChangeArrowheads="1"/>
            </p:cNvSpPr>
            <p:nvPr/>
          </p:nvSpPr>
          <p:spPr bwMode="auto">
            <a:xfrm>
              <a:off x="3733800" y="4648388"/>
              <a:ext cx="5943600" cy="34144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252000" indent="-342900" eaLnBrk="1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accent1">
                    <a:lumMod val="75000"/>
                  </a:schemeClr>
                </a:buClr>
                <a:tabLst>
                  <a:tab pos="228600" algn="l"/>
                  <a:tab pos="1943100" algn="l"/>
                </a:tabLst>
                <a:defRPr/>
              </a:pPr>
              <a:r>
                <a:rPr lang="en-US" sz="1800" dirty="0">
                  <a:latin typeface="Comic Sans MS" pitchFamily="66" charset="0"/>
                </a:rPr>
                <a:t>602 000 000 000 000 000 000 000 H</a:t>
              </a:r>
              <a:r>
                <a:rPr lang="en-US" sz="1800" baseline="-25000" dirty="0">
                  <a:latin typeface="Comic Sans MS" pitchFamily="66" charset="0"/>
                </a:rPr>
                <a:t>2</a:t>
              </a:r>
              <a:r>
                <a:rPr lang="en-US" sz="1800" dirty="0">
                  <a:latin typeface="Comic Sans MS" pitchFamily="66" charset="0"/>
                </a:rPr>
                <a:t>O molecules</a:t>
              </a:r>
            </a:p>
          </p:txBody>
        </p:sp>
        <p:cxnSp>
          <p:nvCxnSpPr>
            <p:cNvPr id="156679" name="Straight Arrow Connector 13"/>
            <p:cNvCxnSpPr>
              <a:cxnSpLocks noChangeShapeType="1"/>
            </p:cNvCxnSpPr>
            <p:nvPr/>
          </p:nvCxnSpPr>
          <p:spPr bwMode="auto">
            <a:xfrm rot="5400000">
              <a:off x="5869215" y="3964215"/>
              <a:ext cx="1367970" cy="15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8" name="Picture 2" descr="im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3632200" cy="579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7699" name="Group 3"/>
          <p:cNvGrpSpPr>
            <a:grpSpLocks/>
          </p:cNvGrpSpPr>
          <p:nvPr/>
        </p:nvGrpSpPr>
        <p:grpSpPr bwMode="auto">
          <a:xfrm>
            <a:off x="2455863" y="1574800"/>
            <a:ext cx="7373937" cy="646113"/>
            <a:chOff x="2590800" y="1143000"/>
            <a:chExt cx="7239000" cy="646331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3885872" y="1143000"/>
              <a:ext cx="5943928" cy="64633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252000" indent="-342900" eaLnBrk="1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accent1">
                    <a:lumMod val="75000"/>
                  </a:schemeClr>
                </a:buClr>
                <a:tabLst>
                  <a:tab pos="228600" algn="l"/>
                  <a:tab pos="1943100" algn="l"/>
                </a:tabLst>
                <a:defRPr/>
              </a:pPr>
              <a:r>
                <a:rPr lang="en-US" sz="2000" dirty="0">
                  <a:latin typeface="Comic Sans MS" pitchFamily="66" charset="0"/>
                </a:rPr>
                <a:t>The representative particle in a mole of copper is the copper atom.</a:t>
              </a:r>
            </a:p>
          </p:txBody>
        </p:sp>
        <p:cxnSp>
          <p:nvCxnSpPr>
            <p:cNvPr id="157705" name="Straight Arrow Connector 5"/>
            <p:cNvCxnSpPr>
              <a:cxnSpLocks noChangeShapeType="1"/>
              <a:stCxn id="5" idx="1"/>
            </p:cNvCxnSpPr>
            <p:nvPr/>
          </p:nvCxnSpPr>
          <p:spPr bwMode="auto">
            <a:xfrm rot="10800000" flipV="1">
              <a:off x="2590800" y="1466166"/>
              <a:ext cx="1295400" cy="286434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371975" y="2982913"/>
            <a:ext cx="4619625" cy="3698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520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Comic Sans MS" pitchFamily="66" charset="0"/>
              </a:rPr>
              <a:t>1 mol Cu = 6.02 x 10</a:t>
            </a:r>
            <a:r>
              <a:rPr lang="en-US" sz="2000" baseline="30000" dirty="0">
                <a:latin typeface="Comic Sans MS" pitchFamily="66" charset="0"/>
              </a:rPr>
              <a:t>23</a:t>
            </a:r>
            <a:r>
              <a:rPr lang="en-US" sz="2000" dirty="0">
                <a:latin typeface="Comic Sans MS" pitchFamily="66" charset="0"/>
              </a:rPr>
              <a:t> Cu atoms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852863" y="3349625"/>
            <a:ext cx="5943600" cy="1708150"/>
            <a:chOff x="3733800" y="3281024"/>
            <a:chExt cx="5943600" cy="1708808"/>
          </a:xfrm>
        </p:grpSpPr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3733800" y="4648389"/>
              <a:ext cx="5943600" cy="341443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252000" indent="-342900" eaLnBrk="1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accent1">
                    <a:lumMod val="75000"/>
                  </a:schemeClr>
                </a:buClr>
                <a:tabLst>
                  <a:tab pos="228600" algn="l"/>
                  <a:tab pos="1943100" algn="l"/>
                </a:tabLst>
                <a:defRPr/>
              </a:pPr>
              <a:r>
                <a:rPr lang="en-US" sz="1800" dirty="0">
                  <a:latin typeface="Comic Sans MS" pitchFamily="66" charset="0"/>
                </a:rPr>
                <a:t>602 000 000 000 000 000 000 000 Cu atoms</a:t>
              </a:r>
            </a:p>
          </p:txBody>
        </p:sp>
        <p:cxnSp>
          <p:nvCxnSpPr>
            <p:cNvPr id="157703" name="Straight Arrow Connector 9"/>
            <p:cNvCxnSpPr>
              <a:cxnSpLocks noChangeShapeType="1"/>
            </p:cNvCxnSpPr>
            <p:nvPr/>
          </p:nvCxnSpPr>
          <p:spPr bwMode="auto">
            <a:xfrm rot="5400000">
              <a:off x="5869215" y="3964215"/>
              <a:ext cx="1367970" cy="15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2" name="Picture 2" descr="im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57200"/>
            <a:ext cx="3797300" cy="606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3962400" y="5562600"/>
            <a:ext cx="5791200" cy="7699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Comic Sans MS" pitchFamily="66" charset="0"/>
              </a:rPr>
              <a:t>The term “formula unit” is used to</a:t>
            </a:r>
          </a:p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Comic Sans MS" pitchFamily="66" charset="0"/>
              </a:rPr>
              <a:t>represent one “unit” of an ionic compound.</a:t>
            </a:r>
          </a:p>
        </p:txBody>
      </p:sp>
      <p:grpSp>
        <p:nvGrpSpPr>
          <p:cNvPr id="158724" name="Group 3"/>
          <p:cNvGrpSpPr>
            <a:grpSpLocks/>
          </p:cNvGrpSpPr>
          <p:nvPr/>
        </p:nvGrpSpPr>
        <p:grpSpPr bwMode="auto">
          <a:xfrm>
            <a:off x="2743200" y="914400"/>
            <a:ext cx="6781800" cy="646113"/>
            <a:chOff x="2590801" y="1143000"/>
            <a:chExt cx="7238999" cy="646331"/>
          </a:xfrm>
        </p:grpSpPr>
        <p:sp>
          <p:nvSpPr>
            <p:cNvPr id="5" name="Text Box 2"/>
            <p:cNvSpPr txBox="1">
              <a:spLocks noChangeArrowheads="1"/>
            </p:cNvSpPr>
            <p:nvPr/>
          </p:nvSpPr>
          <p:spPr bwMode="auto">
            <a:xfrm>
              <a:off x="3885416" y="1143000"/>
              <a:ext cx="5944384" cy="64633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252000" indent="-342900" eaLnBrk="1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accent1">
                    <a:lumMod val="75000"/>
                  </a:schemeClr>
                </a:buClr>
                <a:tabLst>
                  <a:tab pos="228600" algn="l"/>
                  <a:tab pos="1943100" algn="l"/>
                </a:tabLst>
                <a:defRPr/>
              </a:pPr>
              <a:r>
                <a:rPr lang="en-US" sz="2000" dirty="0">
                  <a:latin typeface="Comic Sans MS" pitchFamily="66" charset="0"/>
                </a:rPr>
                <a:t>The representative particle in a mole of sodium chloride is the formula unit.</a:t>
              </a:r>
            </a:p>
          </p:txBody>
        </p:sp>
        <p:cxnSp>
          <p:nvCxnSpPr>
            <p:cNvPr id="158730" name="Straight Arrow Connector 5"/>
            <p:cNvCxnSpPr>
              <a:cxnSpLocks noChangeShapeType="1"/>
              <a:stCxn id="5" idx="1"/>
            </p:cNvCxnSpPr>
            <p:nvPr/>
          </p:nvCxnSpPr>
          <p:spPr bwMode="auto">
            <a:xfrm rot="10800000" flipV="1">
              <a:off x="2590801" y="1466165"/>
              <a:ext cx="1295399" cy="286431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267200" y="2514600"/>
            <a:ext cx="4619625" cy="646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52000" indent="-342900"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accent1">
                  <a:lumMod val="75000"/>
                </a:schemeClr>
              </a:buClr>
              <a:tabLst>
                <a:tab pos="228600" algn="l"/>
                <a:tab pos="1943100" algn="l"/>
              </a:tabLst>
              <a:defRPr/>
            </a:pPr>
            <a:r>
              <a:rPr lang="en-US" sz="2000" dirty="0">
                <a:latin typeface="Comic Sans MS" pitchFamily="66" charset="0"/>
              </a:rPr>
              <a:t>1 mol </a:t>
            </a:r>
            <a:r>
              <a:rPr lang="en-US" sz="2000" dirty="0" err="1">
                <a:latin typeface="Comic Sans MS" pitchFamily="66" charset="0"/>
              </a:rPr>
              <a:t>NaCl</a:t>
            </a:r>
            <a:r>
              <a:rPr lang="en-US" sz="2000" dirty="0">
                <a:latin typeface="Comic Sans MS" pitchFamily="66" charset="0"/>
              </a:rPr>
              <a:t> = 6.02 x 10</a:t>
            </a:r>
            <a:r>
              <a:rPr lang="en-US" sz="2000" baseline="30000" dirty="0">
                <a:latin typeface="Comic Sans MS" pitchFamily="66" charset="0"/>
              </a:rPr>
              <a:t>23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NaCl</a:t>
            </a:r>
            <a:r>
              <a:rPr lang="en-US" sz="2000" dirty="0">
                <a:latin typeface="Comic Sans MS" pitchFamily="66" charset="0"/>
              </a:rPr>
              <a:t> formula units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903663" y="3157538"/>
            <a:ext cx="5943600" cy="1957387"/>
            <a:chOff x="3733800" y="3281024"/>
            <a:chExt cx="5943600" cy="1958107"/>
          </a:xfrm>
        </p:grpSpPr>
        <p:sp>
          <p:nvSpPr>
            <p:cNvPr id="9" name="Text Box 2"/>
            <p:cNvSpPr txBox="1">
              <a:spLocks noChangeArrowheads="1"/>
            </p:cNvSpPr>
            <p:nvPr/>
          </p:nvSpPr>
          <p:spPr bwMode="auto">
            <a:xfrm>
              <a:off x="3733800" y="4648364"/>
              <a:ext cx="5943600" cy="590767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252000" indent="-342900" eaLnBrk="1" hangingPunct="1">
                <a:lnSpc>
                  <a:spcPct val="90000"/>
                </a:lnSpc>
                <a:spcBef>
                  <a:spcPct val="20000"/>
                </a:spcBef>
                <a:spcAft>
                  <a:spcPct val="20000"/>
                </a:spcAft>
                <a:buClr>
                  <a:schemeClr val="accent1">
                    <a:lumMod val="75000"/>
                  </a:schemeClr>
                </a:buClr>
                <a:tabLst>
                  <a:tab pos="228600" algn="l"/>
                  <a:tab pos="1943100" algn="l"/>
                </a:tabLst>
                <a:defRPr/>
              </a:pPr>
              <a:r>
                <a:rPr lang="en-US" sz="1800" dirty="0">
                  <a:latin typeface="Comic Sans MS" pitchFamily="66" charset="0"/>
                </a:rPr>
                <a:t>602 000 000 000 000 000 000 000 </a:t>
              </a:r>
              <a:r>
                <a:rPr lang="en-US" sz="1800" dirty="0" err="1">
                  <a:latin typeface="Comic Sans MS" pitchFamily="66" charset="0"/>
                </a:rPr>
                <a:t>NaCl</a:t>
              </a:r>
              <a:r>
                <a:rPr lang="en-US" sz="1800" dirty="0">
                  <a:latin typeface="Comic Sans MS" pitchFamily="66" charset="0"/>
                </a:rPr>
                <a:t> formula units</a:t>
              </a:r>
            </a:p>
          </p:txBody>
        </p:sp>
        <p:cxnSp>
          <p:nvCxnSpPr>
            <p:cNvPr id="158728" name="Straight Arrow Connector 9"/>
            <p:cNvCxnSpPr>
              <a:cxnSpLocks noChangeShapeType="1"/>
            </p:cNvCxnSpPr>
            <p:nvPr/>
          </p:nvCxnSpPr>
          <p:spPr bwMode="auto">
            <a:xfrm rot="5400000">
              <a:off x="5869215" y="3964215"/>
              <a:ext cx="1367970" cy="1588"/>
            </a:xfrm>
            <a:prstGeom prst="straightConnector1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04800" y="1143000"/>
            <a:ext cx="9328150" cy="14478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rgbClr val="000000"/>
            </a:solidFill>
          </a:ln>
          <a:effectLst>
            <a:outerShdw dist="38100" dir="30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50000"/>
              </a:lnSpc>
              <a:defRPr/>
            </a:pPr>
            <a:r>
              <a:rPr lang="en-ZA" sz="1800" b="0" kern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HOW LONG WILL IT TAKE FOR THIEVES TO STEAL 1 MOLE OF RANDS IF THEY STEAL THE MONEY AT A RATE OF 1 MILLION RAND PER SECOND?</a:t>
            </a:r>
            <a:endParaRPr lang="en-ZA" sz="1800" b="0" kern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  <a:p>
            <a:pPr algn="ctr">
              <a:lnSpc>
                <a:spcPct val="150000"/>
              </a:lnSpc>
              <a:defRPr/>
            </a:pPr>
            <a:r>
              <a:rPr lang="en-ZA" sz="1800" b="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 1 </a:t>
            </a:r>
            <a:r>
              <a:rPr lang="en-ZA" sz="1800" b="0" kern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mole of </a:t>
            </a:r>
            <a:r>
              <a:rPr lang="en-ZA" sz="1800" b="0" kern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rands</a:t>
            </a:r>
            <a:r>
              <a:rPr lang="en-ZA" sz="1800" b="0" kern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 = </a:t>
            </a:r>
            <a:r>
              <a:rPr lang="en-ZA" sz="1800" b="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R 6.02 x 10</a:t>
            </a:r>
            <a:r>
              <a:rPr lang="en-ZA" sz="1800" b="0" kern="0" baseline="30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23</a:t>
            </a:r>
            <a:endParaRPr lang="en-US" sz="1800" b="0" kern="0" baseline="30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33400" y="152400"/>
            <a:ext cx="8610600" cy="865188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solidFill>
              <a:srgbClr val="000000"/>
            </a:solidFill>
          </a:ln>
          <a:effectLst>
            <a:outerShdw dist="38100" dir="30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ZA" b="0" kern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  <a:ea typeface="+mj-ea"/>
                <a:cs typeface="+mj-cs"/>
              </a:rPr>
              <a:t>Example to try and illustrate the enormity of a mole amount.</a:t>
            </a:r>
            <a:endParaRPr lang="en-US" b="0" kern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304800" y="2743200"/>
            <a:ext cx="9328150" cy="4038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000000"/>
            </a:solidFill>
          </a:ln>
          <a:effectLst>
            <a:outerShdw dist="38100" dir="30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en-ZA" sz="1600" u="sng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Per minute:</a:t>
            </a:r>
          </a:p>
          <a:p>
            <a:pPr>
              <a:lnSpc>
                <a:spcPct val="150000"/>
              </a:lnSpc>
              <a:defRPr/>
            </a:pPr>
            <a:r>
              <a:rPr lang="en-ZA" sz="1600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R1 000 000 x 60 = R60 000 000</a:t>
            </a:r>
          </a:p>
          <a:p>
            <a:pPr>
              <a:lnSpc>
                <a:spcPct val="150000"/>
              </a:lnSpc>
              <a:defRPr/>
            </a:pPr>
            <a:r>
              <a:rPr lang="en-ZA" sz="1600" u="sng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Per hour:</a:t>
            </a:r>
          </a:p>
          <a:p>
            <a:pPr>
              <a:lnSpc>
                <a:spcPct val="150000"/>
              </a:lnSpc>
              <a:defRPr/>
            </a:pPr>
            <a:r>
              <a:rPr lang="en-ZA" sz="1600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R60 000 000 x 60 = R3 600 000 000  (R3.6 billion)</a:t>
            </a:r>
          </a:p>
          <a:p>
            <a:pPr>
              <a:lnSpc>
                <a:spcPct val="150000"/>
              </a:lnSpc>
              <a:defRPr/>
            </a:pPr>
            <a:r>
              <a:rPr lang="en-ZA" sz="1600" u="sng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Per day:</a:t>
            </a:r>
          </a:p>
          <a:p>
            <a:pPr>
              <a:lnSpc>
                <a:spcPct val="150000"/>
              </a:lnSpc>
              <a:defRPr/>
            </a:pPr>
            <a:r>
              <a:rPr lang="en-ZA" sz="1600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R3 600 000 000 x 24 = R86 400 000 000  (R86.4 billion)</a:t>
            </a:r>
          </a:p>
          <a:p>
            <a:pPr>
              <a:lnSpc>
                <a:spcPct val="150000"/>
              </a:lnSpc>
              <a:defRPr/>
            </a:pPr>
            <a:r>
              <a:rPr lang="en-ZA" sz="1600" u="sng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Per year:</a:t>
            </a:r>
          </a:p>
          <a:p>
            <a:pPr>
              <a:lnSpc>
                <a:spcPct val="150000"/>
              </a:lnSpc>
              <a:defRPr/>
            </a:pPr>
            <a:r>
              <a:rPr lang="en-ZA" sz="1600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R86 400 000 000 x 365 = R31 536 000 000 000  = only at R3.1536 x 10</a:t>
            </a:r>
            <a:r>
              <a:rPr lang="en-ZA" sz="1600" kern="0" baseline="3000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13</a:t>
            </a:r>
            <a:r>
              <a:rPr lang="en-ZA" sz="1600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 after 1 year</a:t>
            </a:r>
          </a:p>
          <a:p>
            <a:pPr>
              <a:lnSpc>
                <a:spcPct val="150000"/>
              </a:lnSpc>
              <a:defRPr/>
            </a:pPr>
            <a:r>
              <a:rPr lang="en-ZA" sz="1600" u="sng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Number of years.. . .</a:t>
            </a:r>
          </a:p>
          <a:p>
            <a:pPr>
              <a:lnSpc>
                <a:spcPct val="150000"/>
              </a:lnSpc>
              <a:defRPr/>
            </a:pPr>
            <a:r>
              <a:rPr lang="en-ZA" sz="1600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R6.02 x 10</a:t>
            </a:r>
            <a:r>
              <a:rPr lang="en-ZA" sz="1600" kern="0" baseline="3000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23</a:t>
            </a:r>
            <a:r>
              <a:rPr lang="en-ZA" sz="1600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 / R3.1536 x 10</a:t>
            </a:r>
            <a:r>
              <a:rPr lang="en-ZA" sz="1600" kern="0" baseline="3000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13</a:t>
            </a:r>
            <a:r>
              <a:rPr lang="en-ZA" sz="1600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 = </a:t>
            </a:r>
            <a:r>
              <a:rPr lang="en-ZA" sz="1600" kern="0" dirty="0" smtClean="0">
                <a:ln w="0"/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19 089 294 774 years!!!!</a:t>
            </a:r>
            <a:r>
              <a:rPr lang="en-ZA" sz="1600" kern="0" dirty="0" smtClean="0">
                <a:ln w="0"/>
                <a:solidFill>
                  <a:srgbClr val="0000FF"/>
                </a:solidFill>
                <a:latin typeface="Comic Sans MS" pitchFamily="66" charset="0"/>
                <a:ea typeface="+mj-ea"/>
                <a:cs typeface="+mj-cs"/>
              </a:rPr>
              <a:t> More than 19 000 million years!!!!!</a:t>
            </a:r>
          </a:p>
        </p:txBody>
      </p:sp>
    </p:spTree>
    <p:extLst>
      <p:ext uri="{BB962C8B-B14F-4D97-AF65-F5344CB8AC3E}">
        <p14:creationId xmlns:p14="http://schemas.microsoft.com/office/powerpoint/2010/main" val="1796413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saunders">
  <a:themeElements>
    <a:clrScheme name="">
      <a:dk1>
        <a:srgbClr val="000000"/>
      </a:dk1>
      <a:lt1>
        <a:srgbClr val="A2C1FE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CEDD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saunder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itchFamily="34" charset="0"/>
          </a:defRPr>
        </a:defPPr>
      </a:lstStyle>
    </a:lnDef>
  </a:objectDefaults>
  <a:extraClrSchemeLst>
    <a:extraClrScheme>
      <a:clrScheme name="saunder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under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under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23634</TotalTime>
  <Pages>25</Pages>
  <Words>1332</Words>
  <Application>Microsoft Office PowerPoint</Application>
  <PresentationFormat>A4 Paper (210x297 mm)</PresentationFormat>
  <Paragraphs>153</Paragraphs>
  <Slides>27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Comic Sans MS</vt:lpstr>
      <vt:lpstr>Courier New</vt:lpstr>
      <vt:lpstr>Times</vt:lpstr>
      <vt:lpstr>Times New Roman</vt:lpstr>
      <vt:lpstr>Wingdings</vt:lpstr>
      <vt:lpstr>saunders</vt:lpstr>
      <vt:lpstr>QuickTime Movie</vt:lpstr>
      <vt:lpstr>PowerPoint Presentation</vt:lpstr>
      <vt:lpstr>Counting Atoms</vt:lpstr>
      <vt:lpstr>Counting Atoms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Counting Atoms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MOLAR MASS of compounds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ATOMS AND ELEMENTS</dc:title>
  <dc:creator>J. Kotz</dc:creator>
  <cp:lastModifiedBy>10074694</cp:lastModifiedBy>
  <cp:revision>944</cp:revision>
  <cp:lastPrinted>1601-01-01T00:00:00Z</cp:lastPrinted>
  <dcterms:created xsi:type="dcterms:W3CDTF">1996-06-10T21:59:34Z</dcterms:created>
  <dcterms:modified xsi:type="dcterms:W3CDTF">2021-03-24T11:20:00Z</dcterms:modified>
</cp:coreProperties>
</file>