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796" r:id="rId2"/>
    <p:sldId id="725" r:id="rId3"/>
    <p:sldId id="726" r:id="rId4"/>
    <p:sldId id="727" r:id="rId5"/>
    <p:sldId id="728" r:id="rId6"/>
    <p:sldId id="729" r:id="rId7"/>
    <p:sldId id="817" r:id="rId8"/>
    <p:sldId id="730" r:id="rId9"/>
    <p:sldId id="731" r:id="rId10"/>
    <p:sldId id="732" r:id="rId11"/>
    <p:sldId id="733" r:id="rId12"/>
    <p:sldId id="735" r:id="rId13"/>
    <p:sldId id="736" r:id="rId14"/>
    <p:sldId id="739" r:id="rId15"/>
    <p:sldId id="740" r:id="rId16"/>
    <p:sldId id="741" r:id="rId17"/>
    <p:sldId id="743" r:id="rId18"/>
    <p:sldId id="744" r:id="rId19"/>
    <p:sldId id="745" r:id="rId20"/>
    <p:sldId id="746" r:id="rId21"/>
    <p:sldId id="747" r:id="rId22"/>
    <p:sldId id="748" r:id="rId23"/>
    <p:sldId id="751" r:id="rId24"/>
    <p:sldId id="752" r:id="rId25"/>
    <p:sldId id="753" r:id="rId26"/>
    <p:sldId id="819" r:id="rId27"/>
    <p:sldId id="820" r:id="rId28"/>
    <p:sldId id="754" r:id="rId29"/>
    <p:sldId id="755" r:id="rId30"/>
  </p:sldIdLst>
  <p:sldSz cx="9906000" cy="6858000" type="A4"/>
  <p:notesSz cx="91440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8F8F8"/>
    <a:srgbClr val="FF0000"/>
    <a:srgbClr val="0000FF"/>
    <a:srgbClr val="996600"/>
    <a:srgbClr val="4D4D4D"/>
    <a:srgbClr val="1C1C1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7" autoAdjust="0"/>
  </p:normalViewPr>
  <p:slideViewPr>
    <p:cSldViewPr>
      <p:cViewPr varScale="1">
        <p:scale>
          <a:sx n="85" d="100"/>
          <a:sy n="85" d="100"/>
        </p:scale>
        <p:origin x="1099" y="53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630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4068763" y="6532563"/>
            <a:ext cx="763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3AFA8D29-E79D-4C44-A865-83AACC0E21A1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4068763" y="6532563"/>
            <a:ext cx="763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840E3A3C-D043-4F6E-B8C3-40194F8FD7FB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22563" y="519113"/>
            <a:ext cx="3698875" cy="2562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2563" y="519113"/>
            <a:ext cx="3700462" cy="2562225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288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372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2926" y="609600"/>
            <a:ext cx="19399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1" y="609600"/>
            <a:ext cx="5654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444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73150" y="609600"/>
            <a:ext cx="77597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592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258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7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49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981200"/>
            <a:ext cx="3797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3797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540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634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686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80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54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52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0"/>
            <a:ext cx="7759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981200"/>
            <a:ext cx="7759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175" y="6421438"/>
            <a:ext cx="332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b="0" smtClean="0">
                <a:solidFill>
                  <a:schemeClr val="tx2"/>
                </a:solidFill>
              </a:rPr>
              <a:t>Copyright (c) 1999 by Harcourt Brace &amp; Company</a:t>
            </a:r>
          </a:p>
          <a:p>
            <a:pPr>
              <a:defRPr/>
            </a:pPr>
            <a:r>
              <a:rPr lang="en-US" altLang="en-US" sz="1000" b="0" smtClean="0">
                <a:solidFill>
                  <a:schemeClr val="tx2"/>
                </a:solidFill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05" r:id="rId1"/>
    <p:sldLayoutId id="2147486906" r:id="rId2"/>
    <p:sldLayoutId id="2147486907" r:id="rId3"/>
    <p:sldLayoutId id="2147486908" r:id="rId4"/>
    <p:sldLayoutId id="2147486909" r:id="rId5"/>
    <p:sldLayoutId id="2147486910" r:id="rId6"/>
    <p:sldLayoutId id="2147486911" r:id="rId7"/>
    <p:sldLayoutId id="2147486912" r:id="rId8"/>
    <p:sldLayoutId id="2147486913" r:id="rId9"/>
    <p:sldLayoutId id="2147486914" r:id="rId10"/>
    <p:sldLayoutId id="2147486915" r:id="rId11"/>
    <p:sldLayoutId id="2147486916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5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996" tIns="152352" rIns="0" bIns="152352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  <p:grpSp>
        <p:nvGrpSpPr>
          <p:cNvPr id="204806" name="Group 21"/>
          <p:cNvGrpSpPr>
            <a:grpSpLocks/>
          </p:cNvGrpSpPr>
          <p:nvPr/>
        </p:nvGrpSpPr>
        <p:grpSpPr bwMode="auto">
          <a:xfrm>
            <a:off x="222250" y="76200"/>
            <a:ext cx="9448800" cy="1957388"/>
            <a:chOff x="221972" y="275088"/>
            <a:chExt cx="9448801" cy="1956931"/>
          </a:xfrm>
        </p:grpSpPr>
        <p:grpSp>
          <p:nvGrpSpPr>
            <p:cNvPr id="204811" name="Group 10"/>
            <p:cNvGrpSpPr>
              <a:grpSpLocks/>
            </p:cNvGrpSpPr>
            <p:nvPr/>
          </p:nvGrpSpPr>
          <p:grpSpPr bwMode="auto">
            <a:xfrm>
              <a:off x="221972" y="275088"/>
              <a:ext cx="9448801" cy="1956931"/>
              <a:chOff x="1755775" y="381000"/>
              <a:chExt cx="7693025" cy="123109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755775" y="381000"/>
                <a:ext cx="7693025" cy="123109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91429" tIns="45714" rIns="91429" bIns="45714">
                <a:spAutoFit/>
                <a:sp3d extrusionH="57150">
                  <a:bevelT w="82550" h="38100" prst="coolSlant"/>
                </a:sp3d>
              </a:bodyPr>
              <a:lstStyle/>
              <a:p>
                <a:pPr algn="r">
                  <a:defRPr/>
                </a:pPr>
                <a:endParaRPr lang="en-US" sz="5400" u="sng" dirty="0">
                  <a:solidFill>
                    <a:srgbClr val="FFFFFF"/>
                  </a:solidFill>
                  <a:effectLst>
                    <a:outerShdw blurRad="50800" dist="38100" dir="10800000" algn="ctr" rotWithShape="0">
                      <a:schemeClr val="tx1">
                        <a:lumMod val="95000"/>
                        <a:lumOff val="5000"/>
                        <a:alpha val="5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Calibri" pitchFamily="34" charset="0"/>
                </a:endParaRPr>
              </a:p>
              <a:p>
                <a:pPr algn="r">
                  <a:defRPr/>
                </a:pPr>
                <a:endParaRPr lang="af-ZA" sz="20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5300" name="Rectangle 4"/>
              <p:cNvSpPr>
                <a:spLocks noChangeArrowheads="1"/>
              </p:cNvSpPr>
              <p:nvPr/>
            </p:nvSpPr>
            <p:spPr bwMode="auto">
              <a:xfrm>
                <a:off x="3271724" y="671221"/>
                <a:ext cx="6017930" cy="71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91429" tIns="45714" rIns="91429" bIns="45714">
                <a:spAutoFit/>
                <a:sp3d extrusionH="57150">
                  <a:bevelT w="82550" h="38100" prst="coolSlant"/>
                </a:sp3d>
              </a:bodyPr>
              <a:lstStyle/>
              <a:p>
                <a:pPr algn="ctr">
                  <a:defRPr/>
                </a:pPr>
                <a:r>
                  <a:rPr lang="af-ZA" sz="3400" cap="small" dirty="0" err="1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Chemical</a:t>
                </a:r>
                <a:r>
                  <a:rPr lang="af-ZA" sz="3400" cap="small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 </a:t>
                </a:r>
                <a:r>
                  <a:rPr lang="af-ZA" sz="3400" cap="small" dirty="0" err="1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analysis</a:t>
                </a:r>
                <a:r>
                  <a:rPr lang="af-ZA" sz="3400" cap="small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: </a:t>
                </a:r>
                <a:r>
                  <a:rPr lang="af-ZA" sz="3400" cap="small" dirty="0" err="1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determination</a:t>
                </a:r>
                <a:r>
                  <a:rPr lang="af-ZA" sz="3400" cap="small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 of </a:t>
                </a:r>
                <a:r>
                  <a:rPr lang="af-ZA" sz="3400" cap="small" dirty="0" err="1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compound</a:t>
                </a:r>
                <a:r>
                  <a:rPr lang="af-ZA" sz="3400" cap="small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 </a:t>
                </a:r>
                <a:r>
                  <a:rPr lang="af-ZA" sz="3400" cap="small" dirty="0" err="1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formulas</a:t>
                </a:r>
                <a:endParaRPr lang="en-US" sz="3400" cap="small" dirty="0">
                  <a:ln>
                    <a:solidFill>
                      <a:srgbClr val="FFFFFF"/>
                    </a:solidFill>
                  </a:ln>
                  <a:solidFill>
                    <a:srgbClr val="FFFF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04812" name="Group 16"/>
            <p:cNvGrpSpPr>
              <a:grpSpLocks/>
            </p:cNvGrpSpPr>
            <p:nvPr/>
          </p:nvGrpSpPr>
          <p:grpSpPr bwMode="auto">
            <a:xfrm>
              <a:off x="378240" y="533400"/>
              <a:ext cx="1415772" cy="1460081"/>
              <a:chOff x="98735" y="5105400"/>
              <a:chExt cx="1516799" cy="1601163"/>
            </a:xfrm>
          </p:grpSpPr>
          <p:sp>
            <p:nvSpPr>
              <p:cNvPr id="13" name="TextBox 12"/>
              <p:cNvSpPr txBox="1"/>
              <p:nvPr/>
            </p:nvSpPr>
            <p:spPr>
              <a:xfrm rot="16200000">
                <a:off x="56553" y="5147582"/>
                <a:ext cx="1601163" cy="1516799"/>
              </a:xfrm>
              <a:prstGeom prst="rect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>
                <a:spAutoFit/>
                <a:sp3d extrusionH="57150">
                  <a:bevelT w="82550" h="38100" prst="coolSlant"/>
                </a:sp3d>
              </a:bodyPr>
              <a:lstStyle/>
              <a:p>
                <a:pPr algn="ctr">
                  <a:defRPr/>
                </a:pPr>
                <a:r>
                  <a:rPr lang="af-ZA" sz="1400" dirty="0">
                    <a:latin typeface="Calibri" pitchFamily="34" charset="0"/>
                  </a:rPr>
                  <a:t>STUDY SECTION</a:t>
                </a:r>
              </a:p>
              <a:p>
                <a:pPr>
                  <a:defRPr/>
                </a:pPr>
                <a:endParaRPr lang="af-ZA" dirty="0"/>
              </a:p>
              <a:p>
                <a:pPr>
                  <a:defRPr/>
                </a:pPr>
                <a:endParaRPr lang="af-ZA" dirty="0"/>
              </a:p>
              <a:p>
                <a:pPr>
                  <a:defRPr/>
                </a:pPr>
                <a:endParaRPr lang="af-ZA" dirty="0"/>
              </a:p>
            </p:txBody>
          </p:sp>
          <p:grpSp>
            <p:nvGrpSpPr>
              <p:cNvPr id="204814" name="Group 15"/>
              <p:cNvGrpSpPr>
                <a:grpSpLocks/>
              </p:cNvGrpSpPr>
              <p:nvPr/>
            </p:nvGrpSpPr>
            <p:grpSpPr bwMode="auto">
              <a:xfrm>
                <a:off x="494598" y="5342018"/>
                <a:ext cx="914400" cy="1143000"/>
                <a:chOff x="5858415" y="5693201"/>
                <a:chExt cx="914400" cy="1143000"/>
              </a:xfrm>
            </p:grpSpPr>
            <p:sp>
              <p:nvSpPr>
                <p:cNvPr id="14" name="Isosceles Triangle 13"/>
                <p:cNvSpPr/>
                <p:nvPr/>
              </p:nvSpPr>
              <p:spPr bwMode="auto">
                <a:xfrm rot="5400000">
                  <a:off x="5669882" y="5881929"/>
                  <a:ext cx="1291442" cy="915020"/>
                </a:xfrm>
                <a:prstGeom prst="triangle">
                  <a:avLst>
                    <a:gd name="adj" fmla="val 50687"/>
                  </a:avLst>
                </a:prstGeom>
                <a:solidFill>
                  <a:schemeClr val="bg2">
                    <a:lumMod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pPr>
                    <a:defRPr/>
                  </a:pPr>
                  <a:endParaRPr lang="af-ZA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4816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906214" y="6010533"/>
                  <a:ext cx="618604" cy="506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af-ZA" altLang="en-US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2.8</a:t>
                  </a:r>
                </a:p>
              </p:txBody>
            </p:sp>
          </p:grpSp>
        </p:grpSp>
      </p:grpSp>
      <p:sp>
        <p:nvSpPr>
          <p:cNvPr id="24" name="TextBox 23"/>
          <p:cNvSpPr txBox="1"/>
          <p:nvPr/>
        </p:nvSpPr>
        <p:spPr>
          <a:xfrm>
            <a:off x="278701" y="3258208"/>
            <a:ext cx="264617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defRPr/>
            </a:pPr>
            <a:r>
              <a:rPr lang="en-US" sz="3200" u="sng" dirty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OUTCOMES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304800" y="4001630"/>
            <a:ext cx="9296400" cy="2246769"/>
          </a:xfrm>
          <a:prstGeom prst="rect">
            <a:avLst/>
          </a:prstGeom>
          <a:solidFill>
            <a:srgbClr val="E6E6E6"/>
          </a:solidFill>
          <a:ln w="190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Following completion of this Study Section you should be able to:</a:t>
            </a:r>
            <a:endParaRPr lang="en-ZA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GB" sz="2000" b="0" dirty="0">
                <a:latin typeface="Calibri" pitchFamily="34" charset="0"/>
                <a:cs typeface="Calibri" pitchFamily="34" charset="0"/>
              </a:rPr>
              <a:t>Express the composition of a compound in terms of the percentage composition; and</a:t>
            </a:r>
            <a:endParaRPr lang="en-ZA" sz="20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GB" sz="2000" b="0" dirty="0">
                <a:latin typeface="Calibri" pitchFamily="34" charset="0"/>
                <a:cs typeface="Calibri" pitchFamily="34" charset="0"/>
              </a:rPr>
              <a:t>use the percentage composition of other experimental data to calculate the empirical formulae and the molecular formulae of compounds.</a:t>
            </a:r>
            <a:endParaRPr lang="en-ZA" sz="20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GB" sz="2000" b="0" dirty="0">
                <a:latin typeface="Calibri" pitchFamily="34" charset="0"/>
                <a:cs typeface="Calibri" pitchFamily="34" charset="0"/>
              </a:rPr>
              <a:t>calculate the formula of a compound from mass data, and</a:t>
            </a:r>
            <a:endParaRPr lang="en-ZA" sz="20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GB" sz="2000" b="0" dirty="0">
                <a:latin typeface="Calibri" pitchFamily="34" charset="0"/>
                <a:cs typeface="Calibri" pitchFamily="34" charset="0"/>
              </a:rPr>
              <a:t>calculate the formula of an ionic hydrated compound.</a:t>
            </a:r>
            <a:endParaRPr lang="en-ZA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95300" y="2467451"/>
            <a:ext cx="8915400" cy="400110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tabLst>
                <a:tab pos="360363" algn="l"/>
              </a:tabLst>
              <a:defRPr/>
            </a:pP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This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study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section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is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based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on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 smtClean="0">
                <a:latin typeface="Calibri" pitchFamily="34" charset="0"/>
                <a:cs typeface="Times New Roman" pitchFamily="18" charset="0"/>
              </a:rPr>
              <a:t>chapter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 2 of </a:t>
            </a:r>
            <a:r>
              <a:rPr lang="af-ZA" sz="2000" dirty="0" err="1" smtClean="0">
                <a:latin typeface="Calibri" pitchFamily="34" charset="0"/>
                <a:cs typeface="Times New Roman" pitchFamily="18" charset="0"/>
              </a:rPr>
              <a:t>the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 smtClean="0">
                <a:latin typeface="Calibri" pitchFamily="34" charset="0"/>
                <a:cs typeface="Times New Roman" pitchFamily="18" charset="0"/>
              </a:rPr>
              <a:t>textbook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3"/>
          <p:cNvSpPr txBox="1">
            <a:spLocks noChangeArrowheads="1"/>
          </p:cNvSpPr>
          <p:nvPr/>
        </p:nvSpPr>
        <p:spPr bwMode="auto">
          <a:xfrm>
            <a:off x="5349875" y="40005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22211" name="Text Box 4"/>
          <p:cNvSpPr txBox="1">
            <a:spLocks noChangeArrowheads="1"/>
          </p:cNvSpPr>
          <p:nvPr/>
        </p:nvSpPr>
        <p:spPr bwMode="auto">
          <a:xfrm>
            <a:off x="5184775" y="43434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764935" name="Text Box 7"/>
          <p:cNvSpPr txBox="1">
            <a:spLocks noChangeArrowheads="1"/>
          </p:cNvSpPr>
          <p:nvPr/>
        </p:nvSpPr>
        <p:spPr bwMode="auto">
          <a:xfrm>
            <a:off x="428625" y="2590800"/>
            <a:ext cx="8969375" cy="12001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Determination of the composition of a compound by calculating the formula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3"/>
          <p:cNvSpPr txBox="1">
            <a:spLocks noChangeArrowheads="1"/>
          </p:cNvSpPr>
          <p:nvPr/>
        </p:nvSpPr>
        <p:spPr bwMode="auto">
          <a:xfrm>
            <a:off x="5184775" y="43434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750598" name="Text Box 6"/>
          <p:cNvSpPr txBox="1">
            <a:spLocks noChangeArrowheads="1"/>
          </p:cNvSpPr>
          <p:nvPr/>
        </p:nvSpPr>
        <p:spPr bwMode="auto">
          <a:xfrm>
            <a:off x="0" y="476250"/>
            <a:ext cx="990600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 now use the inverse of the previous way:</a:t>
            </a:r>
          </a:p>
        </p:txBody>
      </p:sp>
      <p:sp>
        <p:nvSpPr>
          <p:cNvPr id="750600" name="Text Box 8"/>
          <p:cNvSpPr txBox="1">
            <a:spLocks noChangeArrowheads="1"/>
          </p:cNvSpPr>
          <p:nvPr/>
        </p:nvSpPr>
        <p:spPr bwMode="auto">
          <a:xfrm>
            <a:off x="0" y="4724400"/>
            <a:ext cx="9906000" cy="15208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ZA" sz="32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Now: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ZA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Percentage composition </a:t>
            </a:r>
            <a:r>
              <a:rPr lang="en-ZA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 Formula</a:t>
            </a:r>
            <a:endParaRPr lang="en-ZA" sz="32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0601" name="Text Box 9"/>
          <p:cNvSpPr txBox="1">
            <a:spLocks noChangeArrowheads="1"/>
          </p:cNvSpPr>
          <p:nvPr/>
        </p:nvSpPr>
        <p:spPr bwMode="auto">
          <a:xfrm>
            <a:off x="0" y="2133600"/>
            <a:ext cx="9906000" cy="15208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ZA" sz="32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Before: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ZA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Formula </a:t>
            </a:r>
            <a:r>
              <a:rPr lang="en-ZA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 </a:t>
            </a:r>
            <a:r>
              <a:rPr lang="en-ZA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Percentage composition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600" grpId="0" animBg="1"/>
      <p:bldP spid="7506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62" name="Text Box 6"/>
          <p:cNvSpPr txBox="1">
            <a:spLocks noChangeArrowheads="1"/>
          </p:cNvSpPr>
          <p:nvPr/>
        </p:nvSpPr>
        <p:spPr bwMode="auto">
          <a:xfrm>
            <a:off x="0" y="1816100"/>
            <a:ext cx="9906000" cy="1384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dirty="0">
                <a:solidFill>
                  <a:schemeClr val="tx1"/>
                </a:solidFill>
              </a:rPr>
              <a:t>The </a:t>
            </a:r>
            <a:r>
              <a:rPr lang="en-ZA" u="sng" dirty="0">
                <a:solidFill>
                  <a:srgbClr val="C00000"/>
                </a:solidFill>
              </a:rPr>
              <a:t>ratio of elements</a:t>
            </a:r>
            <a:r>
              <a:rPr lang="en-ZA" dirty="0">
                <a:solidFill>
                  <a:srgbClr val="C00000"/>
                </a:solidFill>
              </a:rPr>
              <a:t> </a:t>
            </a:r>
            <a:r>
              <a:rPr lang="en-ZA" dirty="0">
                <a:solidFill>
                  <a:schemeClr val="tx1"/>
                </a:solidFill>
              </a:rPr>
              <a:t>in the compound </a:t>
            </a:r>
            <a:r>
              <a:rPr lang="en-ZA" dirty="0">
                <a:solidFill>
                  <a:schemeClr val="tx1"/>
                </a:solidFill>
                <a:sym typeface="Symbol" pitchFamily="18" charset="2"/>
              </a:rPr>
              <a:t> </a:t>
            </a:r>
            <a:r>
              <a:rPr lang="en-ZA" noProof="1" smtClean="0">
                <a:solidFill>
                  <a:schemeClr val="tx1"/>
                </a:solidFill>
                <a:sym typeface="Symbol" pitchFamily="18" charset="2"/>
              </a:rPr>
              <a:t>simplest / smallest mol ratio</a:t>
            </a:r>
            <a:endParaRPr lang="en-ZA" dirty="0">
              <a:solidFill>
                <a:schemeClr val="tx1"/>
              </a:solidFill>
              <a:sym typeface="Symbol" pitchFamily="18" charset="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ZA" dirty="0">
                <a:solidFill>
                  <a:srgbClr val="C00000"/>
                </a:solidFill>
              </a:rPr>
              <a:t>Ex.	Hydrazine:	NH</a:t>
            </a:r>
            <a:r>
              <a:rPr lang="en-ZA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82663" name="Text Box 7"/>
          <p:cNvSpPr txBox="1">
            <a:spLocks noChangeArrowheads="1"/>
          </p:cNvSpPr>
          <p:nvPr/>
        </p:nvSpPr>
        <p:spPr bwMode="auto">
          <a:xfrm>
            <a:off x="0" y="4838700"/>
            <a:ext cx="9906000" cy="1384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dirty="0">
                <a:solidFill>
                  <a:schemeClr val="tx1"/>
                </a:solidFill>
              </a:rPr>
              <a:t>Accurate indication of </a:t>
            </a:r>
            <a:r>
              <a:rPr lang="en-ZA" u="sng" dirty="0">
                <a:solidFill>
                  <a:srgbClr val="C00000"/>
                </a:solidFill>
              </a:rPr>
              <a:t>number of atoms</a:t>
            </a:r>
            <a:r>
              <a:rPr lang="en-ZA" dirty="0">
                <a:solidFill>
                  <a:srgbClr val="C00000"/>
                </a:solidFill>
              </a:rPr>
              <a:t> </a:t>
            </a:r>
            <a:r>
              <a:rPr lang="en-ZA" dirty="0">
                <a:solidFill>
                  <a:schemeClr val="tx1"/>
                </a:solidFill>
              </a:rPr>
              <a:t>of each element in the compound</a:t>
            </a:r>
            <a:r>
              <a:rPr lang="en-ZA" dirty="0">
                <a:solidFill>
                  <a:srgbClr val="F8F8F8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ZA" dirty="0">
                <a:solidFill>
                  <a:srgbClr val="C00000"/>
                </a:solidFill>
              </a:rPr>
              <a:t>Ex.	Hydrazine:	N</a:t>
            </a:r>
            <a:r>
              <a:rPr lang="en-ZA" baseline="-25000" dirty="0">
                <a:solidFill>
                  <a:srgbClr val="C00000"/>
                </a:solidFill>
              </a:rPr>
              <a:t>2</a:t>
            </a:r>
            <a:r>
              <a:rPr lang="en-ZA" dirty="0">
                <a:solidFill>
                  <a:srgbClr val="C00000"/>
                </a:solidFill>
              </a:rPr>
              <a:t>H</a:t>
            </a:r>
            <a:r>
              <a:rPr lang="en-ZA" baseline="-25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82665" name="Text Box 9"/>
          <p:cNvSpPr txBox="1">
            <a:spLocks noChangeArrowheads="1"/>
          </p:cNvSpPr>
          <p:nvPr/>
        </p:nvSpPr>
        <p:spPr bwMode="auto">
          <a:xfrm>
            <a:off x="0" y="1052513"/>
            <a:ext cx="63563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ZA" sz="3200" u="sng" dirty="0">
                <a:solidFill>
                  <a:srgbClr val="0237BA"/>
                </a:solidFill>
                <a:latin typeface="Comic Sans MS" pitchFamily="66" charset="0"/>
              </a:rPr>
              <a:t>Empirical formula</a:t>
            </a:r>
            <a:r>
              <a:rPr lang="en-ZA" sz="3200" dirty="0">
                <a:solidFill>
                  <a:srgbClr val="0237BA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582666" name="Text Box 10"/>
          <p:cNvSpPr txBox="1">
            <a:spLocks noChangeArrowheads="1"/>
          </p:cNvSpPr>
          <p:nvPr/>
        </p:nvSpPr>
        <p:spPr bwMode="auto">
          <a:xfrm>
            <a:off x="0" y="4051300"/>
            <a:ext cx="7137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ZA" sz="3200" u="sng" dirty="0">
                <a:solidFill>
                  <a:srgbClr val="0237BA"/>
                </a:solidFill>
                <a:latin typeface="Comic Sans MS" pitchFamily="66" charset="0"/>
              </a:rPr>
              <a:t>Molecular formula</a:t>
            </a:r>
            <a:r>
              <a:rPr lang="en-ZA" sz="3200" dirty="0">
                <a:solidFill>
                  <a:srgbClr val="0237BA"/>
                </a:solidFill>
                <a:latin typeface="Comic Sans MS" pitchFamily="66" charset="0"/>
              </a:rPr>
              <a:t>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04800"/>
            <a:ext cx="8970962" cy="1143000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Determination of the Formula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55" name="Line 3"/>
          <p:cNvSpPr>
            <a:spLocks noChangeShapeType="1"/>
          </p:cNvSpPr>
          <p:nvPr/>
        </p:nvSpPr>
        <p:spPr bwMode="auto">
          <a:xfrm>
            <a:off x="819150" y="1557338"/>
            <a:ext cx="7951788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6" name="Text Box 5"/>
          <p:cNvSpPr txBox="1">
            <a:spLocks noChangeArrowheads="1"/>
          </p:cNvSpPr>
          <p:nvPr/>
        </p:nvSpPr>
        <p:spPr bwMode="auto">
          <a:xfrm>
            <a:off x="4813300" y="45339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534534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85852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sz="2000" noProof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Ex.	For a compound that is composed from atoms A and B, the 	steps to go from percentage composition to the formula is 	as follow: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2895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af-ZA" altLang="en-US" sz="2000" b="0">
                <a:latin typeface="Comic Sans MS" panose="030F0702030302020204" pitchFamily="66" charset="0"/>
              </a:rPr>
              <a:t>Change mass-% to mass</a:t>
            </a:r>
          </a:p>
          <a:p>
            <a:pPr>
              <a:buFontTx/>
              <a:buAutoNum type="arabicPeriod"/>
            </a:pPr>
            <a:r>
              <a:rPr lang="af-ZA" altLang="en-US" sz="2000" b="0">
                <a:latin typeface="Comic Sans MS" panose="030F0702030302020204" pitchFamily="66" charset="0"/>
              </a:rPr>
              <a:t>Change mass to mole amount</a:t>
            </a:r>
          </a:p>
          <a:p>
            <a:pPr>
              <a:buFontTx/>
              <a:buAutoNum type="arabicPeriod"/>
            </a:pPr>
            <a:r>
              <a:rPr lang="af-ZA" altLang="en-US" sz="2000" b="0">
                <a:latin typeface="Comic Sans MS" panose="030F0702030302020204" pitchFamily="66" charset="0"/>
              </a:rPr>
              <a:t>Calculate mole ratio (divide with smallest mole amount)</a:t>
            </a:r>
          </a:p>
          <a:p>
            <a:pPr>
              <a:buFontTx/>
              <a:buAutoNum type="arabicPeriod"/>
            </a:pPr>
            <a:r>
              <a:rPr lang="af-ZA" altLang="en-US" sz="2000" b="0">
                <a:latin typeface="Comic Sans MS" panose="030F0702030302020204" pitchFamily="66" charset="0"/>
              </a:rPr>
              <a:t>Determine the empirical formula</a:t>
            </a:r>
          </a:p>
          <a:p>
            <a:pPr>
              <a:buFontTx/>
              <a:buAutoNum type="arabicPeriod"/>
            </a:pPr>
            <a:r>
              <a:rPr lang="af-ZA" altLang="en-US" sz="2000" b="0">
                <a:latin typeface="Comic Sans MS" panose="030F0702030302020204" pitchFamily="66" charset="0"/>
              </a:rPr>
              <a:t>Determine the molecular formula (empirical- and molecular formulae can be the same)</a:t>
            </a:r>
          </a:p>
        </p:txBody>
      </p:sp>
      <p:sp>
        <p:nvSpPr>
          <p:cNvPr id="16" name="Rectangle 3" descr="03p121"/>
          <p:cNvSpPr>
            <a:spLocks noGrp="1" noChangeAspect="1" noChangeArrowheads="1"/>
          </p:cNvSpPr>
          <p:nvPr isPhoto="1"/>
        </p:nvSpPr>
        <p:spPr bwMode="auto">
          <a:xfrm>
            <a:off x="990600" y="4876800"/>
            <a:ext cx="7696200" cy="1781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4" grpId="0" autoUpdateAnimBg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1130300" y="2832100"/>
            <a:ext cx="77422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279F"/>
                </a:solidFill>
              </a:rPr>
              <a:t>   </a:t>
            </a:r>
            <a:r>
              <a:rPr lang="en-US" altLang="en-US" u="sng" noProof="1">
                <a:solidFill>
                  <a:srgbClr val="00279F"/>
                </a:solidFill>
              </a:rPr>
              <a:t>Relative number of atoms</a:t>
            </a:r>
            <a:r>
              <a:rPr lang="en-US" altLang="en-US" noProof="1">
                <a:solidFill>
                  <a:srgbClr val="00279F"/>
                </a:solidFill>
              </a:rPr>
              <a:t> of each element in the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279F"/>
                </a:solidFill>
              </a:rPr>
              <a:t>     </a:t>
            </a:r>
            <a:r>
              <a:rPr lang="en-US" altLang="en-US" noProof="1">
                <a:solidFill>
                  <a:srgbClr val="00279F"/>
                </a:solidFill>
              </a:rPr>
              <a:t>molecule (atom ratios)</a:t>
            </a:r>
            <a:endParaRPr lang="en-US" altLang="en-US">
              <a:solidFill>
                <a:srgbClr val="00279F"/>
              </a:solidFill>
            </a:endParaRP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577850" y="828675"/>
            <a:ext cx="8750300" cy="206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2" algn="ctr">
              <a:buFont typeface="Symbol" pitchFamily="18" charset="2"/>
              <a:buNone/>
              <a:defRPr/>
            </a:pPr>
            <a:r>
              <a:rPr lang="en-ZA" sz="3200" i="1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Molecular formula</a:t>
            </a:r>
            <a:endParaRPr lang="en-ZA" i="1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algn="ctr">
              <a:buFont typeface="Symbol" pitchFamily="18" charset="2"/>
              <a:buNone/>
              <a:defRPr/>
            </a:pPr>
            <a:endParaRPr lang="en-US" i="1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n-US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What two types of info are given by the molecular formula?</a:t>
            </a:r>
          </a:p>
          <a:p>
            <a:pPr>
              <a:defRPr/>
            </a:pPr>
            <a:endParaRPr lang="en-US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1073150" y="1447800"/>
            <a:ext cx="8089900" cy="0"/>
          </a:xfrm>
          <a:prstGeom prst="line">
            <a:avLst/>
          </a:prstGeom>
          <a:noFill/>
          <a:ln w="76200">
            <a:solidFill>
              <a:srgbClr val="50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3143" name="Text Box 7"/>
          <p:cNvSpPr txBox="1">
            <a:spLocks noChangeArrowheads="1"/>
          </p:cNvSpPr>
          <p:nvPr/>
        </p:nvSpPr>
        <p:spPr bwMode="auto">
          <a:xfrm>
            <a:off x="1363663" y="4797425"/>
            <a:ext cx="72532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noProof="1">
                <a:solidFill>
                  <a:schemeClr val="tx2"/>
                </a:solidFill>
                <a:latin typeface="Times New Roman" panose="02020603050405020304" pitchFamily="18" charset="0"/>
              </a:rPr>
              <a:t>Molecular formula</a:t>
            </a:r>
            <a:r>
              <a:rPr lang="en-US" altLang="en-US" noProof="1">
                <a:solidFill>
                  <a:schemeClr val="tx2"/>
                </a:solidFill>
                <a:latin typeface="Times New Roman" panose="02020603050405020304" pitchFamily="18" charset="0"/>
              </a:rPr>
              <a:t> can</a:t>
            </a:r>
            <a:endParaRPr lang="en-US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1.   </a:t>
            </a:r>
            <a:r>
              <a:rPr lang="en-US" altLang="en-US" u="sng" noProof="1">
                <a:solidFill>
                  <a:schemeClr val="tx2"/>
                </a:solidFill>
                <a:latin typeface="Times New Roman" panose="02020603050405020304" pitchFamily="18" charset="0"/>
              </a:rPr>
              <a:t>Be the same as</a:t>
            </a:r>
            <a:r>
              <a:rPr lang="en-US" altLang="en-US" noProof="1">
                <a:solidFill>
                  <a:schemeClr val="tx2"/>
                </a:solidFill>
                <a:latin typeface="Times New Roman" panose="02020603050405020304" pitchFamily="18" charset="0"/>
              </a:rPr>
              <a:t> the empirical formula, or …</a:t>
            </a:r>
            <a:endParaRPr lang="en-US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2.   </a:t>
            </a:r>
            <a:r>
              <a:rPr lang="en-US" altLang="en-US" u="sng" noProof="1">
                <a:solidFill>
                  <a:schemeClr val="tx2"/>
                </a:solidFill>
                <a:latin typeface="Times New Roman" panose="02020603050405020304" pitchFamily="18" charset="0"/>
              </a:rPr>
              <a:t>Can be a integer multiple</a:t>
            </a:r>
            <a:r>
              <a:rPr lang="en-US" altLang="en-US" noProof="1">
                <a:solidFill>
                  <a:schemeClr val="tx2"/>
                </a:solidFill>
                <a:latin typeface="Times New Roman" panose="02020603050405020304" pitchFamily="18" charset="0"/>
              </a:rPr>
              <a:t> of the empirical formula</a:t>
            </a:r>
          </a:p>
        </p:txBody>
      </p:sp>
      <p:sp>
        <p:nvSpPr>
          <p:cNvPr id="603144" name="Text Box 8"/>
          <p:cNvSpPr txBox="1">
            <a:spLocks noChangeArrowheads="1"/>
          </p:cNvSpPr>
          <p:nvPr/>
        </p:nvSpPr>
        <p:spPr bwMode="auto">
          <a:xfrm>
            <a:off x="1130300" y="3933825"/>
            <a:ext cx="819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1E9F"/>
                </a:solidFill>
              </a:rPr>
              <a:t>   </a:t>
            </a:r>
            <a:r>
              <a:rPr lang="en-US" altLang="en-US" noProof="1">
                <a:solidFill>
                  <a:srgbClr val="001E9F"/>
                </a:solidFill>
              </a:rPr>
              <a:t>The </a:t>
            </a:r>
            <a:r>
              <a:rPr lang="en-US" altLang="en-US" u="sng" noProof="1">
                <a:solidFill>
                  <a:srgbClr val="001E9F"/>
                </a:solidFill>
              </a:rPr>
              <a:t>total number of atoms</a:t>
            </a:r>
            <a:r>
              <a:rPr lang="en-US" altLang="en-US" noProof="1">
                <a:solidFill>
                  <a:srgbClr val="001E9F"/>
                </a:solidFill>
              </a:rPr>
              <a:t> in the molecule</a:t>
            </a:r>
            <a:endParaRPr lang="en-US" altLang="en-US">
              <a:solidFill>
                <a:srgbClr val="001E9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41" grpId="0" autoUpdateAnimBg="0"/>
      <p:bldP spid="603143" grpId="0" autoUpdateAnimBg="0"/>
      <p:bldP spid="6031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Text Box 2"/>
          <p:cNvSpPr txBox="1">
            <a:spLocks noChangeArrowheads="1"/>
          </p:cNvSpPr>
          <p:nvPr/>
        </p:nvSpPr>
        <p:spPr bwMode="auto">
          <a:xfrm>
            <a:off x="819150" y="476250"/>
            <a:ext cx="84201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2" algn="ctr">
              <a:buFont typeface="Symbol" pitchFamily="18" charset="2"/>
              <a:buNone/>
              <a:defRPr/>
            </a:pPr>
            <a:r>
              <a:rPr lang="en-ZA" sz="4800" i="1" noProof="1">
                <a:solidFill>
                  <a:srgbClr val="0237B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Molecular formula</a:t>
            </a:r>
            <a:endParaRPr lang="en-ZA" i="1" noProof="1">
              <a:solidFill>
                <a:srgbClr val="0237B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2451" name="Line 3"/>
          <p:cNvSpPr>
            <a:spLocks noChangeShapeType="1"/>
          </p:cNvSpPr>
          <p:nvPr/>
        </p:nvSpPr>
        <p:spPr bwMode="auto">
          <a:xfrm>
            <a:off x="1073150" y="1447800"/>
            <a:ext cx="8089900" cy="0"/>
          </a:xfrm>
          <a:prstGeom prst="line">
            <a:avLst/>
          </a:prstGeom>
          <a:noFill/>
          <a:ln w="76200">
            <a:solidFill>
              <a:srgbClr val="50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82550" y="2317750"/>
            <a:ext cx="90805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buFont typeface="Symbol" panose="05050102010706020507" pitchFamily="18" charset="2"/>
              <a:buNone/>
            </a:pPr>
            <a:r>
              <a:rPr lang="en-US" altLang="en-US"/>
              <a:t>Need the </a:t>
            </a:r>
            <a:r>
              <a:rPr lang="en-US" altLang="en-US" u="sng" noProof="1">
                <a:solidFill>
                  <a:srgbClr val="001E9F"/>
                </a:solidFill>
              </a:rPr>
              <a:t>molar mass</a:t>
            </a:r>
            <a:r>
              <a:rPr lang="en-US" altLang="en-US" u="sng" noProof="1"/>
              <a:t> of the compound</a:t>
            </a:r>
            <a:r>
              <a:rPr lang="en-US" altLang="en-US"/>
              <a:t> (from experimental data) to deduce the </a:t>
            </a:r>
            <a:r>
              <a:rPr lang="en-US" altLang="en-US" noProof="1">
                <a:solidFill>
                  <a:srgbClr val="001E9F"/>
                </a:solidFill>
              </a:rPr>
              <a:t>molecular</a:t>
            </a:r>
            <a:r>
              <a:rPr lang="en-US" altLang="en-US" noProof="1"/>
              <a:t> formula of a compound from the </a:t>
            </a:r>
            <a:r>
              <a:rPr lang="en-US" altLang="en-US" noProof="1">
                <a:solidFill>
                  <a:srgbClr val="001E9F"/>
                </a:solidFill>
              </a:rPr>
              <a:t>empirical</a:t>
            </a:r>
            <a:r>
              <a:rPr lang="en-US" altLang="en-US" noProof="1"/>
              <a:t> formula</a:t>
            </a:r>
          </a:p>
        </p:txBody>
      </p:sp>
      <p:sp>
        <p:nvSpPr>
          <p:cNvPr id="605189" name="Text Box 5"/>
          <p:cNvSpPr txBox="1">
            <a:spLocks noChangeArrowheads="1"/>
          </p:cNvSpPr>
          <p:nvPr/>
        </p:nvSpPr>
        <p:spPr bwMode="auto">
          <a:xfrm>
            <a:off x="463550" y="3917950"/>
            <a:ext cx="8258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noProof="1"/>
              <a:t>For the compound hydrazine, the </a:t>
            </a:r>
            <a:r>
              <a:rPr lang="en-US" altLang="en-US" noProof="1">
                <a:solidFill>
                  <a:schemeClr val="accent2"/>
                </a:solidFill>
              </a:rPr>
              <a:t>empirical </a:t>
            </a:r>
            <a:br>
              <a:rPr lang="en-US" altLang="en-US" noProof="1">
                <a:solidFill>
                  <a:schemeClr val="accent2"/>
                </a:solidFill>
              </a:rPr>
            </a:br>
            <a:r>
              <a:rPr lang="en-US" altLang="en-US" noProof="1">
                <a:solidFill>
                  <a:schemeClr val="accent2"/>
                </a:solidFill>
              </a:rPr>
              <a:t>formula is NH</a:t>
            </a:r>
            <a:r>
              <a:rPr lang="en-US" altLang="en-US" baseline="-25000" noProof="1">
                <a:solidFill>
                  <a:schemeClr val="accent2"/>
                </a:solidFill>
              </a:rPr>
              <a:t>2</a:t>
            </a:r>
            <a:r>
              <a:rPr lang="en-US" altLang="en-US" noProof="1"/>
              <a:t>, but the following atomic ratios are also</a:t>
            </a:r>
            <a:br>
              <a:rPr lang="en-US" altLang="en-US" noProof="1"/>
            </a:br>
            <a:r>
              <a:rPr lang="en-US" altLang="en-US" noProof="1"/>
              <a:t> possible: N</a:t>
            </a:r>
            <a:r>
              <a:rPr lang="en-US" altLang="en-US" baseline="-25000" noProof="1"/>
              <a:t>2</a:t>
            </a:r>
            <a:r>
              <a:rPr lang="en-US" altLang="en-US" noProof="1"/>
              <a:t>H</a:t>
            </a:r>
            <a:r>
              <a:rPr lang="en-US" altLang="en-US" baseline="-25000" noProof="1"/>
              <a:t>4</a:t>
            </a:r>
            <a:r>
              <a:rPr lang="en-US" altLang="en-US" noProof="1"/>
              <a:t>, N</a:t>
            </a:r>
            <a:r>
              <a:rPr lang="en-US" altLang="en-US" baseline="-25000" noProof="1"/>
              <a:t>3</a:t>
            </a:r>
            <a:r>
              <a:rPr lang="en-US" altLang="en-US" noProof="1"/>
              <a:t>H</a:t>
            </a:r>
            <a:r>
              <a:rPr lang="en-US" altLang="en-US" baseline="-25000" noProof="1"/>
              <a:t>6</a:t>
            </a:r>
            <a:r>
              <a:rPr lang="en-US" altLang="en-US" noProof="1"/>
              <a:t>, N</a:t>
            </a:r>
            <a:r>
              <a:rPr lang="en-US" altLang="en-US" baseline="-25000" noProof="1"/>
              <a:t>4</a:t>
            </a:r>
            <a:r>
              <a:rPr lang="en-US" altLang="en-US" noProof="1"/>
              <a:t>H</a:t>
            </a:r>
            <a:r>
              <a:rPr lang="en-US" altLang="en-US" baseline="-25000" noProof="1"/>
              <a:t>8</a:t>
            </a:r>
          </a:p>
        </p:txBody>
      </p:sp>
      <p:sp>
        <p:nvSpPr>
          <p:cNvPr id="605191" name="Text Box 7"/>
          <p:cNvSpPr txBox="1">
            <a:spLocks noChangeArrowheads="1"/>
          </p:cNvSpPr>
          <p:nvPr/>
        </p:nvSpPr>
        <p:spPr bwMode="auto">
          <a:xfrm>
            <a:off x="1520825" y="5516563"/>
            <a:ext cx="6732588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‘Factor’ is determined by the molar mass of the compound</a:t>
            </a:r>
            <a:endParaRPr lang="en-US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8" grpId="0" autoUpdateAnimBg="0"/>
      <p:bldP spid="605189" grpId="0" autoUpdateAnimBg="0"/>
      <p:bldP spid="60519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428625" y="549275"/>
            <a:ext cx="84201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2" algn="ctr">
              <a:buFont typeface="Symbol" pitchFamily="18" charset="2"/>
              <a:buNone/>
              <a:defRPr/>
            </a:pPr>
            <a:r>
              <a:rPr lang="en-ZA" sz="4800" i="1" noProof="1">
                <a:solidFill>
                  <a:srgbClr val="0237B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Molecular formula</a:t>
            </a:r>
            <a:endParaRPr lang="en-ZA" i="1" noProof="1">
              <a:solidFill>
                <a:srgbClr val="0237B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4499" name="Line 3"/>
          <p:cNvSpPr>
            <a:spLocks noChangeShapeType="1"/>
          </p:cNvSpPr>
          <p:nvPr/>
        </p:nvSpPr>
        <p:spPr bwMode="auto">
          <a:xfrm>
            <a:off x="1073150" y="1447800"/>
            <a:ext cx="8089900" cy="0"/>
          </a:xfrm>
          <a:prstGeom prst="line">
            <a:avLst/>
          </a:prstGeom>
          <a:noFill/>
          <a:ln w="76200">
            <a:solidFill>
              <a:srgbClr val="50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893763" y="1752600"/>
            <a:ext cx="7535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noProof="1"/>
              <a:t>Experimental data indicate that the molar mass of </a:t>
            </a:r>
            <a:br>
              <a:rPr lang="en-US" altLang="en-US" noProof="1"/>
            </a:br>
            <a:r>
              <a:rPr lang="en-US" altLang="en-US" noProof="1"/>
              <a:t> hydrazine is 32 g/mol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560388" y="3187700"/>
            <a:ext cx="8932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noProof="1"/>
              <a:t>The mass according to the empirical formula</a:t>
            </a:r>
            <a:r>
              <a:rPr lang="en-US" altLang="en-US" dirty="0"/>
              <a:t>, i.e. NH</a:t>
            </a:r>
            <a:r>
              <a:rPr lang="en-US" altLang="en-US" baseline="-25000" dirty="0"/>
              <a:t>2</a:t>
            </a:r>
            <a:r>
              <a:rPr lang="en-US" altLang="en-US" dirty="0"/>
              <a:t>,</a:t>
            </a:r>
          </a:p>
          <a:p>
            <a:pPr algn="ctr"/>
            <a:r>
              <a:rPr lang="en-US" altLang="en-US" noProof="1"/>
              <a:t>is </a:t>
            </a:r>
            <a:r>
              <a:rPr lang="en-US" altLang="en-US" noProof="1" smtClean="0"/>
              <a:t>16.0 </a:t>
            </a:r>
            <a:r>
              <a:rPr lang="en-US" altLang="en-US" noProof="1"/>
              <a:t>g/mol</a:t>
            </a:r>
            <a:endParaRPr lang="en-US" altLang="en-US" baseline="-25000" noProof="1"/>
          </a:p>
        </p:txBody>
      </p:sp>
      <p:sp>
        <p:nvSpPr>
          <p:cNvPr id="607238" name="Text Box 6"/>
          <p:cNvSpPr txBox="1">
            <a:spLocks noChangeArrowheads="1"/>
          </p:cNvSpPr>
          <p:nvPr/>
        </p:nvSpPr>
        <p:spPr bwMode="auto">
          <a:xfrm>
            <a:off x="1082675" y="5516563"/>
            <a:ext cx="7583488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molecular formula of hydrazine is 2 times the </a:t>
            </a:r>
            <a:br>
              <a:rPr lang="en-ZA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empirical formula NH</a:t>
            </a:r>
            <a:r>
              <a:rPr lang="en-ZA" baseline="-25000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ZA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N</a:t>
            </a:r>
            <a:r>
              <a:rPr lang="en-ZA" baseline="-25000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ZA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ZA" baseline="-25000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ZA" baseline="-25000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34503" name="Group 11"/>
          <p:cNvGrpSpPr>
            <a:grpSpLocks/>
          </p:cNvGrpSpPr>
          <p:nvPr/>
        </p:nvGrpSpPr>
        <p:grpSpPr bwMode="auto">
          <a:xfrm>
            <a:off x="2301875" y="4221163"/>
            <a:ext cx="4705350" cy="965200"/>
            <a:chOff x="612" y="2614"/>
            <a:chExt cx="2736" cy="608"/>
          </a:xfrm>
        </p:grpSpPr>
        <p:sp>
          <p:nvSpPr>
            <p:cNvPr id="234504" name="Rectangle 7"/>
            <p:cNvSpPr>
              <a:spLocks noChangeArrowheads="1"/>
            </p:cNvSpPr>
            <p:nvPr/>
          </p:nvSpPr>
          <p:spPr bwMode="auto">
            <a:xfrm>
              <a:off x="748" y="2614"/>
              <a:ext cx="11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noProof="1"/>
                <a:t>molar mass</a:t>
              </a:r>
              <a:endParaRPr lang="en-US" altLang="en-US"/>
            </a:p>
          </p:txBody>
        </p:sp>
        <p:sp>
          <p:nvSpPr>
            <p:cNvPr id="234505" name="Line 8"/>
            <p:cNvSpPr>
              <a:spLocks noChangeShapeType="1"/>
            </p:cNvSpPr>
            <p:nvPr/>
          </p:nvSpPr>
          <p:spPr bwMode="auto">
            <a:xfrm>
              <a:off x="657" y="2886"/>
              <a:ext cx="15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6" name="Rectangle 9"/>
            <p:cNvSpPr>
              <a:spLocks noChangeArrowheads="1"/>
            </p:cNvSpPr>
            <p:nvPr/>
          </p:nvSpPr>
          <p:spPr bwMode="auto">
            <a:xfrm>
              <a:off x="612" y="2931"/>
              <a:ext cx="140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empirical</a:t>
              </a:r>
              <a:r>
                <a:rPr lang="en-US" altLang="en-US" noProof="1"/>
                <a:t> mass</a:t>
              </a:r>
              <a:endParaRPr lang="en-US" altLang="en-US"/>
            </a:p>
          </p:txBody>
        </p:sp>
        <p:sp>
          <p:nvSpPr>
            <p:cNvPr id="234507" name="Rectangle 10"/>
            <p:cNvSpPr>
              <a:spLocks noChangeArrowheads="1"/>
            </p:cNvSpPr>
            <p:nvPr/>
          </p:nvSpPr>
          <p:spPr bwMode="auto">
            <a:xfrm>
              <a:off x="2336" y="2750"/>
              <a:ext cx="10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= 32/16 = 2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9" name="Text Box 3"/>
          <p:cNvSpPr txBox="1">
            <a:spLocks noChangeArrowheads="1"/>
          </p:cNvSpPr>
          <p:nvPr/>
        </p:nvSpPr>
        <p:spPr bwMode="auto">
          <a:xfrm>
            <a:off x="3800475" y="304800"/>
            <a:ext cx="1871663" cy="584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US" sz="3600" noProof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428625" y="990600"/>
            <a:ext cx="9126538" cy="212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Vanillin is a scent extracted from the vanilla bean with a molar mass of 152 g/mole and is composed from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63.15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% C and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5.30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% H. The rest is oxygen.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Calculate the empirical and molecular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formula of vanillin.</a:t>
            </a: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1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2130425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19600" y="6019800"/>
            <a:ext cx="5135563" cy="40011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See video named: LE 2.8 - Vanillin</a:t>
            </a:r>
            <a:endParaRPr lang="en-US" sz="2000" dirty="0">
              <a:solidFill>
                <a:srgbClr val="F8F8F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387350" y="1905000"/>
            <a:ext cx="9126538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Eugenol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 is the major component in oil of cloves. It has a molar mass of 164.2 g/mol and is 73.14% C and 7.37% H; the remainder is oxygen.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Calculate the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empirical and molecular formulas of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eugenol.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mage result for clo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3324805" cy="221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36196" y="413496"/>
            <a:ext cx="6500812" cy="865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ZA" altLang="en-US" sz="32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YOURSELF 2.20</a:t>
            </a:r>
            <a:endParaRPr lang="en-US" altLang="en-US" sz="3200" kern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2"/>
          <p:cNvSpPr>
            <a:spLocks noChangeArrowheads="1"/>
          </p:cNvSpPr>
          <p:nvPr/>
        </p:nvSpPr>
        <p:spPr bwMode="auto">
          <a:xfrm>
            <a:off x="0" y="1844675"/>
            <a:ext cx="9906000" cy="158432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238595" name="Text Box 4"/>
          <p:cNvSpPr txBox="1">
            <a:spLocks noChangeArrowheads="1"/>
          </p:cNvSpPr>
          <p:nvPr/>
        </p:nvSpPr>
        <p:spPr bwMode="auto">
          <a:xfrm>
            <a:off x="5349875" y="40005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38596" name="Text Box 5"/>
          <p:cNvSpPr txBox="1">
            <a:spLocks noChangeArrowheads="1"/>
          </p:cNvSpPr>
          <p:nvPr/>
        </p:nvSpPr>
        <p:spPr bwMode="auto">
          <a:xfrm>
            <a:off x="5184775" y="43434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38597" name="AutoShape 9"/>
          <p:cNvSpPr>
            <a:spLocks noChangeArrowheads="1"/>
          </p:cNvSpPr>
          <p:nvPr/>
        </p:nvSpPr>
        <p:spPr bwMode="auto">
          <a:xfrm>
            <a:off x="741363" y="3933825"/>
            <a:ext cx="8034337" cy="2393950"/>
          </a:xfrm>
          <a:prstGeom prst="notchedRightArrow">
            <a:avLst>
              <a:gd name="adj1" fmla="val 50000"/>
              <a:gd name="adj2" fmla="val 77454"/>
            </a:avLst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625674" name="Text Box 10"/>
          <p:cNvSpPr txBox="1">
            <a:spLocks noChangeArrowheads="1"/>
          </p:cNvSpPr>
          <p:nvPr/>
        </p:nvSpPr>
        <p:spPr bwMode="auto">
          <a:xfrm>
            <a:off x="1285875" y="4868863"/>
            <a:ext cx="7256463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THUS: </a:t>
            </a:r>
            <a:r>
              <a:rPr lang="en-ZA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Formula 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from </a:t>
            </a:r>
            <a:r>
              <a:rPr lang="en-ZA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data </a:t>
            </a:r>
          </a:p>
        </p:txBody>
      </p:sp>
      <p:sp>
        <p:nvSpPr>
          <p:cNvPr id="625675" name="Text Box 11"/>
          <p:cNvSpPr txBox="1">
            <a:spLocks noChangeArrowheads="1"/>
          </p:cNvSpPr>
          <p:nvPr/>
        </p:nvSpPr>
        <p:spPr bwMode="auto">
          <a:xfrm>
            <a:off x="323850" y="2141538"/>
            <a:ext cx="89725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Determination of the composition of a compound by calculating the formula from mass data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0"/>
          <p:cNvSpPr>
            <a:spLocks noChangeArrowheads="1"/>
          </p:cNvSpPr>
          <p:nvPr/>
        </p:nvSpPr>
        <p:spPr bwMode="auto">
          <a:xfrm>
            <a:off x="895350" y="549275"/>
            <a:ext cx="8115300" cy="1295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206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400" smtClean="0">
                <a:solidFill>
                  <a:srgbClr val="00279F"/>
                </a:solidFill>
              </a:rPr>
              <a:t>The </a:t>
            </a:r>
            <a:r>
              <a:rPr lang="en-US" altLang="en-US" sz="2400" u="sng" smtClean="0">
                <a:solidFill>
                  <a:schemeClr val="hlink"/>
                </a:solidFill>
              </a:rPr>
              <a:t>law of constant composition</a:t>
            </a:r>
            <a:r>
              <a:rPr lang="en-US" altLang="en-US" sz="2400" noProof="1" smtClean="0">
                <a:solidFill>
                  <a:srgbClr val="00279F"/>
                </a:solidFill>
              </a:rPr>
              <a:t> is used to determine the formula of a compound</a:t>
            </a:r>
            <a:endParaRPr lang="en-US" altLang="en-US" sz="4400" smtClean="0">
              <a:solidFill>
                <a:schemeClr val="hlink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90600" y="2276475"/>
            <a:ext cx="7924800" cy="1296988"/>
            <a:chOff x="576" y="1434"/>
            <a:chExt cx="4608" cy="817"/>
          </a:xfrm>
        </p:grpSpPr>
        <p:sp>
          <p:nvSpPr>
            <p:cNvPr id="206855" name="Rectangle 9"/>
            <p:cNvSpPr>
              <a:spLocks noChangeArrowheads="1"/>
            </p:cNvSpPr>
            <p:nvPr/>
          </p:nvSpPr>
          <p:spPr bwMode="auto">
            <a:xfrm>
              <a:off x="612" y="1434"/>
              <a:ext cx="4536" cy="81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ZA" altLang="en-US"/>
            </a:p>
          </p:txBody>
        </p:sp>
        <p:sp>
          <p:nvSpPr>
            <p:cNvPr id="206856" name="Text Box 4"/>
            <p:cNvSpPr txBox="1">
              <a:spLocks noChangeArrowheads="1"/>
            </p:cNvSpPr>
            <p:nvPr/>
          </p:nvSpPr>
          <p:spPr bwMode="auto">
            <a:xfrm>
              <a:off x="576" y="1460"/>
              <a:ext cx="460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noProof="1">
                  <a:solidFill>
                    <a:schemeClr val="hlink"/>
                  </a:solidFill>
                </a:rPr>
                <a:t>Any sample of a pure compound</a:t>
              </a:r>
              <a:r>
                <a:rPr lang="en-US" altLang="en-US" noProof="1">
                  <a:solidFill>
                    <a:srgbClr val="0237BA"/>
                  </a:solidFill>
                </a:rPr>
                <a:t> will always be constructed from the  </a:t>
              </a:r>
              <a:r>
                <a:rPr lang="en-US" altLang="en-US" u="sng" noProof="1">
                  <a:solidFill>
                    <a:srgbClr val="0237BA"/>
                  </a:solidFill>
                </a:rPr>
                <a:t>same elements</a:t>
              </a:r>
              <a:r>
                <a:rPr lang="en-US" altLang="en-US" noProof="1">
                  <a:solidFill>
                    <a:srgbClr val="0237BA"/>
                  </a:solidFill>
                </a:rPr>
                <a:t> bonded together in the </a:t>
              </a:r>
              <a:r>
                <a:rPr lang="en-US" altLang="en-US" u="sng" noProof="1">
                  <a:solidFill>
                    <a:srgbClr val="0237BA"/>
                  </a:solidFill>
                </a:rPr>
                <a:t>same mass ratio</a:t>
              </a:r>
            </a:p>
          </p:txBody>
        </p:sp>
      </p:grpSp>
      <p:graphicFrame>
        <p:nvGraphicFramePr>
          <p:cNvPr id="456709" name="Object 5"/>
          <p:cNvGraphicFramePr>
            <a:graphicFrameLocks noChangeAspect="1"/>
          </p:cNvGraphicFramePr>
          <p:nvPr/>
        </p:nvGraphicFramePr>
        <p:xfrm>
          <a:off x="2144713" y="4076700"/>
          <a:ext cx="2778125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1" name="Photo Editor Photo" r:id="rId4" imgW="2790476" imgH="2295238" progId="MSPhotoEd.3">
                  <p:embed/>
                </p:oleObj>
              </mc:Choice>
              <mc:Fallback>
                <p:oleObj name="Photo Editor Photo" r:id="rId4" imgW="2790476" imgH="2295238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4076700"/>
                        <a:ext cx="2778125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1" name="Object 7"/>
          <p:cNvGraphicFramePr>
            <a:graphicFrameLocks noChangeAspect="1"/>
          </p:cNvGraphicFramePr>
          <p:nvPr/>
        </p:nvGraphicFramePr>
        <p:xfrm>
          <a:off x="5500688" y="3933825"/>
          <a:ext cx="2481262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2" name="Photo Editor Photo" r:id="rId6" imgW="3362794" imgH="3352381" progId="MSPhotoEd.3">
                  <p:embed/>
                </p:oleObj>
              </mc:Choice>
              <mc:Fallback>
                <p:oleObj name="Photo Editor Photo" r:id="rId6" imgW="3362794" imgH="3352381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933825"/>
                        <a:ext cx="2481262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7"/>
          <p:cNvSpPr txBox="1">
            <a:spLocks noChangeArrowheads="1"/>
          </p:cNvSpPr>
          <p:nvPr/>
        </p:nvSpPr>
        <p:spPr bwMode="auto">
          <a:xfrm>
            <a:off x="584200" y="620713"/>
            <a:ext cx="889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ZA" altLang="en-US"/>
          </a:p>
        </p:txBody>
      </p:sp>
      <p:sp>
        <p:nvSpPr>
          <p:cNvPr id="614408" name="Text Box 8"/>
          <p:cNvSpPr txBox="1">
            <a:spLocks noChangeArrowheads="1"/>
          </p:cNvSpPr>
          <p:nvPr/>
        </p:nvSpPr>
        <p:spPr bwMode="auto">
          <a:xfrm>
            <a:off x="428625" y="188913"/>
            <a:ext cx="8969375" cy="5842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Determination of the </a:t>
            </a:r>
            <a:r>
              <a:rPr lang="en-ZA" sz="32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formula from mass data</a:t>
            </a:r>
            <a:endParaRPr lang="en-ZA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3922713"/>
            <a:ext cx="9906000" cy="1335087"/>
            <a:chOff x="0" y="2160"/>
            <a:chExt cx="5760" cy="1225"/>
          </a:xfrm>
        </p:grpSpPr>
        <p:sp>
          <p:nvSpPr>
            <p:cNvPr id="240647" name="Rectangle 30"/>
            <p:cNvSpPr>
              <a:spLocks noChangeArrowheads="1"/>
            </p:cNvSpPr>
            <p:nvPr/>
          </p:nvSpPr>
          <p:spPr bwMode="auto">
            <a:xfrm>
              <a:off x="0" y="2160"/>
              <a:ext cx="5760" cy="122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ZA" altLang="en-US"/>
            </a:p>
          </p:txBody>
        </p:sp>
        <p:sp>
          <p:nvSpPr>
            <p:cNvPr id="240648" name="Text Box 9"/>
            <p:cNvSpPr txBox="1">
              <a:spLocks noChangeArrowheads="1"/>
            </p:cNvSpPr>
            <p:nvPr/>
          </p:nvSpPr>
          <p:spPr bwMode="auto">
            <a:xfrm>
              <a:off x="113" y="2201"/>
              <a:ext cx="5536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ZA" altLang="en-US" sz="2000" u="sng">
                  <a:solidFill>
                    <a:srgbClr val="4D7E3E"/>
                  </a:solidFill>
                  <a:latin typeface="Calibri" panose="020F0502020204030204" pitchFamily="34" charset="0"/>
                </a:rPr>
                <a:t>Combine known masses of elements</a:t>
              </a:r>
              <a:r>
                <a:rPr lang="en-ZA" altLang="en-US" sz="2000">
                  <a:solidFill>
                    <a:srgbClr val="4D7E3E"/>
                  </a:solidFill>
                  <a:latin typeface="Calibri" panose="020F0502020204030204" pitchFamily="34" charset="0"/>
                </a:rPr>
                <a:t> to give a sample of the compound of known mass:</a:t>
              </a:r>
            </a:p>
            <a:p>
              <a:pPr>
                <a:spcBef>
                  <a:spcPct val="50000"/>
                </a:spcBef>
              </a:pPr>
              <a:r>
                <a:rPr lang="en-ZA" altLang="en-US" sz="2000">
                  <a:latin typeface="Calibri" panose="020F0502020204030204" pitchFamily="34" charset="0"/>
                </a:rPr>
                <a:t>Masses reacted known                   mole	      mole ratio	         molecular formula.</a:t>
              </a:r>
            </a:p>
          </p:txBody>
        </p:sp>
        <p:sp>
          <p:nvSpPr>
            <p:cNvPr id="240649" name="Line 13"/>
            <p:cNvSpPr>
              <a:spLocks noChangeShapeType="1"/>
            </p:cNvSpPr>
            <p:nvPr/>
          </p:nvSpPr>
          <p:spPr bwMode="auto">
            <a:xfrm>
              <a:off x="1684" y="2816"/>
              <a:ext cx="36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0" name="Line 14"/>
            <p:cNvSpPr>
              <a:spLocks noChangeShapeType="1"/>
            </p:cNvSpPr>
            <p:nvPr/>
          </p:nvSpPr>
          <p:spPr bwMode="auto">
            <a:xfrm>
              <a:off x="2606" y="2816"/>
              <a:ext cx="36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1" name="Line 15"/>
            <p:cNvSpPr>
              <a:spLocks noChangeShapeType="1"/>
            </p:cNvSpPr>
            <p:nvPr/>
          </p:nvSpPr>
          <p:spPr bwMode="auto">
            <a:xfrm>
              <a:off x="3766" y="2826"/>
              <a:ext cx="36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0645" name="Text Box 24"/>
          <p:cNvSpPr txBox="1">
            <a:spLocks noChangeArrowheads="1"/>
          </p:cNvSpPr>
          <p:nvPr/>
        </p:nvSpPr>
        <p:spPr bwMode="auto">
          <a:xfrm>
            <a:off x="3783013" y="1968500"/>
            <a:ext cx="2574925" cy="4699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ZA" altLang="en-US"/>
              <a:t>Two types</a:t>
            </a:r>
          </a:p>
        </p:txBody>
      </p:sp>
      <p:sp>
        <p:nvSpPr>
          <p:cNvPr id="614428" name="Text Box 28"/>
          <p:cNvSpPr txBox="1">
            <a:spLocks noChangeArrowheads="1"/>
          </p:cNvSpPr>
          <p:nvPr/>
        </p:nvSpPr>
        <p:spPr bwMode="auto">
          <a:xfrm>
            <a:off x="4329113" y="2959100"/>
            <a:ext cx="1482725" cy="469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6"/>
          <p:cNvSpPr>
            <a:spLocks noChangeArrowheads="1"/>
          </p:cNvSpPr>
          <p:nvPr/>
        </p:nvSpPr>
        <p:spPr bwMode="auto">
          <a:xfrm>
            <a:off x="0" y="1066800"/>
            <a:ext cx="9906000" cy="431958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241667" name="Text Box 5"/>
          <p:cNvSpPr txBox="1">
            <a:spLocks noChangeArrowheads="1"/>
          </p:cNvSpPr>
          <p:nvPr/>
        </p:nvSpPr>
        <p:spPr bwMode="auto">
          <a:xfrm>
            <a:off x="5349875" y="40005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41668" name="Text Box 6"/>
          <p:cNvSpPr txBox="1">
            <a:spLocks noChangeArrowheads="1"/>
          </p:cNvSpPr>
          <p:nvPr/>
        </p:nvSpPr>
        <p:spPr bwMode="auto">
          <a:xfrm>
            <a:off x="5184775" y="43434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632842" name="Text Box 10"/>
          <p:cNvSpPr txBox="1">
            <a:spLocks noChangeArrowheads="1"/>
          </p:cNvSpPr>
          <p:nvPr/>
        </p:nvSpPr>
        <p:spPr bwMode="auto">
          <a:xfrm>
            <a:off x="193675" y="1219200"/>
            <a:ext cx="9440863" cy="397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ZA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Formula from mass (data from lab experiments)</a:t>
            </a:r>
          </a:p>
          <a:p>
            <a:pPr algn="just">
              <a:spcBef>
                <a:spcPct val="50000"/>
              </a:spcBef>
              <a:defRPr/>
            </a:pP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Tin metal (</a:t>
            </a:r>
            <a:r>
              <a:rPr lang="en-ZA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Sn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 and purple iodine (I</a:t>
            </a:r>
            <a:r>
              <a:rPr lang="en-ZA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 combine to form orange, solid tin iodide with an unknown formula.</a:t>
            </a:r>
          </a:p>
          <a:p>
            <a:pPr algn="just">
              <a:spcBef>
                <a:spcPct val="50000"/>
              </a:spcBef>
              <a:defRPr/>
            </a:pP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Sn(s) 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 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ZA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(s)  →  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Sn</a:t>
            </a:r>
            <a:r>
              <a:rPr lang="en-ZA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ZA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ZA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(s) </a:t>
            </a:r>
            <a:r>
              <a:rPr lang="en-ZA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ZA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Mass of Sn reacted = 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0.455 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</a:p>
          <a:p>
            <a:pPr algn="just">
              <a:spcBef>
                <a:spcPct val="50000"/>
              </a:spcBef>
              <a:defRPr/>
            </a:pP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Mass of I</a:t>
            </a:r>
            <a:r>
              <a:rPr lang="en-ZA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reacted = 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1.947 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</a:p>
          <a:p>
            <a:pPr algn="just">
              <a:spcBef>
                <a:spcPct val="50000"/>
              </a:spcBef>
              <a:defRPr/>
            </a:pP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Calculate die values of x and 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 (in other words calculate the formula of the compound.</a:t>
            </a:r>
            <a:endParaRPr lang="en-ZA" baseline="-25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41671" name="Object 1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724639995"/>
              </p:ext>
            </p:extLst>
          </p:nvPr>
        </p:nvGraphicFramePr>
        <p:xfrm>
          <a:off x="6248400" y="4864384"/>
          <a:ext cx="3163888" cy="191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15" name="Photo Editor Photo" r:id="rId4" imgW="3438095" imgH="2257740" progId="MSPhotoEd.3">
                  <p:embed/>
                </p:oleObj>
              </mc:Choice>
              <mc:Fallback>
                <p:oleObj name="Photo Editor Photo" r:id="rId4" imgW="3438095" imgH="2257740" progId="MSPhotoEd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864384"/>
                        <a:ext cx="3163888" cy="1917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52588" y="76200"/>
            <a:ext cx="6500812" cy="865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ZA" altLang="en-US" sz="32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YOURSELF 2.21</a:t>
            </a:r>
            <a:endParaRPr lang="en-US" altLang="en-US" sz="3200" kern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5349875" y="40005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5184775" y="43434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noProof="1">
              <a:solidFill>
                <a:srgbClr val="00279F"/>
              </a:solidFill>
            </a:endParaRPr>
          </a:p>
        </p:txBody>
      </p:sp>
      <p:graphicFrame>
        <p:nvGraphicFramePr>
          <p:cNvPr id="243717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1215136"/>
              </p:ext>
            </p:extLst>
          </p:nvPr>
        </p:nvGraphicFramePr>
        <p:xfrm>
          <a:off x="0" y="2117725"/>
          <a:ext cx="99060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03" name="Photo Editor Photo" r:id="rId4" imgW="3780952" imgH="409632" progId="MSPhotoEd.3">
                  <p:embed/>
                </p:oleObj>
              </mc:Choice>
              <mc:Fallback>
                <p:oleObj name="Photo Editor Photo" r:id="rId4" imgW="3780952" imgH="409632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17725"/>
                        <a:ext cx="9906000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8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3402013"/>
          <a:ext cx="9906000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04" name="Photo Editor Photo" r:id="rId6" imgW="3780952" imgH="428798" progId="MSPhotoEd.3">
                  <p:embed/>
                </p:oleObj>
              </mc:Choice>
              <mc:Fallback>
                <p:oleObj name="Photo Editor Photo" r:id="rId6" imgW="3780952" imgH="428798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02013"/>
                        <a:ext cx="9906000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52588" y="277812"/>
            <a:ext cx="6500812" cy="865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ZA" altLang="en-US" sz="32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YOURSELF 2.22</a:t>
            </a:r>
            <a:endParaRPr lang="en-US" altLang="en-US" sz="3200" kern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5"/>
          <p:cNvSpPr txBox="1">
            <a:spLocks noChangeArrowheads="1"/>
          </p:cNvSpPr>
          <p:nvPr/>
        </p:nvSpPr>
        <p:spPr bwMode="auto">
          <a:xfrm>
            <a:off x="5349875" y="40005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46787" name="Text Box 6"/>
          <p:cNvSpPr txBox="1">
            <a:spLocks noChangeArrowheads="1"/>
          </p:cNvSpPr>
          <p:nvPr/>
        </p:nvSpPr>
        <p:spPr bwMode="auto">
          <a:xfrm>
            <a:off x="5184775" y="43434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46788" name="Text Box 11"/>
          <p:cNvSpPr txBox="1">
            <a:spLocks noChangeArrowheads="1"/>
          </p:cNvSpPr>
          <p:nvPr/>
        </p:nvSpPr>
        <p:spPr bwMode="auto">
          <a:xfrm>
            <a:off x="661988" y="2781300"/>
            <a:ext cx="889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ZA" altLang="en-US"/>
          </a:p>
        </p:txBody>
      </p:sp>
      <p:sp>
        <p:nvSpPr>
          <p:cNvPr id="668684" name="Text Box 12"/>
          <p:cNvSpPr txBox="1">
            <a:spLocks noChangeArrowheads="1"/>
          </p:cNvSpPr>
          <p:nvPr/>
        </p:nvSpPr>
        <p:spPr bwMode="auto">
          <a:xfrm>
            <a:off x="0" y="3429000"/>
            <a:ext cx="92456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en-ZA" sz="3600" i="1" noProof="1">
                <a:solidFill>
                  <a:srgbClr val="0237B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HYDRATED COMPOUNDS</a:t>
            </a:r>
            <a:r>
              <a:rPr lang="en-ZA" i="1" noProof="1">
                <a:solidFill>
                  <a:srgbClr val="EF9100"/>
                </a:solidFill>
              </a:rPr>
              <a:t> </a:t>
            </a:r>
          </a:p>
        </p:txBody>
      </p:sp>
      <p:sp>
        <p:nvSpPr>
          <p:cNvPr id="668687" name="Text Box 15"/>
          <p:cNvSpPr txBox="1">
            <a:spLocks noChangeArrowheads="1"/>
          </p:cNvSpPr>
          <p:nvPr/>
        </p:nvSpPr>
        <p:spPr bwMode="auto">
          <a:xfrm>
            <a:off x="3860800" y="2205038"/>
            <a:ext cx="2495550" cy="46196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 Type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-796925" y="503238"/>
            <a:ext cx="1045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buFont typeface="Symbol" panose="05050102010706020507" pitchFamily="18" charset="2"/>
              <a:buNone/>
            </a:pPr>
            <a:r>
              <a:rPr lang="en-US" altLang="en-US" sz="3600" i="1" noProof="1"/>
              <a:t>HYDRATED COMPOUNDS</a:t>
            </a:r>
            <a:r>
              <a:rPr lang="en-US" altLang="en-US" i="1" noProof="1"/>
              <a:t> </a:t>
            </a:r>
          </a:p>
        </p:txBody>
      </p:sp>
      <p:sp>
        <p:nvSpPr>
          <p:cNvPr id="248835" name="Line 3"/>
          <p:cNvSpPr>
            <a:spLocks noChangeShapeType="1"/>
          </p:cNvSpPr>
          <p:nvPr/>
        </p:nvSpPr>
        <p:spPr bwMode="auto">
          <a:xfrm>
            <a:off x="509588" y="1447800"/>
            <a:ext cx="9066212" cy="1588"/>
          </a:xfrm>
          <a:prstGeom prst="line">
            <a:avLst/>
          </a:prstGeom>
          <a:noFill/>
          <a:ln w="76200">
            <a:solidFill>
              <a:srgbClr val="50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620713" y="1371600"/>
            <a:ext cx="7699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noProof="1">
                <a:latin typeface="Bauhaus 93" panose="04030905020B02020C02" pitchFamily="82" charset="0"/>
                <a:sym typeface="Wingdings" panose="05000000000000000000" pitchFamily="2" charset="2"/>
              </a:rPr>
              <a:t></a:t>
            </a:r>
            <a:r>
              <a:rPr lang="en-US" altLang="en-US" sz="2800" noProof="1">
                <a:sym typeface="Wingdings" panose="05000000000000000000" pitchFamily="2" charset="2"/>
              </a:rPr>
              <a:t>Describe the term hydrated compound</a:t>
            </a:r>
            <a:endParaRPr lang="en-US" altLang="en-US" noProof="1"/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title"/>
          </p:nvPr>
        </p:nvSpPr>
        <p:spPr>
          <a:xfrm>
            <a:off x="193675" y="2514600"/>
            <a:ext cx="3433763" cy="1143000"/>
          </a:xfrm>
        </p:spPr>
        <p:txBody>
          <a:bodyPr/>
          <a:lstStyle/>
          <a:p>
            <a:pPr algn="l"/>
            <a:r>
              <a:rPr lang="en-US" altLang="en-US" sz="2400" noProof="1" smtClean="0">
                <a:solidFill>
                  <a:schemeClr val="accent2"/>
                </a:solidFill>
              </a:rPr>
              <a:t>Ionic compounds with assosiated water molecules</a:t>
            </a:r>
          </a:p>
        </p:txBody>
      </p:sp>
      <p:sp>
        <p:nvSpPr>
          <p:cNvPr id="548870" name="Text Box 6"/>
          <p:cNvSpPr txBox="1">
            <a:spLocks noChangeArrowheads="1"/>
          </p:cNvSpPr>
          <p:nvPr/>
        </p:nvSpPr>
        <p:spPr bwMode="auto">
          <a:xfrm>
            <a:off x="193675" y="4473575"/>
            <a:ext cx="3121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noProof="1">
                <a:solidFill>
                  <a:schemeClr val="hlink"/>
                </a:solidFill>
              </a:rPr>
              <a:t>NiCl</a:t>
            </a:r>
            <a:r>
              <a:rPr lang="en-US" altLang="en-US" baseline="-25000" noProof="1">
                <a:solidFill>
                  <a:schemeClr val="hlink"/>
                </a:solidFill>
              </a:rPr>
              <a:t>2</a:t>
            </a:r>
            <a:r>
              <a:rPr lang="en-US" altLang="en-US" noProof="1">
                <a:solidFill>
                  <a:schemeClr val="hlink"/>
                </a:solidFill>
              </a:rPr>
              <a:t>.6H</a:t>
            </a:r>
            <a:r>
              <a:rPr lang="en-US" altLang="en-US" baseline="-25000" noProof="1">
                <a:solidFill>
                  <a:schemeClr val="hlink"/>
                </a:solidFill>
              </a:rPr>
              <a:t>2</a:t>
            </a:r>
            <a:r>
              <a:rPr lang="en-US" altLang="en-US" noProof="1">
                <a:solidFill>
                  <a:schemeClr val="hlink"/>
                </a:solidFill>
              </a:rPr>
              <a:t>O</a:t>
            </a:r>
          </a:p>
          <a:p>
            <a:r>
              <a:rPr lang="en-US" altLang="en-US" noProof="1"/>
              <a:t>Thus: 6 mole water molecules assosiated with each mole of NiCl</a:t>
            </a:r>
            <a:r>
              <a:rPr lang="en-US" altLang="en-US" baseline="-25000" noProof="1"/>
              <a:t>2</a:t>
            </a:r>
            <a:endParaRPr lang="en-US" altLang="en-US" noProof="1"/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493713" y="3789363"/>
            <a:ext cx="1552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>
                <a:solidFill>
                  <a:srgbClr val="790015"/>
                </a:solidFill>
              </a:rPr>
              <a:t>Example</a:t>
            </a:r>
            <a:r>
              <a:rPr lang="en-US" altLang="en-US" u="sng" noProof="1">
                <a:solidFill>
                  <a:srgbClr val="790015"/>
                </a:solidFill>
              </a:rPr>
              <a:t>:</a:t>
            </a:r>
          </a:p>
        </p:txBody>
      </p:sp>
      <p:graphicFrame>
        <p:nvGraphicFramePr>
          <p:cNvPr id="548872" name="Object 8"/>
          <p:cNvGraphicFramePr>
            <a:graphicFrameLocks noChangeAspect="1"/>
          </p:cNvGraphicFramePr>
          <p:nvPr/>
        </p:nvGraphicFramePr>
        <p:xfrm>
          <a:off x="4171950" y="2398713"/>
          <a:ext cx="5540375" cy="281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5" name="Photo Editor Photo" r:id="rId4" imgW="3704762" imgH="2038095" progId="MSPhotoEd.3">
                  <p:embed/>
                </p:oleObj>
              </mc:Choice>
              <mc:Fallback>
                <p:oleObj name="Photo Editor Photo" r:id="rId4" imgW="3704762" imgH="2038095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2398713"/>
                        <a:ext cx="5540375" cy="281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6" name="Text Box 12"/>
          <p:cNvSpPr txBox="1">
            <a:spLocks noChangeArrowheads="1"/>
          </p:cNvSpPr>
          <p:nvPr/>
        </p:nvSpPr>
        <p:spPr bwMode="auto">
          <a:xfrm>
            <a:off x="4094163" y="5229225"/>
            <a:ext cx="600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/>
              <a:t>Plaster of Paris: CaSO</a:t>
            </a:r>
            <a:r>
              <a:rPr lang="en-ZA" altLang="en-US" baseline="-25000"/>
              <a:t>4</a:t>
            </a:r>
            <a:r>
              <a:rPr lang="en-ZA" altLang="en-US"/>
              <a:t>.2H</a:t>
            </a:r>
            <a:r>
              <a:rPr lang="en-ZA" altLang="en-US" baseline="-25000"/>
              <a:t>2</a:t>
            </a:r>
            <a:r>
              <a:rPr lang="en-ZA" altLang="en-US"/>
              <a:t>O</a:t>
            </a:r>
          </a:p>
        </p:txBody>
      </p:sp>
      <p:sp>
        <p:nvSpPr>
          <p:cNvPr id="548877" name="Text Box 13"/>
          <p:cNvSpPr txBox="1">
            <a:spLocks noChangeArrowheads="1"/>
          </p:cNvSpPr>
          <p:nvPr/>
        </p:nvSpPr>
        <p:spPr bwMode="auto">
          <a:xfrm>
            <a:off x="5264150" y="5949950"/>
            <a:ext cx="372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sz="3200">
                <a:solidFill>
                  <a:srgbClr val="800000"/>
                </a:solidFill>
              </a:rPr>
              <a:t>‘Crystal water’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9" grpId="0" autoUpdateAnimBg="0"/>
      <p:bldP spid="548870" grpId="0" autoUpdateAnimBg="0"/>
      <p:bldP spid="548871" grpId="0"/>
      <p:bldP spid="548876" grpId="0"/>
      <p:bldP spid="5488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1600200" y="3268811"/>
            <a:ext cx="6278563" cy="46166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/>
              <a:t>Compound </a:t>
            </a:r>
            <a:r>
              <a:rPr lang="en-US" altLang="en-US" dirty="0"/>
              <a:t>without crystal water</a:t>
            </a:r>
            <a:endParaRPr lang="en-US" altLang="en-US" noProof="1"/>
          </a:p>
        </p:txBody>
      </p:sp>
      <p:sp>
        <p:nvSpPr>
          <p:cNvPr id="250883" name="Text Box 9"/>
          <p:cNvSpPr txBox="1">
            <a:spLocks noChangeArrowheads="1"/>
          </p:cNvSpPr>
          <p:nvPr/>
        </p:nvSpPr>
        <p:spPr bwMode="auto">
          <a:xfrm>
            <a:off x="0" y="990600"/>
            <a:ext cx="9906000" cy="46166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en-ZA" altLang="en-US" dirty="0"/>
              <a:t>What is meant by the term anhydrous </a:t>
            </a:r>
            <a:r>
              <a:rPr lang="en-ZA" altLang="en-US" dirty="0" smtClean="0"/>
              <a:t>compound?</a:t>
            </a:r>
            <a:endParaRPr lang="en-ZA" altLang="en-US" sz="2000" dirty="0"/>
          </a:p>
        </p:txBody>
      </p:sp>
      <p:sp>
        <p:nvSpPr>
          <p:cNvPr id="550933" name="Rectangle 21"/>
          <p:cNvSpPr>
            <a:spLocks noChangeArrowheads="1"/>
          </p:cNvSpPr>
          <p:nvPr/>
        </p:nvSpPr>
        <p:spPr bwMode="auto">
          <a:xfrm>
            <a:off x="1938338" y="4795838"/>
            <a:ext cx="544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noProof="1"/>
              <a:t>Loses crystal water during heating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6" grpId="0" animBg="1"/>
      <p:bldP spid="5509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 descr="0317a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32766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  <p:sp>
        <p:nvSpPr>
          <p:cNvPr id="5" name="Rectangle 1027" descr="0317b"/>
          <p:cNvSpPr>
            <a:spLocks noGrp="1" noChangeAspect="1" noChangeArrowheads="1"/>
          </p:cNvSpPr>
          <p:nvPr isPhoto="1"/>
        </p:nvSpPr>
        <p:spPr bwMode="auto">
          <a:xfrm>
            <a:off x="3257550" y="0"/>
            <a:ext cx="3195638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  <p:sp>
        <p:nvSpPr>
          <p:cNvPr id="6" name="Rectangle 1027" descr="0317c"/>
          <p:cNvSpPr>
            <a:spLocks noGrp="1" noChangeAspect="1" noChangeArrowheads="1"/>
          </p:cNvSpPr>
          <p:nvPr isPhoto="1"/>
        </p:nvSpPr>
        <p:spPr bwMode="auto">
          <a:xfrm>
            <a:off x="6442075" y="0"/>
            <a:ext cx="3440113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536" y="234696"/>
            <a:ext cx="3132717" cy="646331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af-ZA" sz="1800" dirty="0" err="1">
                <a:latin typeface="Calibri" pitchFamily="34" charset="0"/>
              </a:rPr>
              <a:t>Cobalt(II</a:t>
            </a:r>
            <a:r>
              <a:rPr lang="af-ZA" sz="1800" dirty="0" smtClean="0">
                <a:latin typeface="Calibri" pitchFamily="34" charset="0"/>
              </a:rPr>
              <a:t>) chloride </a:t>
            </a:r>
            <a:r>
              <a:rPr lang="af-ZA" sz="1800" dirty="0" err="1">
                <a:latin typeface="Calibri" pitchFamily="34" charset="0"/>
              </a:rPr>
              <a:t>hexahydrate</a:t>
            </a:r>
            <a:endParaRPr lang="af-ZA" sz="1800" dirty="0">
              <a:latin typeface="Calibri" pitchFamily="34" charset="0"/>
            </a:endParaRPr>
          </a:p>
          <a:p>
            <a:pPr>
              <a:defRPr/>
            </a:pPr>
            <a:r>
              <a:rPr lang="af-ZA" sz="1800" dirty="0">
                <a:latin typeface="Calibri" pitchFamily="34" charset="0"/>
              </a:rPr>
              <a:t>	[CoCl</a:t>
            </a:r>
            <a:r>
              <a:rPr lang="af-ZA" sz="1800" baseline="-25000" dirty="0">
                <a:latin typeface="Calibri" pitchFamily="34" charset="0"/>
              </a:rPr>
              <a:t>2</a:t>
            </a:r>
            <a:r>
              <a:rPr lang="af-ZA" sz="1800" dirty="0">
                <a:latin typeface="Calibri" pitchFamily="34" charset="0"/>
              </a:rPr>
              <a:t>.6H</a:t>
            </a:r>
            <a:r>
              <a:rPr lang="af-ZA" sz="1800" baseline="-25000" dirty="0">
                <a:latin typeface="Calibri" pitchFamily="34" charset="0"/>
              </a:rPr>
              <a:t>2</a:t>
            </a:r>
            <a:r>
              <a:rPr lang="af-ZA" sz="1800" dirty="0">
                <a:latin typeface="Calibri" pitchFamily="34" charset="0"/>
              </a:rPr>
              <a:t>O]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5924" y="252829"/>
            <a:ext cx="2980368" cy="646331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af-ZA" sz="1800" dirty="0" err="1">
                <a:latin typeface="Calibri" pitchFamily="34" charset="0"/>
              </a:rPr>
              <a:t>Anhydrous</a:t>
            </a:r>
            <a:r>
              <a:rPr lang="af-ZA" sz="1800" dirty="0">
                <a:latin typeface="Calibri" pitchFamily="34" charset="0"/>
              </a:rPr>
              <a:t> </a:t>
            </a:r>
            <a:r>
              <a:rPr lang="af-ZA" sz="1800" dirty="0" err="1">
                <a:latin typeface="Calibri" pitchFamily="34" charset="0"/>
              </a:rPr>
              <a:t>Cobalt(II</a:t>
            </a:r>
            <a:r>
              <a:rPr lang="af-ZA" sz="1800" dirty="0" smtClean="0">
                <a:latin typeface="Calibri" pitchFamily="34" charset="0"/>
              </a:rPr>
              <a:t>) chloride</a:t>
            </a:r>
            <a:endParaRPr lang="af-ZA" sz="1800" dirty="0">
              <a:latin typeface="Calibri" pitchFamily="34" charset="0"/>
            </a:endParaRPr>
          </a:p>
          <a:p>
            <a:pPr algn="ctr">
              <a:defRPr/>
            </a:pPr>
            <a:r>
              <a:rPr lang="af-ZA" sz="1800" dirty="0">
                <a:latin typeface="Calibri" pitchFamily="34" charset="0"/>
              </a:rPr>
              <a:t>CoCl</a:t>
            </a:r>
            <a:r>
              <a:rPr lang="af-ZA" sz="1800" baseline="-25000" dirty="0">
                <a:latin typeface="Calibri" pitchFamily="34" charset="0"/>
              </a:rPr>
              <a:t>2</a:t>
            </a:r>
            <a:endParaRPr lang="af-ZA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3" descr="03p129"/>
          <p:cNvSpPr>
            <a:spLocks noGrp="1" noChangeAspect="1" noChangeArrowheads="1"/>
          </p:cNvSpPr>
          <p:nvPr isPhoto="1"/>
        </p:nvSpPr>
        <p:spPr bwMode="auto">
          <a:xfrm>
            <a:off x="1277938" y="0"/>
            <a:ext cx="725646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1" name="Text Box 5"/>
          <p:cNvSpPr txBox="1">
            <a:spLocks noChangeArrowheads="1"/>
          </p:cNvSpPr>
          <p:nvPr/>
        </p:nvSpPr>
        <p:spPr bwMode="auto">
          <a:xfrm>
            <a:off x="193675" y="4213225"/>
            <a:ext cx="86598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279F"/>
                </a:solidFill>
              </a:rPr>
              <a:t>Laboratory technique: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279F"/>
                </a:solidFill>
              </a:rPr>
              <a:t>Heat a known mass of </a:t>
            </a:r>
            <a:r>
              <a:rPr lang="en-US" altLang="en-US" noProof="1">
                <a:solidFill>
                  <a:srgbClr val="00279F"/>
                </a:solidFill>
              </a:rPr>
              <a:t>CuSO</a:t>
            </a:r>
            <a:r>
              <a:rPr lang="en-US" altLang="en-US" baseline="-25000" noProof="1">
                <a:solidFill>
                  <a:srgbClr val="00279F"/>
                </a:solidFill>
              </a:rPr>
              <a:t>4</a:t>
            </a:r>
            <a:r>
              <a:rPr lang="en-US" altLang="en-US" noProof="1">
                <a:solidFill>
                  <a:srgbClr val="00279F"/>
                </a:solidFill>
              </a:rPr>
              <a:t>.</a:t>
            </a:r>
            <a:r>
              <a:rPr lang="en-US" altLang="en-US">
                <a:solidFill>
                  <a:srgbClr val="00279F"/>
                </a:solidFill>
              </a:rPr>
              <a:t>x</a:t>
            </a:r>
            <a:r>
              <a:rPr lang="en-US" altLang="en-US" noProof="1">
                <a:solidFill>
                  <a:srgbClr val="00279F"/>
                </a:solidFill>
              </a:rPr>
              <a:t>H</a:t>
            </a:r>
            <a:r>
              <a:rPr lang="en-US" altLang="en-US" baseline="-25000" noProof="1">
                <a:solidFill>
                  <a:srgbClr val="00279F"/>
                </a:solidFill>
              </a:rPr>
              <a:t>2</a:t>
            </a:r>
            <a:r>
              <a:rPr lang="en-US" altLang="en-US" noProof="1">
                <a:solidFill>
                  <a:srgbClr val="00279F"/>
                </a:solidFill>
              </a:rPr>
              <a:t>O</a:t>
            </a:r>
            <a:endParaRPr lang="en-US" altLang="en-US">
              <a:solidFill>
                <a:srgbClr val="00279F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279F"/>
                </a:solidFill>
              </a:rPr>
              <a:t>Determine the mass again after heating and cooling: </a:t>
            </a:r>
            <a:r>
              <a:rPr lang="en-US" altLang="en-US" noProof="1">
                <a:solidFill>
                  <a:srgbClr val="00279F"/>
                </a:solidFill>
              </a:rPr>
              <a:t>CuSO</a:t>
            </a:r>
            <a:r>
              <a:rPr lang="en-US" altLang="en-US" baseline="-25000" noProof="1">
                <a:solidFill>
                  <a:srgbClr val="00279F"/>
                </a:solidFill>
              </a:rPr>
              <a:t>4</a:t>
            </a:r>
            <a:r>
              <a:rPr lang="en-US" altLang="en-US" noProof="1">
                <a:solidFill>
                  <a:srgbClr val="00279F"/>
                </a:solidFill>
              </a:rPr>
              <a:t> and</a:t>
            </a:r>
            <a:r>
              <a:rPr lang="en-US" altLang="en-US">
                <a:solidFill>
                  <a:srgbClr val="00279F"/>
                </a:solidFill>
              </a:rPr>
              <a:t> mass </a:t>
            </a:r>
            <a:r>
              <a:rPr lang="en-US" altLang="en-US" noProof="1">
                <a:solidFill>
                  <a:srgbClr val="00279F"/>
                </a:solidFill>
              </a:rPr>
              <a:t>H</a:t>
            </a:r>
            <a:r>
              <a:rPr lang="en-US" altLang="en-US" baseline="-25000" noProof="1">
                <a:solidFill>
                  <a:srgbClr val="00279F"/>
                </a:solidFill>
              </a:rPr>
              <a:t>2</a:t>
            </a:r>
            <a:r>
              <a:rPr lang="en-US" altLang="en-US" noProof="1">
                <a:solidFill>
                  <a:srgbClr val="00279F"/>
                </a:solidFill>
              </a:rPr>
              <a:t>O</a:t>
            </a:r>
          </a:p>
        </p:txBody>
      </p:sp>
      <p:sp>
        <p:nvSpPr>
          <p:cNvPr id="256003" name="Text Box 11"/>
          <p:cNvSpPr txBox="1">
            <a:spLocks noChangeArrowheads="1"/>
          </p:cNvSpPr>
          <p:nvPr/>
        </p:nvSpPr>
        <p:spPr bwMode="auto">
          <a:xfrm>
            <a:off x="0" y="260350"/>
            <a:ext cx="9906000" cy="16621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sz="3200" u="sng"/>
              <a:t>Question:</a:t>
            </a:r>
            <a:r>
              <a:rPr lang="en-ZA" altLang="en-US" sz="3200"/>
              <a:t> </a:t>
            </a:r>
          </a:p>
          <a:p>
            <a:pPr>
              <a:spcBef>
                <a:spcPct val="50000"/>
              </a:spcBef>
            </a:pPr>
            <a:r>
              <a:rPr lang="en-ZA" altLang="en-US" sz="2800"/>
              <a:t>How are the number of molecules of water calculated – i.e. how is the formula determined?</a:t>
            </a:r>
            <a:endParaRPr lang="en-ZA" altLang="en-US"/>
          </a:p>
        </p:txBody>
      </p:sp>
      <p:sp>
        <p:nvSpPr>
          <p:cNvPr id="710668" name="Text Box 12"/>
          <p:cNvSpPr txBox="1">
            <a:spLocks noChangeArrowheads="1"/>
          </p:cNvSpPr>
          <p:nvPr/>
        </p:nvSpPr>
        <p:spPr bwMode="auto">
          <a:xfrm>
            <a:off x="193675" y="3644900"/>
            <a:ext cx="897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Asked:	Value of </a:t>
            </a:r>
            <a:r>
              <a:rPr lang="en-US" altLang="en-US">
                <a:solidFill>
                  <a:schemeClr val="hlink"/>
                </a:solidFill>
              </a:rPr>
              <a:t>x</a:t>
            </a:r>
            <a:endParaRPr lang="en-ZA" altLang="en-US">
              <a:solidFill>
                <a:schemeClr val="hlink"/>
              </a:solidFill>
            </a:endParaRPr>
          </a:p>
        </p:txBody>
      </p:sp>
      <p:grpSp>
        <p:nvGrpSpPr>
          <p:cNvPr id="256005" name="Group 9"/>
          <p:cNvGrpSpPr>
            <a:grpSpLocks/>
          </p:cNvGrpSpPr>
          <p:nvPr/>
        </p:nvGrpSpPr>
        <p:grpSpPr bwMode="auto">
          <a:xfrm>
            <a:off x="152400" y="2590800"/>
            <a:ext cx="9361488" cy="457200"/>
            <a:chOff x="152400" y="2590800"/>
            <a:chExt cx="9361488" cy="457200"/>
          </a:xfrm>
        </p:grpSpPr>
        <p:sp>
          <p:nvSpPr>
            <p:cNvPr id="256006" name="Text Box 15"/>
            <p:cNvSpPr txBox="1">
              <a:spLocks noChangeArrowheads="1"/>
            </p:cNvSpPr>
            <p:nvPr/>
          </p:nvSpPr>
          <p:spPr bwMode="auto">
            <a:xfrm>
              <a:off x="152400" y="2590800"/>
              <a:ext cx="93614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ZA" altLang="en-US"/>
                <a:t>Given: 	</a:t>
              </a:r>
              <a:r>
                <a:rPr lang="en-ZA" altLang="en-US" noProof="1">
                  <a:solidFill>
                    <a:srgbClr val="00279F"/>
                  </a:solidFill>
                </a:rPr>
                <a:t>CuSO</a:t>
              </a:r>
              <a:r>
                <a:rPr lang="en-ZA" altLang="en-US" baseline="-25000" noProof="1">
                  <a:solidFill>
                    <a:srgbClr val="00279F"/>
                  </a:solidFill>
                </a:rPr>
                <a:t>4</a:t>
              </a:r>
              <a:r>
                <a:rPr lang="en-ZA" altLang="en-US" noProof="1">
                  <a:solidFill>
                    <a:srgbClr val="00279F"/>
                  </a:solidFill>
                </a:rPr>
                <a:t>.</a:t>
              </a:r>
              <a:r>
                <a:rPr lang="en-US" altLang="en-US">
                  <a:solidFill>
                    <a:srgbClr val="00279F"/>
                  </a:solidFill>
                </a:rPr>
                <a:t>x</a:t>
              </a:r>
              <a:r>
                <a:rPr lang="en-US" altLang="en-US" noProof="1">
                  <a:solidFill>
                    <a:srgbClr val="00279F"/>
                  </a:solidFill>
                </a:rPr>
                <a:t>H</a:t>
              </a:r>
              <a:r>
                <a:rPr lang="en-US" altLang="en-US" baseline="-25000" noProof="1">
                  <a:solidFill>
                    <a:srgbClr val="00279F"/>
                  </a:solidFill>
                </a:rPr>
                <a:t>2</a:t>
              </a:r>
              <a:r>
                <a:rPr lang="en-US" altLang="en-US" noProof="1">
                  <a:solidFill>
                    <a:srgbClr val="00279F"/>
                  </a:solidFill>
                </a:rPr>
                <a:t>O </a:t>
              </a:r>
              <a:r>
                <a:rPr lang="en-US" altLang="en-US">
                  <a:solidFill>
                    <a:srgbClr val="00279F"/>
                  </a:solidFill>
                </a:rPr>
                <a:t>(heat)</a:t>
              </a:r>
              <a:r>
                <a:rPr lang="en-US" altLang="en-US" noProof="1">
                  <a:solidFill>
                    <a:srgbClr val="00279F"/>
                  </a:solidFill>
                </a:rPr>
                <a:t>            CuSO</a:t>
              </a:r>
              <a:r>
                <a:rPr lang="en-US" altLang="en-US" baseline="-25000" noProof="1">
                  <a:solidFill>
                    <a:srgbClr val="00279F"/>
                  </a:solidFill>
                </a:rPr>
                <a:t>4 </a:t>
              </a:r>
              <a:r>
                <a:rPr lang="en-US" altLang="en-US" noProof="1">
                  <a:solidFill>
                    <a:srgbClr val="00279F"/>
                  </a:solidFill>
                </a:rPr>
                <a:t>+ </a:t>
              </a:r>
              <a:r>
                <a:rPr lang="en-US" altLang="en-US">
                  <a:solidFill>
                    <a:srgbClr val="00279F"/>
                  </a:solidFill>
                </a:rPr>
                <a:t>x</a:t>
              </a:r>
              <a:r>
                <a:rPr lang="en-US" altLang="en-US" noProof="1">
                  <a:solidFill>
                    <a:srgbClr val="00279F"/>
                  </a:solidFill>
                </a:rPr>
                <a:t>H</a:t>
              </a:r>
              <a:r>
                <a:rPr lang="en-US" altLang="en-US" baseline="-25000" noProof="1">
                  <a:solidFill>
                    <a:srgbClr val="00279F"/>
                  </a:solidFill>
                </a:rPr>
                <a:t>2</a:t>
              </a:r>
              <a:r>
                <a:rPr lang="en-US" altLang="en-US" noProof="1">
                  <a:solidFill>
                    <a:srgbClr val="00279F"/>
                  </a:solidFill>
                </a:rPr>
                <a:t>O</a:t>
              </a:r>
              <a:endParaRPr lang="en-ZA" altLang="en-US">
                <a:solidFill>
                  <a:srgbClr val="00279F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4876800" y="2811463"/>
              <a:ext cx="762000" cy="1587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1" grpId="0"/>
      <p:bldP spid="7106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6"/>
          <p:cNvSpPr txBox="1">
            <a:spLocks noChangeArrowheads="1"/>
          </p:cNvSpPr>
          <p:nvPr/>
        </p:nvSpPr>
        <p:spPr bwMode="auto">
          <a:xfrm>
            <a:off x="381000" y="2055674"/>
            <a:ext cx="90487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dirty="0" smtClean="0">
                <a:latin typeface="Comic Sans MS" panose="030F0702030302020204" pitchFamily="66" charset="0"/>
              </a:rPr>
              <a:t>Given:  </a:t>
            </a:r>
            <a:r>
              <a:rPr lang="en-ZA" altLang="en-US" dirty="0">
                <a:latin typeface="Comic Sans MS" panose="030F0702030302020204" pitchFamily="66" charset="0"/>
              </a:rPr>
              <a:t>RuCl</a:t>
            </a:r>
            <a:r>
              <a:rPr lang="en-ZA" altLang="en-US" baseline="-25000" dirty="0">
                <a:latin typeface="Comic Sans MS" panose="030F0702030302020204" pitchFamily="66" charset="0"/>
              </a:rPr>
              <a:t>3</a:t>
            </a:r>
            <a:r>
              <a:rPr lang="en-ZA" altLang="en-US" dirty="0">
                <a:latin typeface="Comic Sans MS" panose="030F0702030302020204" pitchFamily="66" charset="0"/>
              </a:rPr>
              <a:t>.xH</a:t>
            </a:r>
            <a:r>
              <a:rPr lang="en-ZA" altLang="en-US" baseline="-25000" dirty="0">
                <a:latin typeface="Comic Sans MS" panose="030F0702030302020204" pitchFamily="66" charset="0"/>
              </a:rPr>
              <a:t>2</a:t>
            </a:r>
            <a:r>
              <a:rPr lang="en-ZA" altLang="en-US" dirty="0">
                <a:latin typeface="Comic Sans MS" panose="030F0702030302020204" pitchFamily="66" charset="0"/>
              </a:rPr>
              <a:t>O</a:t>
            </a:r>
          </a:p>
          <a:p>
            <a:pPr algn="just">
              <a:spcBef>
                <a:spcPct val="50000"/>
              </a:spcBef>
            </a:pPr>
            <a:r>
              <a:rPr lang="en-ZA" altLang="en-US" dirty="0">
                <a:latin typeface="Comic Sans MS" panose="030F0702030302020204" pitchFamily="66" charset="0"/>
              </a:rPr>
              <a:t>If you heat </a:t>
            </a:r>
            <a:r>
              <a:rPr lang="en-ZA" altLang="en-US" dirty="0" smtClean="0">
                <a:latin typeface="Comic Sans MS" panose="030F0702030302020204" pitchFamily="66" charset="0"/>
              </a:rPr>
              <a:t>1.056 </a:t>
            </a:r>
            <a:r>
              <a:rPr lang="en-ZA" altLang="en-US" dirty="0">
                <a:latin typeface="Comic Sans MS" panose="030F0702030302020204" pitchFamily="66" charset="0"/>
              </a:rPr>
              <a:t>g of the hydrated salt and find that only </a:t>
            </a:r>
            <a:r>
              <a:rPr lang="en-ZA" altLang="en-US" dirty="0" smtClean="0">
                <a:latin typeface="Comic Sans MS" panose="030F0702030302020204" pitchFamily="66" charset="0"/>
              </a:rPr>
              <a:t>0.838 </a:t>
            </a:r>
            <a:r>
              <a:rPr lang="en-ZA" altLang="en-US" dirty="0">
                <a:latin typeface="Comic Sans MS" panose="030F0702030302020204" pitchFamily="66" charset="0"/>
              </a:rPr>
              <a:t>g of RuCl</a:t>
            </a:r>
            <a:r>
              <a:rPr lang="en-ZA" altLang="en-US" baseline="-25000" dirty="0">
                <a:latin typeface="Comic Sans MS" panose="030F0702030302020204" pitchFamily="66" charset="0"/>
              </a:rPr>
              <a:t>3</a:t>
            </a:r>
            <a:r>
              <a:rPr lang="en-ZA" altLang="en-US" dirty="0">
                <a:latin typeface="Comic Sans MS" panose="030F0702030302020204" pitchFamily="66" charset="0"/>
              </a:rPr>
              <a:t> remains when all of the water has been driven </a:t>
            </a:r>
            <a:r>
              <a:rPr lang="en-ZA" altLang="en-US" dirty="0" smtClean="0">
                <a:latin typeface="Comic Sans MS" panose="030F0702030302020204" pitchFamily="66" charset="0"/>
              </a:rPr>
              <a:t>off. Calculate the value of x from this information.</a:t>
            </a:r>
            <a:endParaRPr lang="en-ZA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381000"/>
            <a:ext cx="6500812" cy="865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ZA" altLang="en-US" sz="32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YOURSELF 2.23</a:t>
            </a:r>
            <a:endParaRPr lang="en-US" altLang="en-US" sz="3200" kern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2"/>
          <p:cNvSpPr>
            <a:spLocks noChangeArrowheads="1"/>
          </p:cNvSpPr>
          <p:nvPr/>
        </p:nvSpPr>
        <p:spPr bwMode="auto">
          <a:xfrm>
            <a:off x="0" y="260350"/>
            <a:ext cx="9906000" cy="136842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906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A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Molecular composition can be expressed in 3 different ways</a:t>
            </a:r>
            <a:endParaRPr lang="en-US" sz="2800" dirty="0" smtClean="0">
              <a:solidFill>
                <a:srgbClr val="002AB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1568450" y="28194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noProof="1">
                <a:solidFill>
                  <a:srgbClr val="0237BA"/>
                </a:solidFill>
              </a:rPr>
              <a:t>Number of atoms of each type per molecule or per formula unit (ions)</a:t>
            </a:r>
            <a:r>
              <a:rPr lang="en-US" altLang="en-US">
                <a:solidFill>
                  <a:srgbClr val="0237BA"/>
                </a:solidFill>
              </a:rPr>
              <a:t>: </a:t>
            </a:r>
            <a:r>
              <a:rPr lang="en-US" altLang="en-US">
                <a:solidFill>
                  <a:srgbClr val="0237BA"/>
                </a:solidFill>
                <a:sym typeface="Symbol" panose="05050102010706020507" pitchFamily="18" charset="2"/>
              </a:rPr>
              <a:t></a:t>
            </a:r>
            <a:r>
              <a:rPr lang="en-US" altLang="en-US">
                <a:solidFill>
                  <a:srgbClr val="0237BA"/>
                </a:solidFill>
              </a:rPr>
              <a:t> </a:t>
            </a:r>
            <a:r>
              <a:rPr lang="en-US" altLang="en-US">
                <a:solidFill>
                  <a:srgbClr val="990033"/>
                </a:solidFill>
              </a:rPr>
              <a:t>by giving the formula of the compound</a:t>
            </a:r>
            <a:endParaRPr lang="en-US" altLang="en-US" noProof="1">
              <a:solidFill>
                <a:srgbClr val="990033"/>
              </a:solidFill>
            </a:endParaRPr>
          </a:p>
        </p:txBody>
      </p:sp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568450" y="4411663"/>
            <a:ext cx="749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noProof="1">
                <a:solidFill>
                  <a:schemeClr val="hlink"/>
                </a:solidFill>
              </a:rPr>
              <a:t> </a:t>
            </a:r>
            <a:r>
              <a:rPr lang="en-US" altLang="en-US" noProof="1">
                <a:solidFill>
                  <a:srgbClr val="990033"/>
                </a:solidFill>
              </a:rPr>
              <a:t>Mass</a:t>
            </a:r>
            <a:r>
              <a:rPr lang="en-US" altLang="en-US" noProof="1">
                <a:solidFill>
                  <a:srgbClr val="0237BA"/>
                </a:solidFill>
              </a:rPr>
              <a:t> of each element </a:t>
            </a:r>
            <a:r>
              <a:rPr lang="en-US" altLang="en-US" noProof="1">
                <a:solidFill>
                  <a:srgbClr val="990033"/>
                </a:solidFill>
              </a:rPr>
              <a:t>per mole</a:t>
            </a:r>
            <a:r>
              <a:rPr lang="en-US" altLang="en-US" noProof="1">
                <a:solidFill>
                  <a:srgbClr val="0237BA"/>
                </a:solidFill>
              </a:rPr>
              <a:t> compound</a:t>
            </a:r>
          </a:p>
        </p:txBody>
      </p:sp>
      <p:sp>
        <p:nvSpPr>
          <p:cNvPr id="459782" name="Text Box 6"/>
          <p:cNvSpPr txBox="1">
            <a:spLocks noChangeArrowheads="1"/>
          </p:cNvSpPr>
          <p:nvPr/>
        </p:nvSpPr>
        <p:spPr bwMode="auto">
          <a:xfrm>
            <a:off x="1651000" y="5343525"/>
            <a:ext cx="7842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noProof="1">
                <a:solidFill>
                  <a:srgbClr val="0237BA"/>
                </a:solidFill>
              </a:rPr>
              <a:t>Mass of each element relative to the total mass of the compound</a:t>
            </a:r>
            <a:r>
              <a:rPr lang="en-US" altLang="en-US">
                <a:solidFill>
                  <a:srgbClr val="0237BA"/>
                </a:solidFill>
              </a:rPr>
              <a:t> </a:t>
            </a:r>
            <a:r>
              <a:rPr lang="en-US" altLang="en-US">
                <a:solidFill>
                  <a:srgbClr val="0237BA"/>
                </a:solidFill>
                <a:sym typeface="Symbol" panose="05050102010706020507" pitchFamily="18" charset="2"/>
              </a:rPr>
              <a:t> </a:t>
            </a:r>
            <a:r>
              <a:rPr lang="en-US" altLang="en-US" u="sng">
                <a:solidFill>
                  <a:srgbClr val="990033"/>
                </a:solidFill>
              </a:rPr>
              <a:t>mass percentage</a:t>
            </a:r>
            <a:endParaRPr lang="en-US" altLang="en-US" u="sng" noProof="1">
              <a:solidFill>
                <a:srgbClr val="990033"/>
              </a:solidFill>
            </a:endParaRP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819150" y="2133600"/>
            <a:ext cx="280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noProof="1">
                <a:solidFill>
                  <a:srgbClr val="00279F"/>
                </a:solidFill>
              </a:rPr>
              <a:t>In terms of:</a:t>
            </a:r>
          </a:p>
        </p:txBody>
      </p:sp>
      <p:sp>
        <p:nvSpPr>
          <p:cNvPr id="208904" name="AutoShape 8"/>
          <p:cNvSpPr>
            <a:spLocks noChangeArrowheads="1"/>
          </p:cNvSpPr>
          <p:nvPr/>
        </p:nvSpPr>
        <p:spPr bwMode="auto">
          <a:xfrm>
            <a:off x="1238250" y="2895600"/>
            <a:ext cx="165100" cy="30480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208905" name="AutoShape 9"/>
          <p:cNvSpPr>
            <a:spLocks noChangeArrowheads="1"/>
          </p:cNvSpPr>
          <p:nvPr/>
        </p:nvSpPr>
        <p:spPr bwMode="auto">
          <a:xfrm>
            <a:off x="1238250" y="4492625"/>
            <a:ext cx="165100" cy="30480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459786" name="AutoShape 10"/>
          <p:cNvSpPr>
            <a:spLocks noChangeArrowheads="1"/>
          </p:cNvSpPr>
          <p:nvPr/>
        </p:nvSpPr>
        <p:spPr bwMode="auto">
          <a:xfrm>
            <a:off x="1238250" y="5572125"/>
            <a:ext cx="165100" cy="304800"/>
          </a:xfrm>
          <a:prstGeom prst="flowChartConnector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45978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0" grpId="0" autoUpdateAnimBg="0"/>
      <p:bldP spid="459781" grpId="0" autoUpdateAnimBg="0"/>
      <p:bldP spid="459782" grpId="0" autoUpdateAnimBg="0"/>
      <p:bldP spid="4597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8175"/>
            <a:ext cx="9906000" cy="2486025"/>
          </a:xfrm>
        </p:spPr>
        <p:txBody>
          <a:bodyPr/>
          <a:lstStyle/>
          <a:p>
            <a:pPr algn="l"/>
            <a:r>
              <a:rPr lang="en-US" altLang="en-US" sz="3200" noProof="1" smtClean="0">
                <a:solidFill>
                  <a:srgbClr val="FF0000"/>
                </a:solidFill>
              </a:rPr>
              <a:t>Explain the term</a:t>
            </a:r>
            <a:r>
              <a:rPr lang="en-US" altLang="en-US" sz="3200" dirty="0" smtClean="0">
                <a:solidFill>
                  <a:srgbClr val="FF0000"/>
                </a:solidFill>
              </a:rPr>
              <a:t>:</a:t>
            </a:r>
            <a:r>
              <a:rPr lang="en-US" altLang="en-US" sz="3200" dirty="0" smtClean="0">
                <a:solidFill>
                  <a:srgbClr val="FFFFCC"/>
                </a:solidFill>
              </a:rPr>
              <a:t/>
            </a:r>
            <a:br>
              <a:rPr lang="en-US" altLang="en-US" sz="3200" dirty="0" smtClean="0">
                <a:solidFill>
                  <a:srgbClr val="FFFFCC"/>
                </a:solidFill>
              </a:rPr>
            </a:br>
            <a:r>
              <a:rPr lang="en-US" altLang="en-US" sz="3200" dirty="0" smtClean="0">
                <a:solidFill>
                  <a:srgbClr val="FFFFCC"/>
                </a:solidFill>
              </a:rPr>
              <a:t/>
            </a:r>
            <a:br>
              <a:rPr lang="en-US" altLang="en-US" sz="3200" dirty="0" smtClean="0">
                <a:solidFill>
                  <a:srgbClr val="FFFFCC"/>
                </a:solidFill>
              </a:rPr>
            </a:br>
            <a:r>
              <a:rPr lang="en-US" altLang="en-US" sz="3200" noProof="1" smtClean="0">
                <a:solidFill>
                  <a:srgbClr val="003399"/>
                </a:solidFill>
              </a:rPr>
              <a:t>mass percentage</a:t>
            </a:r>
            <a:r>
              <a:rPr lang="en-US" altLang="en-US" sz="3200" dirty="0" smtClean="0">
                <a:solidFill>
                  <a:srgbClr val="003399"/>
                </a:solidFill>
              </a:rPr>
              <a:t> / percentage composition</a:t>
            </a:r>
            <a:r>
              <a:rPr lang="en-US" altLang="en-US" dirty="0" smtClean="0">
                <a:solidFill>
                  <a:srgbClr val="FFFFCC"/>
                </a:solidFill>
              </a:rPr>
              <a:t/>
            </a:r>
            <a:br>
              <a:rPr lang="en-US" altLang="en-US" dirty="0" smtClean="0">
                <a:solidFill>
                  <a:srgbClr val="FFFFCC"/>
                </a:solidFill>
              </a:rPr>
            </a:br>
            <a:endParaRPr lang="en-US" altLang="en-US" sz="4400" dirty="0" smtClean="0">
              <a:solidFill>
                <a:srgbClr val="00279F"/>
              </a:solidFill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533400" y="4178300"/>
            <a:ext cx="8489950" cy="13843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Molar mass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of each element in the compound relative to the total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molar mass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of the compound, given as mass percent</a:t>
            </a:r>
            <a:endParaRPr lang="en-US" sz="2800" i="1" noProof="1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150" y="228600"/>
            <a:ext cx="8255000" cy="1143000"/>
          </a:xfrm>
        </p:spPr>
        <p:txBody>
          <a:bodyPr/>
          <a:lstStyle/>
          <a:p>
            <a:pPr>
              <a:defRPr/>
            </a:pPr>
            <a:r>
              <a:rPr lang="en-ZA" sz="4400" u="sng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FORMULA USED</a:t>
            </a:r>
            <a:r>
              <a:rPr lang="en-US" sz="4400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87" name="Text Box 5"/>
          <p:cNvSpPr txBox="1">
            <a:spLocks noChangeArrowheads="1"/>
          </p:cNvSpPr>
          <p:nvPr/>
        </p:nvSpPr>
        <p:spPr bwMode="auto">
          <a:xfrm>
            <a:off x="2743200" y="1944469"/>
            <a:ext cx="4572000" cy="646331"/>
          </a:xfrm>
          <a:prstGeom prst="rect">
            <a:avLst/>
          </a:prstGeom>
          <a:solidFill>
            <a:srgbClr val="9966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FF00"/>
                </a:solidFill>
                <a:latin typeface="Calibri" pitchFamily="34" charset="0"/>
              </a:rPr>
              <a:t>Compound </a:t>
            </a:r>
            <a:r>
              <a:rPr lang="en-US" sz="3600" b="0" dirty="0" err="1">
                <a:solidFill>
                  <a:srgbClr val="FFFF00"/>
                </a:solidFill>
                <a:latin typeface="Calibri" pitchFamily="34" charset="0"/>
              </a:rPr>
              <a:t>A</a:t>
            </a:r>
            <a:r>
              <a:rPr lang="en-US" sz="3600" b="0" baseline="-25000" dirty="0" err="1">
                <a:solidFill>
                  <a:srgbClr val="FFFF00"/>
                </a:solidFill>
                <a:latin typeface="Calibri" pitchFamily="34" charset="0"/>
              </a:rPr>
              <a:t>x</a:t>
            </a:r>
            <a:r>
              <a:rPr lang="en-US" sz="3600" b="0" dirty="0" err="1">
                <a:solidFill>
                  <a:srgbClr val="FFFF00"/>
                </a:solidFill>
                <a:latin typeface="Calibri" pitchFamily="34" charset="0"/>
              </a:rPr>
              <a:t>B</a:t>
            </a:r>
            <a:r>
              <a:rPr lang="en-US" sz="3600" b="0" baseline="-25000" dirty="0" err="1">
                <a:solidFill>
                  <a:srgbClr val="FFFF00"/>
                </a:solidFill>
                <a:latin typeface="Calibri" pitchFamily="34" charset="0"/>
              </a:rPr>
              <a:t>y</a:t>
            </a:r>
            <a:endParaRPr lang="en-US" sz="3600" b="0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212998" name="Group 9"/>
          <p:cNvGrpSpPr>
            <a:grpSpLocks/>
          </p:cNvGrpSpPr>
          <p:nvPr/>
        </p:nvGrpSpPr>
        <p:grpSpPr bwMode="auto">
          <a:xfrm>
            <a:off x="381000" y="3605213"/>
            <a:ext cx="9231313" cy="966787"/>
            <a:chOff x="381000" y="3152387"/>
            <a:chExt cx="9231084" cy="966922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442030" y="3657600"/>
              <a:ext cx="5787570" cy="461709"/>
            </a:xfrm>
            <a:prstGeom prst="rect">
              <a:avLst/>
            </a:pr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noProof="1">
                  <a:solidFill>
                    <a:srgbClr val="FFFF00"/>
                  </a:solidFill>
                  <a:latin typeface="Calibri" pitchFamily="34" charset="0"/>
                </a:rPr>
                <a:t>Total </a:t>
              </a:r>
              <a:r>
                <a:rPr lang="en-US" noProof="1" smtClean="0">
                  <a:solidFill>
                    <a:srgbClr val="FFFF00"/>
                  </a:solidFill>
                  <a:latin typeface="Calibri" pitchFamily="34" charset="0"/>
                </a:rPr>
                <a:t>molar mass </a:t>
              </a:r>
              <a:r>
                <a:rPr lang="en-US" noProof="1">
                  <a:solidFill>
                    <a:srgbClr val="FFFF00"/>
                  </a:solidFill>
                  <a:latin typeface="Calibri" pitchFamily="34" charset="0"/>
                </a:rPr>
                <a:t>of compound</a:t>
              </a:r>
              <a:r>
                <a:rPr lang="en-US" dirty="0">
                  <a:solidFill>
                    <a:srgbClr val="FFFF00"/>
                  </a:solidFill>
                  <a:latin typeface="Calibri" pitchFamily="34" charset="0"/>
                </a:rPr>
                <a:t> (</a:t>
              </a:r>
              <a:r>
                <a:rPr lang="en-US" dirty="0" err="1">
                  <a:solidFill>
                    <a:srgbClr val="FFFF00"/>
                  </a:solidFill>
                  <a:latin typeface="Calibri" pitchFamily="34" charset="0"/>
                </a:rPr>
                <a:t>A</a:t>
              </a:r>
              <a:r>
                <a:rPr lang="en-US" baseline="-25000" dirty="0" err="1">
                  <a:solidFill>
                    <a:srgbClr val="FFFF00"/>
                  </a:solidFill>
                  <a:latin typeface="Calibri" pitchFamily="34" charset="0"/>
                </a:rPr>
                <a:t>x</a:t>
              </a:r>
              <a:r>
                <a:rPr lang="en-US" dirty="0" err="1">
                  <a:solidFill>
                    <a:srgbClr val="FFFF00"/>
                  </a:solidFill>
                  <a:latin typeface="Calibri" pitchFamily="34" charset="0"/>
                </a:rPr>
                <a:t>B</a:t>
              </a:r>
              <a:r>
                <a:rPr lang="en-US" baseline="-25000" dirty="0" err="1">
                  <a:solidFill>
                    <a:srgbClr val="FFFF00"/>
                  </a:solidFill>
                  <a:latin typeface="Calibri" pitchFamily="34" charset="0"/>
                </a:rPr>
                <a:t>y</a:t>
              </a:r>
              <a:r>
                <a:rPr lang="en-US" dirty="0">
                  <a:solidFill>
                    <a:srgbClr val="FFFF00"/>
                  </a:solidFill>
                  <a:latin typeface="Calibri" pitchFamily="34" charset="0"/>
                </a:rPr>
                <a:t>)</a:t>
              </a:r>
              <a:endParaRPr lang="en-US" noProof="1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81000" y="3424535"/>
              <a:ext cx="2057400" cy="461665"/>
            </a:xfrm>
            <a:prstGeom prst="rect">
              <a:avLst/>
            </a:pr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noProof="1">
                  <a:solidFill>
                    <a:srgbClr val="FFFF00"/>
                  </a:solidFill>
                  <a:latin typeface="Calibri" pitchFamily="34" charset="0"/>
                </a:rPr>
                <a:t>Mass % A =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438400" y="3152387"/>
              <a:ext cx="5791200" cy="461665"/>
            </a:xfrm>
            <a:prstGeom prst="rect">
              <a:avLst/>
            </a:pr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noProof="1" smtClean="0">
                  <a:solidFill>
                    <a:srgbClr val="FFFF00"/>
                  </a:solidFill>
                  <a:latin typeface="Calibri" pitchFamily="34" charset="0"/>
                </a:rPr>
                <a:t>Molar mass </a:t>
              </a:r>
              <a:r>
                <a:rPr lang="en-US" noProof="1">
                  <a:solidFill>
                    <a:srgbClr val="FFFF00"/>
                  </a:solidFill>
                  <a:latin typeface="Calibri" pitchFamily="34" charset="0"/>
                </a:rPr>
                <a:t>A </a:t>
              </a:r>
            </a:p>
          </p:txBody>
        </p:sp>
        <p:sp>
          <p:nvSpPr>
            <p:cNvPr id="213008" name="Line 6"/>
            <p:cNvSpPr>
              <a:spLocks noChangeShapeType="1"/>
            </p:cNvSpPr>
            <p:nvPr/>
          </p:nvSpPr>
          <p:spPr bwMode="auto">
            <a:xfrm>
              <a:off x="2427510" y="3643086"/>
              <a:ext cx="5802090" cy="1451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8240484" y="3429000"/>
              <a:ext cx="1371600" cy="461665"/>
            </a:xfrm>
            <a:prstGeom prst="rect">
              <a:avLst/>
            </a:prstGeom>
            <a:solidFill>
              <a:srgbClr val="9966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noProof="1">
                  <a:solidFill>
                    <a:srgbClr val="FFFF00"/>
                  </a:solidFill>
                  <a:latin typeface="Calibri" pitchFamily="34" charset="0"/>
                </a:rPr>
                <a:t>X 100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>
          <a:xfrm>
            <a:off x="742950" y="1016000"/>
            <a:ext cx="8502650" cy="1955800"/>
          </a:xfrm>
        </p:spPr>
        <p:txBody>
          <a:bodyPr/>
          <a:lstStyle/>
          <a:p>
            <a:pPr algn="l">
              <a:defRPr/>
            </a:pPr>
            <a:r>
              <a:rPr lang="en-ZA" sz="6600" noProof="1" smtClean="0">
                <a:solidFill>
                  <a:schemeClr val="tx1"/>
                </a:solidFill>
                <a:sym typeface="Wingdings" pitchFamily="2" charset="2"/>
              </a:rPr>
              <a:t></a:t>
            </a:r>
            <a:r>
              <a:rPr lang="en-ZA" sz="2800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Calculate the </a:t>
            </a:r>
            <a:r>
              <a:rPr lang="en-ZA" sz="2800" noProof="1" smtClean="0">
                <a:solidFill>
                  <a:srgbClr val="FF0000"/>
                </a:solidFill>
              </a:rPr>
              <a:t>mass-percentage</a:t>
            </a:r>
            <a:r>
              <a:rPr lang="en-ZA" sz="2800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each element in the ammonia molecule for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(a)	10g NH</a:t>
            </a:r>
            <a:r>
              <a:rPr lang="en-US" sz="24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(b)	36g NH</a:t>
            </a:r>
            <a:r>
              <a:rPr lang="en-US" sz="24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lang="en-US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43" name="Line 4"/>
          <p:cNvSpPr>
            <a:spLocks noChangeShapeType="1"/>
          </p:cNvSpPr>
          <p:nvPr/>
        </p:nvSpPr>
        <p:spPr bwMode="auto">
          <a:xfrm>
            <a:off x="914400" y="3200400"/>
            <a:ext cx="77057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Text Box 5"/>
          <p:cNvSpPr txBox="1">
            <a:spLocks noChangeArrowheads="1"/>
          </p:cNvSpPr>
          <p:nvPr/>
        </p:nvSpPr>
        <p:spPr bwMode="auto">
          <a:xfrm>
            <a:off x="838200" y="4038600"/>
            <a:ext cx="784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noProof="1">
                <a:solidFill>
                  <a:srgbClr val="00279F"/>
                </a:solidFill>
              </a:rPr>
              <a:t>Percentages must add up to 100%</a:t>
            </a:r>
          </a:p>
        </p:txBody>
      </p:sp>
      <p:sp>
        <p:nvSpPr>
          <p:cNvPr id="215045" name="Text Box 7"/>
          <p:cNvSpPr txBox="1">
            <a:spLocks noChangeArrowheads="1"/>
          </p:cNvSpPr>
          <p:nvPr/>
        </p:nvSpPr>
        <p:spPr bwMode="auto">
          <a:xfrm>
            <a:off x="3705225" y="188913"/>
            <a:ext cx="2651125" cy="5238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ZA" altLang="en-US" sz="2800"/>
              <a:t>Example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 descr="03p119"/>
          <p:cNvSpPr>
            <a:spLocks noGrp="1" noChangeAspect="1" noChangeArrowheads="1"/>
          </p:cNvSpPr>
          <p:nvPr isPhoto="1"/>
        </p:nvSpPr>
        <p:spPr bwMode="auto">
          <a:xfrm>
            <a:off x="1531938" y="0"/>
            <a:ext cx="646906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TextBox 4"/>
          <p:cNvSpPr txBox="1">
            <a:spLocks noChangeArrowheads="1"/>
          </p:cNvSpPr>
          <p:nvPr/>
        </p:nvSpPr>
        <p:spPr bwMode="auto">
          <a:xfrm>
            <a:off x="152400" y="1838325"/>
            <a:ext cx="9629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omic Sans MS" panose="030F0702030302020204" pitchFamily="66" charset="0"/>
              </a:rPr>
              <a:t>What is the percent composition of Cl in Pt(NH</a:t>
            </a:r>
            <a:r>
              <a:rPr lang="en-US" altLang="en-US" sz="2800" baseline="-25000" dirty="0">
                <a:latin typeface="Comic Sans MS" panose="030F0702030302020204" pitchFamily="66" charset="0"/>
              </a:rPr>
              <a:t>3</a:t>
            </a:r>
            <a:r>
              <a:rPr lang="en-US" altLang="en-US" sz="2800" dirty="0">
                <a:latin typeface="Comic Sans MS" panose="030F0702030302020204" pitchFamily="66" charset="0"/>
              </a:rPr>
              <a:t>)</a:t>
            </a:r>
            <a:r>
              <a:rPr lang="en-US" altLang="en-US" sz="28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2800" dirty="0">
                <a:latin typeface="Comic Sans MS" panose="030F0702030302020204" pitchFamily="66" charset="0"/>
              </a:rPr>
              <a:t>Cl</a:t>
            </a:r>
            <a:r>
              <a:rPr lang="en-US" altLang="en-US" sz="28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0200" y="381000"/>
            <a:ext cx="6500812" cy="865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ZA" altLang="en-US" sz="32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YOURSELF 2.18</a:t>
            </a:r>
            <a:endParaRPr lang="en-US" altLang="en-US" sz="3200" kern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5349875" y="40005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5184775" y="4343400"/>
            <a:ext cx="185738" cy="4619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noProof="1">
              <a:solidFill>
                <a:srgbClr val="00279F"/>
              </a:solidFill>
            </a:endParaRPr>
          </a:p>
        </p:txBody>
      </p:sp>
      <p:sp>
        <p:nvSpPr>
          <p:cNvPr id="528400" name="Text Box 16"/>
          <p:cNvSpPr txBox="1">
            <a:spLocks noChangeArrowheads="1"/>
          </p:cNvSpPr>
          <p:nvPr/>
        </p:nvSpPr>
        <p:spPr bwMode="auto">
          <a:xfrm>
            <a:off x="914400" y="2522538"/>
            <a:ext cx="7723187" cy="14779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sz="36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 mass of lead is present in</a:t>
            </a:r>
          </a:p>
          <a:p>
            <a:pPr algn="ctr">
              <a:spcBef>
                <a:spcPct val="50000"/>
              </a:spcBef>
              <a:defRPr/>
            </a:pPr>
            <a:r>
              <a:rPr lang="en-ZA" sz="3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10.0 </a:t>
            </a:r>
            <a:r>
              <a:rPr lang="en-ZA" sz="36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 of </a:t>
            </a:r>
            <a:r>
              <a:rPr lang="en-ZA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PbS</a:t>
            </a:r>
            <a:r>
              <a:rPr lang="en-ZA" sz="36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76400" y="530692"/>
            <a:ext cx="6500812" cy="865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ZA" altLang="en-US" sz="32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YOURSELF 2.19</a:t>
            </a:r>
            <a:endParaRPr lang="en-US" altLang="en-US" sz="3200" kern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unders">
  <a:themeElements>
    <a:clrScheme name="">
      <a:dk1>
        <a:srgbClr val="000000"/>
      </a:dk1>
      <a:lt1>
        <a:srgbClr val="A2C1FE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CEDDFE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und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saund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unde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23703</TotalTime>
  <Pages>25</Pages>
  <Words>879</Words>
  <Application>Microsoft Office PowerPoint</Application>
  <PresentationFormat>A4 Paper (210x297 mm)</PresentationFormat>
  <Paragraphs>123</Paragraphs>
  <Slides>29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Bauhaus 93</vt:lpstr>
      <vt:lpstr>Calibri</vt:lpstr>
      <vt:lpstr>Comic Sans MS</vt:lpstr>
      <vt:lpstr>Symbol</vt:lpstr>
      <vt:lpstr>Times New Roman</vt:lpstr>
      <vt:lpstr>Wingdings</vt:lpstr>
      <vt:lpstr>saunders</vt:lpstr>
      <vt:lpstr>Photo Editor Photo</vt:lpstr>
      <vt:lpstr>PowerPoint Presentation</vt:lpstr>
      <vt:lpstr>The law of constant composition is used to determine the formula of a compound</vt:lpstr>
      <vt:lpstr>Molecular composition can be expressed in 3 different ways</vt:lpstr>
      <vt:lpstr>Explain the term:  mass percentage / percentage composition </vt:lpstr>
      <vt:lpstr>FORMULA USED </vt:lpstr>
      <vt:lpstr>Calculate the mass-percentage of each element in the ammonia molecule for: (a) 10g NH3  (b) 36g NH3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Determination of the Formula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Ionic compounds with assosiated water 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ATOMS AND ELEMENTS</dc:title>
  <dc:creator>J. Kotz</dc:creator>
  <cp:lastModifiedBy>10074694</cp:lastModifiedBy>
  <cp:revision>945</cp:revision>
  <cp:lastPrinted>1601-01-01T00:00:00Z</cp:lastPrinted>
  <dcterms:created xsi:type="dcterms:W3CDTF">1996-06-10T21:59:34Z</dcterms:created>
  <dcterms:modified xsi:type="dcterms:W3CDTF">2021-03-25T14:58:22Z</dcterms:modified>
</cp:coreProperties>
</file>