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81" r:id="rId2"/>
    <p:sldId id="266" r:id="rId3"/>
    <p:sldId id="462" r:id="rId4"/>
    <p:sldId id="465" r:id="rId5"/>
    <p:sldId id="787" r:id="rId6"/>
    <p:sldId id="786" r:id="rId7"/>
    <p:sldId id="815" r:id="rId8"/>
  </p:sldIdLst>
  <p:sldSz cx="9906000" cy="6858000" type="A4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8F8F8"/>
    <a:srgbClr val="FF0000"/>
    <a:srgbClr val="0000FF"/>
    <a:srgbClr val="996600"/>
    <a:srgbClr val="4D4D4D"/>
    <a:srgbClr val="1C1C1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7" autoAdjust="0"/>
  </p:normalViewPr>
  <p:slideViewPr>
    <p:cSldViewPr>
      <p:cViewPr varScale="1">
        <p:scale>
          <a:sx n="85" d="100"/>
          <a:sy n="85" d="100"/>
        </p:scale>
        <p:origin x="1099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63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3AFA8D29-E79D-4C44-A865-83AACC0E21A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840E3A3C-D043-4F6E-B8C3-40194F8FD7FB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22563" y="519113"/>
            <a:ext cx="3698875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288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372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2926" y="609600"/>
            <a:ext cx="19399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151" y="609600"/>
            <a:ext cx="5654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4442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73150" y="609600"/>
            <a:ext cx="77597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592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258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49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540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634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686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80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952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3150" y="609600"/>
            <a:ext cx="7759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3150" y="1981200"/>
            <a:ext cx="77597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75" y="6421438"/>
            <a:ext cx="332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Copyright (c) 1999 by Harcourt Brace &amp; Company</a:t>
            </a:r>
          </a:p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5" r:id="rId1"/>
    <p:sldLayoutId id="2147486906" r:id="rId2"/>
    <p:sldLayoutId id="2147486907" r:id="rId3"/>
    <p:sldLayoutId id="2147486908" r:id="rId4"/>
    <p:sldLayoutId id="2147486909" r:id="rId5"/>
    <p:sldLayoutId id="2147486910" r:id="rId6"/>
    <p:sldLayoutId id="2147486911" r:id="rId7"/>
    <p:sldLayoutId id="2147486912" r:id="rId8"/>
    <p:sldLayoutId id="2147486913" r:id="rId9"/>
    <p:sldLayoutId id="2147486914" r:id="rId10"/>
    <p:sldLayoutId id="2147486915" r:id="rId11"/>
    <p:sldLayoutId id="2147486916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66566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66571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4000026" y="639377"/>
                <a:ext cx="3530913" cy="6389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6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isotopes</a:t>
                </a:r>
                <a:endParaRPr lang="en-US" sz="6000" cap="small" dirty="0">
                  <a:ln>
                    <a:solidFill>
                      <a:srgbClr val="FFFFFF"/>
                    </a:solidFill>
                  </a:ln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66572" name="Group 16"/>
            <p:cNvGrpSpPr>
              <a:grpSpLocks/>
            </p:cNvGrpSpPr>
            <p:nvPr/>
          </p:nvGrpSpPr>
          <p:grpSpPr bwMode="auto">
            <a:xfrm>
              <a:off x="378242" y="533402"/>
              <a:ext cx="1415772" cy="1460081"/>
              <a:chOff x="98738" y="5105402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6" y="5147584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STUDY SECTION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66574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669881" y="5881929"/>
                  <a:ext cx="1291443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657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2.2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573487"/>
            <a:ext cx="9296400" cy="163121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dirty="0"/>
              <a:t>Following completion of this Study Section you should be able to:</a:t>
            </a:r>
            <a:endParaRPr lang="en-ZA" sz="2000" dirty="0"/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Define isotopes and write down the mass number as well as the number of neutrons for a specific isotope; and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Do simple calculations to link the atomic mass of an element and the isotope abundance with each other</a:t>
            </a:r>
            <a:r>
              <a:rPr lang="en-GB" sz="2000" dirty="0"/>
              <a:t>.</a:t>
            </a:r>
            <a:endParaRPr lang="en-ZA" sz="20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95300" y="2782857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2 of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4876800"/>
            <a:ext cx="9906000" cy="160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4400"/>
            <a:ext cx="9163050" cy="121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Boron-10 (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B) has 5 p and 5 n	</a:t>
            </a: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Boron-11 (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B) has 5 p and 6 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11213" y="2590800"/>
            <a:ext cx="5297487" cy="1778000"/>
            <a:chOff x="1236" y="2644"/>
            <a:chExt cx="3080" cy="1120"/>
          </a:xfrm>
        </p:grpSpPr>
        <p:pic>
          <p:nvPicPr>
            <p:cNvPr id="68616" name="Picture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6" y="2644"/>
              <a:ext cx="3080" cy="1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</p:pic>
        <p:sp>
          <p:nvSpPr>
            <p:cNvPr id="68617" name="Rectangle 5"/>
            <p:cNvSpPr>
              <a:spLocks noChangeArrowheads="1"/>
            </p:cNvSpPr>
            <p:nvPr/>
          </p:nvSpPr>
          <p:spPr bwMode="auto">
            <a:xfrm>
              <a:off x="2295" y="3322"/>
              <a:ext cx="412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aseline="30000"/>
                <a:t>10</a:t>
              </a:r>
              <a:r>
                <a:rPr lang="en-US" altLang="en-US" sz="2800"/>
                <a:t>B</a:t>
              </a:r>
            </a:p>
          </p:txBody>
        </p:sp>
        <p:sp>
          <p:nvSpPr>
            <p:cNvPr id="68618" name="Rectangle 6"/>
            <p:cNvSpPr>
              <a:spLocks noChangeArrowheads="1"/>
            </p:cNvSpPr>
            <p:nvPr/>
          </p:nvSpPr>
          <p:spPr bwMode="auto">
            <a:xfrm>
              <a:off x="2967" y="2698"/>
              <a:ext cx="4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aseline="30000"/>
                <a:t>11</a:t>
              </a:r>
              <a:r>
                <a:rPr lang="en-US" altLang="en-US" sz="2800"/>
                <a:t>B</a:t>
              </a:r>
            </a:p>
          </p:txBody>
        </p:sp>
      </p:grp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181850" y="2987675"/>
            <a:ext cx="21463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rooi</a:t>
            </a:r>
            <a:r>
              <a:rPr lang="en-ZA" noProof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ZA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groen</a:t>
            </a:r>
            <a:endParaRPr lang="en-ZA" noProof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7016750" y="2895600"/>
            <a:ext cx="1981200" cy="1143000"/>
          </a:xfrm>
          <a:prstGeom prst="bracketPair">
            <a:avLst>
              <a:gd name="adj" fmla="val 16667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12750" y="4913313"/>
            <a:ext cx="9080500" cy="150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ISOTOPES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Atoms of the same element (same Z) but different mass number (A). Different with regard to the number of neutrons.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412750" y="1981200"/>
            <a:ext cx="8832850" cy="2209800"/>
          </a:xfrm>
          <a:prstGeom prst="rect">
            <a:avLst/>
          </a:prstGeom>
          <a:solidFill>
            <a:srgbClr val="EF91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4494" name="Text Box 14"/>
          <p:cNvSpPr txBox="1">
            <a:spLocks noChangeArrowheads="1"/>
          </p:cNvSpPr>
          <p:nvPr/>
        </p:nvSpPr>
        <p:spPr bwMode="auto">
          <a:xfrm>
            <a:off x="495300" y="2133600"/>
            <a:ext cx="8750300" cy="175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Generally we refer to a particular isotope by giving its mass number, for example, uranium-238 or </a:t>
            </a:r>
            <a:r>
              <a:rPr lang="en-US" sz="36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238</a:t>
            </a: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30" name="Rectangle 6"/>
          <p:cNvSpPr>
            <a:spLocks noChangeArrowheads="1"/>
          </p:cNvSpPr>
          <p:nvPr/>
        </p:nvSpPr>
        <p:spPr bwMode="auto">
          <a:xfrm>
            <a:off x="0" y="0"/>
            <a:ext cx="9906000" cy="15240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495300" y="228600"/>
            <a:ext cx="883285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You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must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be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able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to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explain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the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term isotope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abundance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with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an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example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.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10631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4114800"/>
          <a:ext cx="99060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0" name="Photo Editor Photo" r:id="rId3" imgW="6428571" imgH="1438095" progId="MSPhotoEd.3">
                  <p:embed/>
                </p:oleObj>
              </mc:Choice>
              <mc:Fallback>
                <p:oleObj name="Photo Editor Photo" r:id="rId3" imgW="6428571" imgH="1438095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14800"/>
                        <a:ext cx="99060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1554163"/>
          <a:ext cx="9906000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1" name="Photo Editor Photo" r:id="rId5" imgW="6744641" imgH="1828571" progId="MSPhotoEd.3">
                  <p:embed/>
                </p:oleObj>
              </mc:Choice>
              <mc:Fallback>
                <p:oleObj name="Photo Editor Photo" r:id="rId5" imgW="6744641" imgH="1828571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4163"/>
                        <a:ext cx="9906000" cy="256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73734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73739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312184" y="769301"/>
                <a:ext cx="5459566" cy="445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The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periodic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table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00"/>
                    </a:solidFill>
                    <a:latin typeface="Calibri" pitchFamily="34" charset="0"/>
                  </a:rPr>
                  <a:t>– self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00"/>
                    </a:solidFill>
                    <a:latin typeface="Calibri" pitchFamily="34" charset="0"/>
                  </a:rPr>
                  <a:t>study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73740" name="Group 16"/>
            <p:cNvGrpSpPr>
              <a:grpSpLocks/>
            </p:cNvGrpSpPr>
            <p:nvPr/>
          </p:nvGrpSpPr>
          <p:grpSpPr bwMode="auto">
            <a:xfrm>
              <a:off x="378242" y="533401"/>
              <a:ext cx="1415772" cy="1460081"/>
              <a:chOff x="98737" y="5105401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5" y="5147583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STUDY SECTION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73742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669880" y="5881929"/>
                  <a:ext cx="1291443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3744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2.3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573487"/>
            <a:ext cx="9296400" cy="1323439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Following completion of this Study Section you should be able to:</a:t>
            </a:r>
            <a:endParaRPr lang="en-ZA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Identify groups and periods on the periodic table; and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Distinguish between the metals, </a:t>
            </a:r>
            <a:r>
              <a:rPr lang="en-GB" sz="2000" b="0" dirty="0" smtClean="0">
                <a:latin typeface="Calibri" pitchFamily="34" charset="0"/>
                <a:cs typeface="Calibri" pitchFamily="34" charset="0"/>
              </a:rPr>
              <a:t>metalloids, </a:t>
            </a:r>
            <a:r>
              <a:rPr lang="en-GB" sz="2000" b="0" dirty="0">
                <a:latin typeface="Calibri" pitchFamily="34" charset="0"/>
                <a:cs typeface="Calibri" pitchFamily="34" charset="0"/>
              </a:rPr>
              <a:t>non-metals, alkaline metals, alkaline earth metals, halogens, </a:t>
            </a:r>
            <a:r>
              <a:rPr lang="en-GB" sz="2000" b="0" dirty="0" smtClean="0">
                <a:latin typeface="Calibri" pitchFamily="34" charset="0"/>
                <a:cs typeface="Calibri" pitchFamily="34" charset="0"/>
              </a:rPr>
              <a:t>noble gasses </a:t>
            </a:r>
            <a:r>
              <a:rPr lang="en-GB" sz="2000" b="0" dirty="0">
                <a:latin typeface="Calibri" pitchFamily="34" charset="0"/>
                <a:cs typeface="Calibri" pitchFamily="34" charset="0"/>
              </a:rPr>
              <a:t>and the </a:t>
            </a:r>
            <a:r>
              <a:rPr lang="en-GB" sz="2000" b="0" dirty="0" smtClean="0">
                <a:latin typeface="Calibri" pitchFamily="34" charset="0"/>
                <a:cs typeface="Calibri" pitchFamily="34" charset="0"/>
              </a:rPr>
              <a:t>transition metals </a:t>
            </a:r>
            <a:r>
              <a:rPr lang="en-GB" sz="2000" b="0" dirty="0">
                <a:latin typeface="Calibri" pitchFamily="34" charset="0"/>
                <a:cs typeface="Calibri" pitchFamily="34" charset="0"/>
              </a:rPr>
              <a:t>on the periodic table</a:t>
            </a:r>
            <a:r>
              <a:rPr lang="en-GB" sz="2000" dirty="0"/>
              <a:t>.</a:t>
            </a:r>
            <a:endParaRPr lang="en-ZA" sz="20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74038" y="2901614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2 of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75782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75787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126063" y="770682"/>
                <a:ext cx="6204052" cy="832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Molecules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,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compounds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and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formulae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75788" name="Group 16"/>
            <p:cNvGrpSpPr>
              <a:grpSpLocks/>
            </p:cNvGrpSpPr>
            <p:nvPr/>
          </p:nvGrpSpPr>
          <p:grpSpPr bwMode="auto">
            <a:xfrm>
              <a:off x="378242" y="533401"/>
              <a:ext cx="1415772" cy="1460081"/>
              <a:chOff x="98737" y="5105401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5" y="5147583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STUDY SECTION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75790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669880" y="5881929"/>
                  <a:ext cx="1291443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5792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2.4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573488"/>
            <a:ext cx="9296400" cy="1323439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Following completion of this Study Section you should be able to:</a:t>
            </a:r>
            <a:endParaRPr lang="en-ZA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Recognize and interpret molecular formulae, abbreviated formulae and structural formulae; and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Know of the different molecular models that exist in chemistry</a:t>
            </a:r>
            <a:r>
              <a:rPr lang="en-GB" sz="2000" dirty="0"/>
              <a:t>.</a:t>
            </a:r>
            <a:endParaRPr lang="en-ZA" sz="20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78520" y="2807332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2 of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spect="1" noChangeArrowheads="1"/>
          </p:cNvSpPr>
          <p:nvPr isPhoto="1"/>
        </p:nvSpPr>
        <p:spPr bwMode="auto">
          <a:xfrm>
            <a:off x="762000" y="2461630"/>
            <a:ext cx="8305800" cy="432017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 b="-15"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>
              <a:defRPr/>
            </a:pPr>
            <a:endParaRPr lang="af-ZA"/>
          </a:p>
        </p:txBody>
      </p:sp>
      <p:sp>
        <p:nvSpPr>
          <p:cNvPr id="9" name="Rectangle 8"/>
          <p:cNvSpPr/>
          <p:nvPr/>
        </p:nvSpPr>
        <p:spPr bwMode="auto">
          <a:xfrm>
            <a:off x="2133600" y="2514600"/>
            <a:ext cx="11430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76600" y="2514600"/>
            <a:ext cx="12954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72000" y="2514600"/>
            <a:ext cx="24384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010400" y="2514600"/>
            <a:ext cx="19812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28600" y="252413"/>
            <a:ext cx="4930775" cy="2314575"/>
            <a:chOff x="228600" y="252984"/>
            <a:chExt cx="4930324" cy="2313432"/>
          </a:xfrm>
        </p:grpSpPr>
        <p:sp>
          <p:nvSpPr>
            <p:cNvPr id="5" name="TextBox 4"/>
            <p:cNvSpPr txBox="1"/>
            <p:nvPr/>
          </p:nvSpPr>
          <p:spPr>
            <a:xfrm>
              <a:off x="228600" y="252984"/>
              <a:ext cx="4930324" cy="64633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Molecular </a:t>
              </a:r>
              <a:r>
                <a:rPr lang="af-ZA" sz="1800" cap="small" dirty="0" err="1">
                  <a:solidFill>
                    <a:srgbClr val="C00000"/>
                  </a:solidFill>
                  <a:latin typeface="Calibri" pitchFamily="34" charset="0"/>
                </a:rPr>
                <a:t>formula</a:t>
              </a: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af-ZA" sz="1800" b="0" dirty="0" err="1">
                  <a:latin typeface="Calibri" pitchFamily="34" charset="0"/>
                </a:rPr>
                <a:t>Atom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symbols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with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subscripts</a:t>
              </a:r>
              <a:endParaRPr lang="af-ZA" sz="1800" b="0" dirty="0">
                <a:latin typeface="Calibri" pitchFamily="34" charset="0"/>
              </a:endParaRPr>
            </a:p>
            <a:p>
              <a:pPr>
                <a:defRPr/>
              </a:pPr>
              <a:r>
                <a:rPr lang="af-ZA" sz="1800" b="0" dirty="0" err="1">
                  <a:latin typeface="Calibri" pitchFamily="34" charset="0"/>
                </a:rPr>
                <a:t>Indicating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number</a:t>
              </a:r>
              <a:r>
                <a:rPr lang="af-ZA" sz="1800" b="0" dirty="0">
                  <a:latin typeface="Calibri" pitchFamily="34" charset="0"/>
                </a:rPr>
                <a:t> of </a:t>
              </a:r>
              <a:r>
                <a:rPr lang="af-ZA" sz="1800" b="0" dirty="0" err="1">
                  <a:latin typeface="Calibri" pitchFamily="34" charset="0"/>
                </a:rPr>
                <a:t>atoms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of</a:t>
              </a:r>
              <a:r>
                <a:rPr lang="af-ZA" sz="1800" b="0" dirty="0">
                  <a:latin typeface="Calibri" pitchFamily="34" charset="0"/>
                </a:rPr>
                <a:t> element present.</a:t>
              </a:r>
            </a:p>
          </p:txBody>
        </p:sp>
        <p:cxnSp>
          <p:nvCxnSpPr>
            <p:cNvPr id="24" name="Curved Connector 23"/>
            <p:cNvCxnSpPr/>
            <p:nvPr/>
          </p:nvCxnSpPr>
          <p:spPr bwMode="auto">
            <a:xfrm rot="16200000" flipH="1">
              <a:off x="990074" y="965906"/>
              <a:ext cx="1677159" cy="1523861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509838" y="1063625"/>
            <a:ext cx="6710362" cy="1527175"/>
            <a:chOff x="2510030" y="1063752"/>
            <a:chExt cx="6710170" cy="1527048"/>
          </a:xfrm>
        </p:grpSpPr>
        <p:sp>
          <p:nvSpPr>
            <p:cNvPr id="6" name="TextBox 5"/>
            <p:cNvSpPr txBox="1"/>
            <p:nvPr/>
          </p:nvSpPr>
          <p:spPr>
            <a:xfrm>
              <a:off x="2510030" y="1063752"/>
              <a:ext cx="6710170" cy="64633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 err="1">
                  <a:solidFill>
                    <a:srgbClr val="C00000"/>
                  </a:solidFill>
                  <a:latin typeface="Calibri" pitchFamily="34" charset="0"/>
                </a:rPr>
                <a:t>Condensed</a:t>
              </a: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 </a:t>
              </a:r>
              <a:r>
                <a:rPr lang="af-ZA" sz="1800" cap="small" dirty="0" err="1">
                  <a:solidFill>
                    <a:srgbClr val="C00000"/>
                  </a:solidFill>
                  <a:latin typeface="Calibri" pitchFamily="34" charset="0"/>
                </a:rPr>
                <a:t>formula</a:t>
              </a: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af-ZA" sz="1800" b="0" dirty="0" err="1">
                  <a:latin typeface="Calibri" pitchFamily="34" charset="0"/>
                </a:rPr>
                <a:t>Groups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atoms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bonded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to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one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another</a:t>
              </a:r>
              <a:r>
                <a:rPr lang="af-ZA" sz="1800" b="0" dirty="0">
                  <a:latin typeface="Calibri" pitchFamily="34" charset="0"/>
                </a:rPr>
                <a:t>.</a:t>
              </a:r>
            </a:p>
            <a:p>
              <a:pPr>
                <a:defRPr/>
              </a:pPr>
              <a:r>
                <a:rPr lang="af-ZA" sz="1800" b="0" dirty="0">
                  <a:latin typeface="Calibri" pitchFamily="34" charset="0"/>
                </a:rPr>
                <a:t>(CH</a:t>
              </a:r>
              <a:r>
                <a:rPr lang="af-ZA" sz="1800" b="0" baseline="-25000" dirty="0">
                  <a:latin typeface="Calibri" pitchFamily="34" charset="0"/>
                </a:rPr>
                <a:t>3</a:t>
              </a:r>
              <a:r>
                <a:rPr lang="af-ZA" sz="1800" b="0" dirty="0">
                  <a:latin typeface="Calibri" pitchFamily="34" charset="0"/>
                </a:rPr>
                <a:t>CH</a:t>
              </a:r>
              <a:r>
                <a:rPr lang="af-ZA" sz="1800" b="0" baseline="-25000" dirty="0">
                  <a:latin typeface="Calibri" pitchFamily="34" charset="0"/>
                </a:rPr>
                <a:t>2</a:t>
              </a:r>
              <a:r>
                <a:rPr lang="af-ZA" sz="1800" b="0" dirty="0">
                  <a:latin typeface="Calibri" pitchFamily="34" charset="0"/>
                </a:rPr>
                <a:t>OH, 1C </a:t>
              </a:r>
              <a:r>
                <a:rPr lang="af-ZA" sz="1800" b="0" dirty="0" err="1">
                  <a:latin typeface="Calibri" pitchFamily="34" charset="0"/>
                </a:rPr>
                <a:t>bonded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to</a:t>
              </a:r>
              <a:r>
                <a:rPr lang="af-ZA" sz="1800" b="0" dirty="0">
                  <a:latin typeface="Calibri" pitchFamily="34" charset="0"/>
                </a:rPr>
                <a:t> 3H, 2</a:t>
              </a:r>
              <a:r>
                <a:rPr lang="af-ZA" sz="1800" b="0" baseline="30000" dirty="0">
                  <a:latin typeface="Calibri" pitchFamily="34" charset="0"/>
                </a:rPr>
                <a:t>nd</a:t>
              </a:r>
              <a:r>
                <a:rPr lang="af-ZA" sz="1800" b="0" dirty="0">
                  <a:latin typeface="Calibri" pitchFamily="34" charset="0"/>
                </a:rPr>
                <a:t> C </a:t>
              </a:r>
              <a:r>
                <a:rPr lang="af-ZA" sz="1800" b="0" dirty="0" err="1">
                  <a:latin typeface="Calibri" pitchFamily="34" charset="0"/>
                </a:rPr>
                <a:t>bonded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to</a:t>
              </a:r>
              <a:r>
                <a:rPr lang="af-ZA" sz="1800" b="0" dirty="0">
                  <a:latin typeface="Calibri" pitchFamily="34" charset="0"/>
                </a:rPr>
                <a:t> 2H, O </a:t>
              </a:r>
              <a:r>
                <a:rPr lang="af-ZA" sz="1800" b="0" dirty="0" err="1">
                  <a:latin typeface="Calibri" pitchFamily="34" charset="0"/>
                </a:rPr>
                <a:t>bonded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to</a:t>
              </a:r>
              <a:r>
                <a:rPr lang="af-ZA" sz="1800" b="0" dirty="0">
                  <a:latin typeface="Calibri" pitchFamily="34" charset="0"/>
                </a:rPr>
                <a:t> 1H).</a:t>
              </a:r>
            </a:p>
          </p:txBody>
        </p:sp>
        <p:cxnSp>
          <p:nvCxnSpPr>
            <p:cNvPr id="42" name="Curved Connector 41"/>
            <p:cNvCxnSpPr/>
            <p:nvPr/>
          </p:nvCxnSpPr>
          <p:spPr bwMode="auto">
            <a:xfrm rot="16200000" flipH="1">
              <a:off x="2933905" y="1790748"/>
              <a:ext cx="914324" cy="685780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3967163" y="1868488"/>
            <a:ext cx="5710237" cy="709612"/>
            <a:chOff x="3967632" y="1867900"/>
            <a:chExt cx="5709768" cy="710708"/>
          </a:xfrm>
        </p:grpSpPr>
        <p:sp>
          <p:nvSpPr>
            <p:cNvPr id="8" name="TextBox 7"/>
            <p:cNvSpPr txBox="1"/>
            <p:nvPr/>
          </p:nvSpPr>
          <p:spPr>
            <a:xfrm>
              <a:off x="3967632" y="1867900"/>
              <a:ext cx="5709768" cy="3693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 err="1">
                  <a:solidFill>
                    <a:srgbClr val="C00000"/>
                  </a:solidFill>
                  <a:latin typeface="Calibri" pitchFamily="34" charset="0"/>
                </a:rPr>
                <a:t>Structural</a:t>
              </a: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 </a:t>
              </a:r>
              <a:r>
                <a:rPr lang="af-ZA" sz="1800" cap="small" dirty="0" err="1">
                  <a:solidFill>
                    <a:srgbClr val="C00000"/>
                  </a:solidFill>
                  <a:latin typeface="Calibri" pitchFamily="34" charset="0"/>
                </a:rPr>
                <a:t>formula</a:t>
              </a:r>
              <a:r>
                <a:rPr lang="af-ZA" sz="1800" cap="small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af-ZA" sz="1800" b="0" dirty="0" err="1">
                  <a:latin typeface="Calibri" pitchFamily="34" charset="0"/>
                </a:rPr>
                <a:t>Shows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bonds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between</a:t>
              </a:r>
              <a:r>
                <a:rPr lang="af-ZA" sz="1800" b="0" dirty="0">
                  <a:latin typeface="Calibri" pitchFamily="34" charset="0"/>
                </a:rPr>
                <a:t> </a:t>
              </a:r>
              <a:r>
                <a:rPr lang="af-ZA" sz="1800" b="0" dirty="0" err="1">
                  <a:latin typeface="Calibri" pitchFamily="34" charset="0"/>
                </a:rPr>
                <a:t>atoms</a:t>
              </a:r>
              <a:r>
                <a:rPr lang="af-ZA" sz="1800" b="0" dirty="0">
                  <a:latin typeface="Calibri" pitchFamily="34" charset="0"/>
                </a:rPr>
                <a:t> as </a:t>
              </a:r>
              <a:r>
                <a:rPr lang="af-ZA" sz="1800" b="0" dirty="0" err="1">
                  <a:latin typeface="Calibri" pitchFamily="34" charset="0"/>
                </a:rPr>
                <a:t>lines</a:t>
              </a:r>
              <a:r>
                <a:rPr lang="af-ZA" sz="1800" b="0" dirty="0">
                  <a:latin typeface="Calibri" pitchFamily="34" charset="0"/>
                </a:rPr>
                <a:t>.</a:t>
              </a:r>
            </a:p>
          </p:txBody>
        </p:sp>
        <p:cxnSp>
          <p:nvCxnSpPr>
            <p:cNvPr id="46" name="Curved Connector 45"/>
            <p:cNvCxnSpPr/>
            <p:nvPr/>
          </p:nvCxnSpPr>
          <p:spPr bwMode="auto">
            <a:xfrm rot="5400000">
              <a:off x="5606292" y="2393380"/>
              <a:ext cx="368869" cy="1587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saunders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aund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saunde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unde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23033</TotalTime>
  <Pages>25</Pages>
  <Words>330</Words>
  <Application>Microsoft Office PowerPoint</Application>
  <PresentationFormat>A4 Paper (210x297 mm)</PresentationFormat>
  <Paragraphs>42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saunders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ATOMS AND ELEMENTS</dc:title>
  <dc:creator>J. Kotz</dc:creator>
  <cp:lastModifiedBy>10074694</cp:lastModifiedBy>
  <cp:revision>933</cp:revision>
  <cp:lastPrinted>1601-01-01T00:00:00Z</cp:lastPrinted>
  <dcterms:created xsi:type="dcterms:W3CDTF">1996-06-10T21:59:34Z</dcterms:created>
  <dcterms:modified xsi:type="dcterms:W3CDTF">2021-03-10T11:42:12Z</dcterms:modified>
</cp:coreProperties>
</file>