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789" r:id="rId2"/>
    <p:sldId id="670" r:id="rId3"/>
    <p:sldId id="671" r:id="rId4"/>
    <p:sldId id="672" r:id="rId5"/>
    <p:sldId id="673" r:id="rId6"/>
    <p:sldId id="816" r:id="rId7"/>
    <p:sldId id="674" r:id="rId8"/>
    <p:sldId id="676" r:id="rId9"/>
    <p:sldId id="677" r:id="rId10"/>
    <p:sldId id="678" r:id="rId11"/>
    <p:sldId id="679" r:id="rId12"/>
    <p:sldId id="680" r:id="rId13"/>
    <p:sldId id="686" r:id="rId14"/>
    <p:sldId id="687" r:id="rId15"/>
    <p:sldId id="688" r:id="rId16"/>
    <p:sldId id="689" r:id="rId17"/>
    <p:sldId id="690" r:id="rId18"/>
    <p:sldId id="684" r:id="rId19"/>
    <p:sldId id="692" r:id="rId20"/>
    <p:sldId id="694" r:id="rId21"/>
    <p:sldId id="695" r:id="rId22"/>
    <p:sldId id="702" r:id="rId23"/>
    <p:sldId id="703" r:id="rId24"/>
    <p:sldId id="704" r:id="rId25"/>
    <p:sldId id="705" r:id="rId26"/>
    <p:sldId id="706" r:id="rId27"/>
    <p:sldId id="707" r:id="rId28"/>
    <p:sldId id="709" r:id="rId29"/>
    <p:sldId id="710" r:id="rId30"/>
    <p:sldId id="711" r:id="rId31"/>
    <p:sldId id="790" r:id="rId32"/>
    <p:sldId id="698" r:id="rId33"/>
    <p:sldId id="700" r:id="rId34"/>
    <p:sldId id="701" r:id="rId35"/>
  </p:sldIdLst>
  <p:sldSz cx="9906000" cy="6858000" type="A4"/>
  <p:notesSz cx="9144000" cy="6858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5pPr>
    <a:lvl6pPr marL="2286000" algn="l" defTabSz="914400" rtl="0" eaLnBrk="1" latinLnBrk="0" hangingPunct="1">
      <a:defRPr sz="2400" b="1" kern="1200">
        <a:solidFill>
          <a:schemeClr val="tx1"/>
        </a:solidFill>
        <a:latin typeface="Arial" panose="020B0604020202020204" pitchFamily="34" charset="0"/>
        <a:ea typeface="+mn-ea"/>
        <a:cs typeface="+mn-cs"/>
      </a:defRPr>
    </a:lvl6pPr>
    <a:lvl7pPr marL="2743200" algn="l" defTabSz="914400" rtl="0" eaLnBrk="1" latinLnBrk="0" hangingPunct="1">
      <a:defRPr sz="2400" b="1" kern="1200">
        <a:solidFill>
          <a:schemeClr val="tx1"/>
        </a:solidFill>
        <a:latin typeface="Arial" panose="020B0604020202020204" pitchFamily="34" charset="0"/>
        <a:ea typeface="+mn-ea"/>
        <a:cs typeface="+mn-cs"/>
      </a:defRPr>
    </a:lvl7pPr>
    <a:lvl8pPr marL="3200400" algn="l" defTabSz="914400" rtl="0" eaLnBrk="1" latinLnBrk="0" hangingPunct="1">
      <a:defRPr sz="2400" b="1" kern="1200">
        <a:solidFill>
          <a:schemeClr val="tx1"/>
        </a:solidFill>
        <a:latin typeface="Arial" panose="020B0604020202020204" pitchFamily="34" charset="0"/>
        <a:ea typeface="+mn-ea"/>
        <a:cs typeface="+mn-cs"/>
      </a:defRPr>
    </a:lvl8pPr>
    <a:lvl9pPr marL="3657600" algn="l" defTabSz="914400" rtl="0" eaLnBrk="1" latinLnBrk="0" hangingPunct="1">
      <a:defRPr sz="2400"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8F8F8"/>
    <a:srgbClr val="FF0000"/>
    <a:srgbClr val="0000FF"/>
    <a:srgbClr val="996600"/>
    <a:srgbClr val="4D4D4D"/>
    <a:srgbClr val="1C1C1C"/>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77" autoAdjust="0"/>
  </p:normalViewPr>
  <p:slideViewPr>
    <p:cSldViewPr>
      <p:cViewPr varScale="1">
        <p:scale>
          <a:sx n="85" d="100"/>
          <a:sy n="85" d="100"/>
        </p:scale>
        <p:origin x="1099" y="53"/>
      </p:cViewPr>
      <p:guideLst>
        <p:guide orient="horz" pos="2160"/>
        <p:guide pos="312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111" d="100"/>
          <a:sy n="111" d="100"/>
        </p:scale>
        <p:origin x="-630" y="-8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_rels/viewProps.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image" Target="../media/image1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2146" name="Rectangle 2"/>
          <p:cNvSpPr>
            <a:spLocks noChangeArrowheads="1"/>
          </p:cNvSpPr>
          <p:nvPr/>
        </p:nvSpPr>
        <p:spPr bwMode="auto">
          <a:xfrm>
            <a:off x="4068763" y="6532563"/>
            <a:ext cx="763587" cy="25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87312" tIns="44450" rIns="87312" bIns="44450">
            <a:spAutoFit/>
          </a:bodyPr>
          <a:lstStyle>
            <a:lvl1pPr defTabSz="868363">
              <a:defRPr sz="2400" b="1">
                <a:solidFill>
                  <a:schemeClr val="tx1"/>
                </a:solidFill>
                <a:latin typeface="Arial" panose="020B0604020202020204" pitchFamily="34" charset="0"/>
              </a:defRPr>
            </a:lvl1pPr>
            <a:lvl2pPr marL="742950" indent="-285750" defTabSz="868363">
              <a:defRPr sz="2400" b="1">
                <a:solidFill>
                  <a:schemeClr val="tx1"/>
                </a:solidFill>
                <a:latin typeface="Arial" panose="020B0604020202020204" pitchFamily="34" charset="0"/>
              </a:defRPr>
            </a:lvl2pPr>
            <a:lvl3pPr marL="1143000" indent="-228600" defTabSz="868363">
              <a:defRPr sz="2400" b="1">
                <a:solidFill>
                  <a:schemeClr val="tx1"/>
                </a:solidFill>
                <a:latin typeface="Arial" panose="020B0604020202020204" pitchFamily="34" charset="0"/>
              </a:defRPr>
            </a:lvl3pPr>
            <a:lvl4pPr marL="1600200" indent="-228600" defTabSz="868363">
              <a:defRPr sz="2400" b="1">
                <a:solidFill>
                  <a:schemeClr val="tx1"/>
                </a:solidFill>
                <a:latin typeface="Arial" panose="020B0604020202020204" pitchFamily="34" charset="0"/>
              </a:defRPr>
            </a:lvl4pPr>
            <a:lvl5pPr marL="2057400" indent="-228600" defTabSz="868363">
              <a:defRPr sz="2400" b="1">
                <a:solidFill>
                  <a:schemeClr val="tx1"/>
                </a:solidFill>
                <a:latin typeface="Arial" panose="020B0604020202020204" pitchFamily="34" charset="0"/>
              </a:defRPr>
            </a:lvl5pPr>
            <a:lvl6pPr marL="2514600" indent="-228600" defTabSz="868363" eaLnBrk="0" fontAlgn="base" hangingPunct="0">
              <a:spcBef>
                <a:spcPct val="0"/>
              </a:spcBef>
              <a:spcAft>
                <a:spcPct val="0"/>
              </a:spcAft>
              <a:defRPr sz="2400" b="1">
                <a:solidFill>
                  <a:schemeClr val="tx1"/>
                </a:solidFill>
                <a:latin typeface="Arial" panose="020B0604020202020204" pitchFamily="34" charset="0"/>
              </a:defRPr>
            </a:lvl6pPr>
            <a:lvl7pPr marL="2971800" indent="-228600" defTabSz="868363" eaLnBrk="0" fontAlgn="base" hangingPunct="0">
              <a:spcBef>
                <a:spcPct val="0"/>
              </a:spcBef>
              <a:spcAft>
                <a:spcPct val="0"/>
              </a:spcAft>
              <a:defRPr sz="2400" b="1">
                <a:solidFill>
                  <a:schemeClr val="tx1"/>
                </a:solidFill>
                <a:latin typeface="Arial" panose="020B0604020202020204" pitchFamily="34" charset="0"/>
              </a:defRPr>
            </a:lvl7pPr>
            <a:lvl8pPr marL="3429000" indent="-228600" defTabSz="868363" eaLnBrk="0" fontAlgn="base" hangingPunct="0">
              <a:spcBef>
                <a:spcPct val="0"/>
              </a:spcBef>
              <a:spcAft>
                <a:spcPct val="0"/>
              </a:spcAft>
              <a:defRPr sz="2400" b="1">
                <a:solidFill>
                  <a:schemeClr val="tx1"/>
                </a:solidFill>
                <a:latin typeface="Arial" panose="020B0604020202020204" pitchFamily="34" charset="0"/>
              </a:defRPr>
            </a:lvl8pPr>
            <a:lvl9pPr marL="3886200" indent="-228600" defTabSz="868363" eaLnBrk="0" fontAlgn="base" hangingPunct="0">
              <a:spcBef>
                <a:spcPct val="0"/>
              </a:spcBef>
              <a:spcAft>
                <a:spcPct val="0"/>
              </a:spcAft>
              <a:defRPr sz="2400" b="1">
                <a:solidFill>
                  <a:schemeClr val="tx1"/>
                </a:solidFill>
                <a:latin typeface="Arial" panose="020B0604020202020204" pitchFamily="34" charset="0"/>
              </a:defRPr>
            </a:lvl9pPr>
          </a:lstStyle>
          <a:p>
            <a:pPr algn="ctr">
              <a:lnSpc>
                <a:spcPct val="90000"/>
              </a:lnSpc>
              <a:defRPr/>
            </a:pPr>
            <a:r>
              <a:rPr lang="en-US" altLang="en-US" sz="1200" b="0" smtClean="0"/>
              <a:t>Page </a:t>
            </a:r>
            <a:fld id="{3AFA8D29-E79D-4C44-A865-83AACC0E21A1}" type="slidenum">
              <a:rPr lang="en-US" altLang="en-US" sz="1200" b="0" smtClean="0"/>
              <a:pPr algn="ctr">
                <a:lnSpc>
                  <a:spcPct val="90000"/>
                </a:lnSpc>
                <a:defRPr/>
              </a:pPr>
              <a:t>‹#›</a:t>
            </a:fld>
            <a:endParaRPr lang="en-US" altLang="en-US" sz="1200" b="0" smtClean="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6674" name="Rectangle 2"/>
          <p:cNvSpPr>
            <a:spLocks noChangeArrowheads="1"/>
          </p:cNvSpPr>
          <p:nvPr/>
        </p:nvSpPr>
        <p:spPr bwMode="auto">
          <a:xfrm>
            <a:off x="4068763" y="6532563"/>
            <a:ext cx="763587" cy="25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87312" tIns="44450" rIns="87312" bIns="44450">
            <a:spAutoFit/>
          </a:bodyPr>
          <a:lstStyle>
            <a:lvl1pPr defTabSz="868363">
              <a:defRPr sz="2400" b="1">
                <a:solidFill>
                  <a:schemeClr val="tx1"/>
                </a:solidFill>
                <a:latin typeface="Arial" panose="020B0604020202020204" pitchFamily="34" charset="0"/>
              </a:defRPr>
            </a:lvl1pPr>
            <a:lvl2pPr marL="742950" indent="-285750" defTabSz="868363">
              <a:defRPr sz="2400" b="1">
                <a:solidFill>
                  <a:schemeClr val="tx1"/>
                </a:solidFill>
                <a:latin typeface="Arial" panose="020B0604020202020204" pitchFamily="34" charset="0"/>
              </a:defRPr>
            </a:lvl2pPr>
            <a:lvl3pPr marL="1143000" indent="-228600" defTabSz="868363">
              <a:defRPr sz="2400" b="1">
                <a:solidFill>
                  <a:schemeClr val="tx1"/>
                </a:solidFill>
                <a:latin typeface="Arial" panose="020B0604020202020204" pitchFamily="34" charset="0"/>
              </a:defRPr>
            </a:lvl3pPr>
            <a:lvl4pPr marL="1600200" indent="-228600" defTabSz="868363">
              <a:defRPr sz="2400" b="1">
                <a:solidFill>
                  <a:schemeClr val="tx1"/>
                </a:solidFill>
                <a:latin typeface="Arial" panose="020B0604020202020204" pitchFamily="34" charset="0"/>
              </a:defRPr>
            </a:lvl4pPr>
            <a:lvl5pPr marL="2057400" indent="-228600" defTabSz="868363">
              <a:defRPr sz="2400" b="1">
                <a:solidFill>
                  <a:schemeClr val="tx1"/>
                </a:solidFill>
                <a:latin typeface="Arial" panose="020B0604020202020204" pitchFamily="34" charset="0"/>
              </a:defRPr>
            </a:lvl5pPr>
            <a:lvl6pPr marL="2514600" indent="-228600" defTabSz="868363" eaLnBrk="0" fontAlgn="base" hangingPunct="0">
              <a:spcBef>
                <a:spcPct val="0"/>
              </a:spcBef>
              <a:spcAft>
                <a:spcPct val="0"/>
              </a:spcAft>
              <a:defRPr sz="2400" b="1">
                <a:solidFill>
                  <a:schemeClr val="tx1"/>
                </a:solidFill>
                <a:latin typeface="Arial" panose="020B0604020202020204" pitchFamily="34" charset="0"/>
              </a:defRPr>
            </a:lvl6pPr>
            <a:lvl7pPr marL="2971800" indent="-228600" defTabSz="868363" eaLnBrk="0" fontAlgn="base" hangingPunct="0">
              <a:spcBef>
                <a:spcPct val="0"/>
              </a:spcBef>
              <a:spcAft>
                <a:spcPct val="0"/>
              </a:spcAft>
              <a:defRPr sz="2400" b="1">
                <a:solidFill>
                  <a:schemeClr val="tx1"/>
                </a:solidFill>
                <a:latin typeface="Arial" panose="020B0604020202020204" pitchFamily="34" charset="0"/>
              </a:defRPr>
            </a:lvl7pPr>
            <a:lvl8pPr marL="3429000" indent="-228600" defTabSz="868363" eaLnBrk="0" fontAlgn="base" hangingPunct="0">
              <a:spcBef>
                <a:spcPct val="0"/>
              </a:spcBef>
              <a:spcAft>
                <a:spcPct val="0"/>
              </a:spcAft>
              <a:defRPr sz="2400" b="1">
                <a:solidFill>
                  <a:schemeClr val="tx1"/>
                </a:solidFill>
                <a:latin typeface="Arial" panose="020B0604020202020204" pitchFamily="34" charset="0"/>
              </a:defRPr>
            </a:lvl8pPr>
            <a:lvl9pPr marL="3886200" indent="-228600" defTabSz="868363" eaLnBrk="0" fontAlgn="base" hangingPunct="0">
              <a:spcBef>
                <a:spcPct val="0"/>
              </a:spcBef>
              <a:spcAft>
                <a:spcPct val="0"/>
              </a:spcAft>
              <a:defRPr sz="2400" b="1">
                <a:solidFill>
                  <a:schemeClr val="tx1"/>
                </a:solidFill>
                <a:latin typeface="Arial" panose="020B0604020202020204" pitchFamily="34" charset="0"/>
              </a:defRPr>
            </a:lvl9pPr>
          </a:lstStyle>
          <a:p>
            <a:pPr algn="ctr">
              <a:lnSpc>
                <a:spcPct val="90000"/>
              </a:lnSpc>
              <a:defRPr/>
            </a:pPr>
            <a:r>
              <a:rPr lang="en-US" altLang="en-US" sz="1200" b="0" smtClean="0"/>
              <a:t>Page </a:t>
            </a:r>
            <a:fld id="{840E3A3C-D043-4F6E-B8C3-40194F8FD7FB}" type="slidenum">
              <a:rPr lang="en-US" altLang="en-US" sz="1200" b="0" smtClean="0"/>
              <a:pPr algn="ctr">
                <a:lnSpc>
                  <a:spcPct val="90000"/>
                </a:lnSpc>
                <a:defRPr/>
              </a:pPr>
              <a:t>‹#›</a:t>
            </a:fld>
            <a:endParaRPr lang="en-US" altLang="en-US" sz="1200" b="0" smtClean="0"/>
          </a:p>
        </p:txBody>
      </p:sp>
      <p:sp>
        <p:nvSpPr>
          <p:cNvPr id="19459" name="Rectangle 3"/>
          <p:cNvSpPr>
            <a:spLocks noGrp="1" noRot="1" noChangeAspect="1" noChangeArrowheads="1" noTextEdit="1"/>
          </p:cNvSpPr>
          <p:nvPr>
            <p:ph type="sldImg" idx="2"/>
          </p:nvPr>
        </p:nvSpPr>
        <p:spPr bwMode="auto">
          <a:xfrm>
            <a:off x="2722563" y="519113"/>
            <a:ext cx="3698875" cy="25622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2" name="Rectangle 4"/>
          <p:cNvSpPr>
            <a:spLocks noGrp="1" noChangeArrowheads="1"/>
          </p:cNvSpPr>
          <p:nvPr>
            <p:ph type="body" sz="quarter" idx="3"/>
          </p:nvPr>
        </p:nvSpPr>
        <p:spPr bwMode="auto">
          <a:xfrm>
            <a:off x="1219200" y="3257550"/>
            <a:ext cx="6705600" cy="30861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pitchFamily="34"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pitchFamily="34"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pitchFamily="34"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pitchFamily="34"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xfrm>
            <a:off x="2720975" y="519113"/>
            <a:ext cx="3702050" cy="2562225"/>
          </a:xfrm>
          <a:ln/>
        </p:spPr>
      </p:sp>
      <p:sp>
        <p:nvSpPr>
          <p:cNvPr id="10035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ZA"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xfrm>
            <a:off x="2720975" y="519113"/>
            <a:ext cx="3702050" cy="2562225"/>
          </a:xfrm>
          <a:ln/>
        </p:spPr>
      </p:sp>
      <p:sp>
        <p:nvSpPr>
          <p:cNvPr id="1024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xfrm>
            <a:off x="2720975" y="519113"/>
            <a:ext cx="3702050" cy="2562225"/>
          </a:xfrm>
          <a:ln/>
        </p:spPr>
      </p:sp>
      <p:sp>
        <p:nvSpPr>
          <p:cNvPr id="10445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xfrm>
            <a:off x="2720975" y="519113"/>
            <a:ext cx="3702050" cy="2562225"/>
          </a:xfrm>
          <a:ln/>
        </p:spPr>
      </p:sp>
      <p:sp>
        <p:nvSpPr>
          <p:cNvPr id="10649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xfrm>
            <a:off x="2720975" y="519113"/>
            <a:ext cx="3702050" cy="2562225"/>
          </a:xfrm>
          <a:ln/>
        </p:spPr>
      </p:sp>
      <p:sp>
        <p:nvSpPr>
          <p:cNvPr id="10854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xfrm>
            <a:off x="2720975" y="519113"/>
            <a:ext cx="3702050" cy="2562225"/>
          </a:xfrm>
          <a:ln/>
        </p:spPr>
      </p:sp>
      <p:sp>
        <p:nvSpPr>
          <p:cNvPr id="11059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xfrm>
            <a:off x="2720975" y="519113"/>
            <a:ext cx="3702050" cy="2562225"/>
          </a:xfrm>
          <a:ln/>
        </p:spPr>
      </p:sp>
      <p:sp>
        <p:nvSpPr>
          <p:cNvPr id="11264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xfrm>
            <a:off x="2720975" y="519113"/>
            <a:ext cx="3702050" cy="2562225"/>
          </a:xfrm>
          <a:ln/>
        </p:spPr>
      </p:sp>
      <p:sp>
        <p:nvSpPr>
          <p:cNvPr id="11469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a:xfrm>
            <a:off x="2720975" y="519113"/>
            <a:ext cx="3702050" cy="2562225"/>
          </a:xfrm>
          <a:ln/>
        </p:spPr>
      </p:sp>
      <p:sp>
        <p:nvSpPr>
          <p:cNvPr id="11673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noTextEdit="1"/>
          </p:cNvSpPr>
          <p:nvPr>
            <p:ph type="sldImg"/>
          </p:nvPr>
        </p:nvSpPr>
        <p:spPr>
          <a:xfrm>
            <a:off x="2720975" y="519113"/>
            <a:ext cx="3702050" cy="2562225"/>
          </a:xfrm>
          <a:ln/>
        </p:spPr>
      </p:sp>
      <p:sp>
        <p:nvSpPr>
          <p:cNvPr id="11878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xfrm>
            <a:off x="2720975" y="519113"/>
            <a:ext cx="3702050" cy="2562225"/>
          </a:xfrm>
          <a:ln/>
        </p:spPr>
      </p:sp>
      <p:sp>
        <p:nvSpPr>
          <p:cNvPr id="8294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ZA"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ChangeArrowheads="1" noTextEdit="1"/>
          </p:cNvSpPr>
          <p:nvPr>
            <p:ph type="sldImg"/>
          </p:nvPr>
        </p:nvSpPr>
        <p:spPr>
          <a:xfrm>
            <a:off x="2720975" y="519113"/>
            <a:ext cx="3702050" cy="2562225"/>
          </a:xfrm>
          <a:ln/>
        </p:spPr>
      </p:sp>
      <p:sp>
        <p:nvSpPr>
          <p:cNvPr id="12083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ZA"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ChangeArrowheads="1" noTextEdit="1"/>
          </p:cNvSpPr>
          <p:nvPr>
            <p:ph type="sldImg"/>
          </p:nvPr>
        </p:nvSpPr>
        <p:spPr>
          <a:xfrm>
            <a:off x="2720975" y="519113"/>
            <a:ext cx="3702050" cy="2562225"/>
          </a:xfrm>
          <a:ln/>
        </p:spPr>
      </p:sp>
      <p:sp>
        <p:nvSpPr>
          <p:cNvPr id="12288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2720975" y="519113"/>
            <a:ext cx="3702050" cy="2562225"/>
          </a:xfrm>
          <a:ln/>
        </p:spPr>
      </p:sp>
      <p:sp>
        <p:nvSpPr>
          <p:cNvPr id="12493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ZA"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spect="1" noChangeArrowheads="1" noTextEdit="1"/>
          </p:cNvSpPr>
          <p:nvPr>
            <p:ph type="sldImg"/>
          </p:nvPr>
        </p:nvSpPr>
        <p:spPr>
          <a:xfrm>
            <a:off x="2720975" y="519113"/>
            <a:ext cx="3702050" cy="2562225"/>
          </a:xfrm>
          <a:ln/>
        </p:spPr>
      </p:sp>
      <p:sp>
        <p:nvSpPr>
          <p:cNvPr id="12697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ZA"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spect="1" noChangeArrowheads="1" noTextEdit="1"/>
          </p:cNvSpPr>
          <p:nvPr>
            <p:ph type="sldImg"/>
          </p:nvPr>
        </p:nvSpPr>
        <p:spPr>
          <a:xfrm>
            <a:off x="2720975" y="519113"/>
            <a:ext cx="3702050" cy="2562225"/>
          </a:xfrm>
          <a:ln/>
        </p:spPr>
      </p:sp>
      <p:sp>
        <p:nvSpPr>
          <p:cNvPr id="1290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ZA"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a:xfrm>
            <a:off x="2720975" y="519113"/>
            <a:ext cx="3702050" cy="2562225"/>
          </a:xfrm>
          <a:ln/>
        </p:spPr>
      </p:sp>
      <p:sp>
        <p:nvSpPr>
          <p:cNvPr id="13107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Rot="1" noChangeAspect="1" noChangeArrowheads="1" noTextEdit="1"/>
          </p:cNvSpPr>
          <p:nvPr>
            <p:ph type="sldImg"/>
          </p:nvPr>
        </p:nvSpPr>
        <p:spPr>
          <a:xfrm>
            <a:off x="2720975" y="519113"/>
            <a:ext cx="3702050" cy="2562225"/>
          </a:xfrm>
          <a:ln/>
        </p:spPr>
      </p:sp>
      <p:sp>
        <p:nvSpPr>
          <p:cNvPr id="13312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ZA"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Rot="1" noChangeAspect="1" noChangeArrowheads="1" noTextEdit="1"/>
          </p:cNvSpPr>
          <p:nvPr>
            <p:ph type="sldImg"/>
          </p:nvPr>
        </p:nvSpPr>
        <p:spPr>
          <a:xfrm>
            <a:off x="2720975" y="519113"/>
            <a:ext cx="3702050" cy="2562225"/>
          </a:xfrm>
          <a:ln/>
        </p:spPr>
      </p:sp>
      <p:sp>
        <p:nvSpPr>
          <p:cNvPr id="13517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a:xfrm>
            <a:off x="2720975" y="519113"/>
            <a:ext cx="3702050" cy="2562225"/>
          </a:xfrm>
          <a:ln/>
        </p:spPr>
      </p:sp>
      <p:sp>
        <p:nvSpPr>
          <p:cNvPr id="13721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a:ln/>
        </p:spPr>
      </p:sp>
      <p:sp>
        <p:nvSpPr>
          <p:cNvPr id="13926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xfrm>
            <a:off x="2720975" y="519113"/>
            <a:ext cx="3702050" cy="2562225"/>
          </a:xfrm>
          <a:ln/>
        </p:spPr>
      </p:sp>
      <p:sp>
        <p:nvSpPr>
          <p:cNvPr id="8499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ZA"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Rot="1" noChangeAspect="1" noChangeArrowheads="1" noTextEdit="1"/>
          </p:cNvSpPr>
          <p:nvPr>
            <p:ph type="sldImg"/>
          </p:nvPr>
        </p:nvSpPr>
        <p:spPr>
          <a:xfrm>
            <a:off x="2720975" y="519113"/>
            <a:ext cx="3702050" cy="2562225"/>
          </a:xfrm>
          <a:ln/>
        </p:spPr>
      </p:sp>
      <p:sp>
        <p:nvSpPr>
          <p:cNvPr id="14131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Rot="1" noChangeAspect="1" noChangeArrowheads="1" noTextEdit="1"/>
          </p:cNvSpPr>
          <p:nvPr>
            <p:ph type="sldImg"/>
          </p:nvPr>
        </p:nvSpPr>
        <p:spPr>
          <a:xfrm>
            <a:off x="2720975" y="519113"/>
            <a:ext cx="3702050" cy="2562225"/>
          </a:xfrm>
          <a:ln/>
        </p:spPr>
      </p:sp>
      <p:sp>
        <p:nvSpPr>
          <p:cNvPr id="14336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Rot="1" noChangeAspect="1" noChangeArrowheads="1" noTextEdit="1"/>
          </p:cNvSpPr>
          <p:nvPr>
            <p:ph type="sldImg"/>
          </p:nvPr>
        </p:nvSpPr>
        <p:spPr>
          <a:xfrm>
            <a:off x="2720975" y="519113"/>
            <a:ext cx="3702050" cy="2562225"/>
          </a:xfrm>
          <a:ln/>
        </p:spPr>
      </p:sp>
      <p:sp>
        <p:nvSpPr>
          <p:cNvPr id="14541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xfrm>
            <a:off x="2720975" y="519113"/>
            <a:ext cx="3702050" cy="2562225"/>
          </a:xfrm>
          <a:ln/>
        </p:spPr>
      </p:sp>
      <p:sp>
        <p:nvSpPr>
          <p:cNvPr id="8704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ZA"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xfrm>
            <a:off x="2720975" y="519113"/>
            <a:ext cx="3702050" cy="2562225"/>
          </a:xfrm>
          <a:ln/>
        </p:spPr>
      </p:sp>
      <p:sp>
        <p:nvSpPr>
          <p:cNvPr id="9011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ZA"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xfrm>
            <a:off x="2720975" y="519113"/>
            <a:ext cx="3702050" cy="2562225"/>
          </a:xfrm>
          <a:ln/>
        </p:spPr>
      </p:sp>
      <p:sp>
        <p:nvSpPr>
          <p:cNvPr id="9216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xfrm>
            <a:off x="2720975" y="519113"/>
            <a:ext cx="3702050" cy="2562225"/>
          </a:xfrm>
          <a:ln/>
        </p:spPr>
      </p:sp>
      <p:sp>
        <p:nvSpPr>
          <p:cNvPr id="9421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ZA"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xfrm>
            <a:off x="2720975" y="519113"/>
            <a:ext cx="3702050" cy="2562225"/>
          </a:xfrm>
          <a:ln/>
        </p:spPr>
      </p:sp>
      <p:sp>
        <p:nvSpPr>
          <p:cNvPr id="9625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xfrm>
            <a:off x="2720975" y="519113"/>
            <a:ext cx="3702050" cy="2562225"/>
          </a:xfrm>
          <a:ln/>
        </p:spPr>
      </p:sp>
      <p:sp>
        <p:nvSpPr>
          <p:cNvPr id="9830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ZA"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9"/>
            <a:ext cx="84201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ZA"/>
          </a:p>
        </p:txBody>
      </p:sp>
    </p:spTree>
    <p:extLst>
      <p:ext uri="{BB962C8B-B14F-4D97-AF65-F5344CB8AC3E}">
        <p14:creationId xmlns:p14="http://schemas.microsoft.com/office/powerpoint/2010/main" val="3932885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Tree>
    <p:extLst>
      <p:ext uri="{BB962C8B-B14F-4D97-AF65-F5344CB8AC3E}">
        <p14:creationId xmlns:p14="http://schemas.microsoft.com/office/powerpoint/2010/main" val="3953728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2926" y="609600"/>
            <a:ext cx="1939925" cy="5486400"/>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1073151" y="609600"/>
            <a:ext cx="5654675"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Tree>
    <p:extLst>
      <p:ext uri="{BB962C8B-B14F-4D97-AF65-F5344CB8AC3E}">
        <p14:creationId xmlns:p14="http://schemas.microsoft.com/office/powerpoint/2010/main" val="38244421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073150" y="609600"/>
            <a:ext cx="77597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Tree>
    <p:extLst>
      <p:ext uri="{BB962C8B-B14F-4D97-AF65-F5344CB8AC3E}">
        <p14:creationId xmlns:p14="http://schemas.microsoft.com/office/powerpoint/2010/main" val="2225923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073150" y="609600"/>
            <a:ext cx="7759700" cy="1143000"/>
          </a:xfrm>
        </p:spPr>
        <p:txBody>
          <a:bodyPr/>
          <a:lstStyle/>
          <a:p>
            <a:r>
              <a:rPr lang="en-US" smtClean="0"/>
              <a:t>Click to edit Master title style</a:t>
            </a:r>
            <a:endParaRPr lang="en-ZA"/>
          </a:p>
        </p:txBody>
      </p:sp>
      <p:sp>
        <p:nvSpPr>
          <p:cNvPr id="3" name="Text Placeholder 2"/>
          <p:cNvSpPr>
            <a:spLocks noGrp="1"/>
          </p:cNvSpPr>
          <p:nvPr>
            <p:ph type="body" sz="half" idx="1"/>
          </p:nvPr>
        </p:nvSpPr>
        <p:spPr>
          <a:xfrm>
            <a:off x="1073150" y="1981200"/>
            <a:ext cx="37973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quarter" idx="2"/>
          </p:nvPr>
        </p:nvSpPr>
        <p:spPr>
          <a:xfrm>
            <a:off x="5035550" y="1981200"/>
            <a:ext cx="37973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Content Placeholder 4"/>
          <p:cNvSpPr>
            <a:spLocks noGrp="1"/>
          </p:cNvSpPr>
          <p:nvPr>
            <p:ph sz="quarter" idx="3"/>
          </p:nvPr>
        </p:nvSpPr>
        <p:spPr>
          <a:xfrm>
            <a:off x="5035550" y="4114800"/>
            <a:ext cx="37973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Tree>
    <p:extLst>
      <p:ext uri="{BB962C8B-B14F-4D97-AF65-F5344CB8AC3E}">
        <p14:creationId xmlns:p14="http://schemas.microsoft.com/office/powerpoint/2010/main" val="9514649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073150" y="609600"/>
            <a:ext cx="7759700" cy="1143000"/>
          </a:xfrm>
        </p:spPr>
        <p:txBody>
          <a:bodyPr/>
          <a:lstStyle/>
          <a:p>
            <a:r>
              <a:rPr lang="en-US" smtClean="0"/>
              <a:t>Click to edit Master title style</a:t>
            </a:r>
            <a:endParaRPr lang="en-ZA"/>
          </a:p>
        </p:txBody>
      </p:sp>
      <p:sp>
        <p:nvSpPr>
          <p:cNvPr id="3" name="Content Placeholder 2"/>
          <p:cNvSpPr>
            <a:spLocks noGrp="1"/>
          </p:cNvSpPr>
          <p:nvPr>
            <p:ph sz="quarter" idx="1"/>
          </p:nvPr>
        </p:nvSpPr>
        <p:spPr>
          <a:xfrm>
            <a:off x="1073150" y="1981200"/>
            <a:ext cx="37973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quarter" idx="2"/>
          </p:nvPr>
        </p:nvSpPr>
        <p:spPr>
          <a:xfrm>
            <a:off x="5035550" y="1981200"/>
            <a:ext cx="37973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Content Placeholder 4"/>
          <p:cNvSpPr>
            <a:spLocks noGrp="1"/>
          </p:cNvSpPr>
          <p:nvPr>
            <p:ph sz="quarter" idx="3"/>
          </p:nvPr>
        </p:nvSpPr>
        <p:spPr>
          <a:xfrm>
            <a:off x="1073150" y="4114800"/>
            <a:ext cx="37973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Content Placeholder 5"/>
          <p:cNvSpPr>
            <a:spLocks noGrp="1"/>
          </p:cNvSpPr>
          <p:nvPr>
            <p:ph sz="quarter" idx="4"/>
          </p:nvPr>
        </p:nvSpPr>
        <p:spPr>
          <a:xfrm>
            <a:off x="5035550" y="4114800"/>
            <a:ext cx="37973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Tree>
    <p:extLst>
      <p:ext uri="{BB962C8B-B14F-4D97-AF65-F5344CB8AC3E}">
        <p14:creationId xmlns:p14="http://schemas.microsoft.com/office/powerpoint/2010/main" val="31065324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73150" y="609600"/>
            <a:ext cx="7759700" cy="1143000"/>
          </a:xfrm>
        </p:spPr>
        <p:txBody>
          <a:bodyPr/>
          <a:lstStyle/>
          <a:p>
            <a:r>
              <a:rPr lang="en-US" smtClean="0"/>
              <a:t>Click to edit Master title style</a:t>
            </a:r>
            <a:endParaRPr lang="en-ZA"/>
          </a:p>
        </p:txBody>
      </p:sp>
      <p:sp>
        <p:nvSpPr>
          <p:cNvPr id="3" name="Text Placeholder 2"/>
          <p:cNvSpPr>
            <a:spLocks noGrp="1"/>
          </p:cNvSpPr>
          <p:nvPr>
            <p:ph type="body" sz="half" idx="1"/>
          </p:nvPr>
        </p:nvSpPr>
        <p:spPr>
          <a:xfrm>
            <a:off x="1073150" y="1981200"/>
            <a:ext cx="37973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5035550" y="1981200"/>
            <a:ext cx="37973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Tree>
    <p:extLst>
      <p:ext uri="{BB962C8B-B14F-4D97-AF65-F5344CB8AC3E}">
        <p14:creationId xmlns:p14="http://schemas.microsoft.com/office/powerpoint/2010/main" val="37920640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073150" y="609600"/>
            <a:ext cx="7759700" cy="1143000"/>
          </a:xfrm>
        </p:spPr>
        <p:txBody>
          <a:bodyPr/>
          <a:lstStyle/>
          <a:p>
            <a:r>
              <a:rPr lang="en-US" smtClean="0"/>
              <a:t>Click to edit Master title style</a:t>
            </a:r>
            <a:endParaRPr lang="en-ZA"/>
          </a:p>
        </p:txBody>
      </p:sp>
      <p:sp>
        <p:nvSpPr>
          <p:cNvPr id="3" name="Content Placeholder 2"/>
          <p:cNvSpPr>
            <a:spLocks noGrp="1"/>
          </p:cNvSpPr>
          <p:nvPr>
            <p:ph sz="half" idx="1"/>
          </p:nvPr>
        </p:nvSpPr>
        <p:spPr>
          <a:xfrm>
            <a:off x="1073150" y="1981200"/>
            <a:ext cx="37973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quarter" idx="2"/>
          </p:nvPr>
        </p:nvSpPr>
        <p:spPr>
          <a:xfrm>
            <a:off x="5035550" y="1981200"/>
            <a:ext cx="37973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Content Placeholder 4"/>
          <p:cNvSpPr>
            <a:spLocks noGrp="1"/>
          </p:cNvSpPr>
          <p:nvPr>
            <p:ph sz="quarter" idx="3"/>
          </p:nvPr>
        </p:nvSpPr>
        <p:spPr>
          <a:xfrm>
            <a:off x="5035550" y="4114800"/>
            <a:ext cx="37973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Tree>
    <p:extLst>
      <p:ext uri="{BB962C8B-B14F-4D97-AF65-F5344CB8AC3E}">
        <p14:creationId xmlns:p14="http://schemas.microsoft.com/office/powerpoint/2010/main" val="29452001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073150" y="609600"/>
            <a:ext cx="7759700" cy="1143000"/>
          </a:xfrm>
        </p:spPr>
        <p:txBody>
          <a:bodyPr/>
          <a:lstStyle/>
          <a:p>
            <a:r>
              <a:rPr lang="en-US" smtClean="0"/>
              <a:t>Click to edit Master title style</a:t>
            </a:r>
            <a:endParaRPr lang="en-ZA"/>
          </a:p>
        </p:txBody>
      </p:sp>
      <p:sp>
        <p:nvSpPr>
          <p:cNvPr id="3" name="Text Placeholder 2"/>
          <p:cNvSpPr>
            <a:spLocks noGrp="1"/>
          </p:cNvSpPr>
          <p:nvPr>
            <p:ph type="body" sz="half" idx="1"/>
          </p:nvPr>
        </p:nvSpPr>
        <p:spPr>
          <a:xfrm>
            <a:off x="1073150" y="1981200"/>
            <a:ext cx="37973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lipArt Placeholder 3"/>
          <p:cNvSpPr>
            <a:spLocks noGrp="1"/>
          </p:cNvSpPr>
          <p:nvPr>
            <p:ph type="clipArt" sz="half" idx="2"/>
          </p:nvPr>
        </p:nvSpPr>
        <p:spPr>
          <a:xfrm>
            <a:off x="5035550" y="1981200"/>
            <a:ext cx="3797300" cy="4114800"/>
          </a:xfrm>
        </p:spPr>
        <p:txBody>
          <a:bodyPr/>
          <a:lstStyle/>
          <a:p>
            <a:pPr lvl="0"/>
            <a:endParaRPr lang="en-ZA" noProof="0" smtClean="0"/>
          </a:p>
        </p:txBody>
      </p:sp>
    </p:spTree>
    <p:extLst>
      <p:ext uri="{BB962C8B-B14F-4D97-AF65-F5344CB8AC3E}">
        <p14:creationId xmlns:p14="http://schemas.microsoft.com/office/powerpoint/2010/main" val="3714601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Tree>
    <p:extLst>
      <p:ext uri="{BB962C8B-B14F-4D97-AF65-F5344CB8AC3E}">
        <p14:creationId xmlns:p14="http://schemas.microsoft.com/office/powerpoint/2010/main" val="2422587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3"/>
            <a:ext cx="84201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82506" y="2906717"/>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339495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1073150" y="1981200"/>
            <a:ext cx="37973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5035550" y="1981200"/>
            <a:ext cx="37973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Tree>
    <p:extLst>
      <p:ext uri="{BB962C8B-B14F-4D97-AF65-F5344CB8AC3E}">
        <p14:creationId xmlns:p14="http://schemas.microsoft.com/office/powerpoint/2010/main" val="435401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5032113"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3"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Tree>
    <p:extLst>
      <p:ext uri="{BB962C8B-B14F-4D97-AF65-F5344CB8AC3E}">
        <p14:creationId xmlns:p14="http://schemas.microsoft.com/office/powerpoint/2010/main" val="1986343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Tree>
    <p:extLst>
      <p:ext uri="{BB962C8B-B14F-4D97-AF65-F5344CB8AC3E}">
        <p14:creationId xmlns:p14="http://schemas.microsoft.com/office/powerpoint/2010/main" val="586863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1802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3" y="273050"/>
            <a:ext cx="3259006"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872973" y="273054"/>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95303"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641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1"/>
            <a:ext cx="59436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smtClean="0"/>
          </a:p>
        </p:txBody>
      </p:sp>
      <p:sp>
        <p:nvSpPr>
          <p:cNvPr id="4" name="Text Placeholder 3"/>
          <p:cNvSpPr>
            <a:spLocks noGrp="1"/>
          </p:cNvSpPr>
          <p:nvPr>
            <p:ph type="body" sz="half" idx="2"/>
          </p:nvPr>
        </p:nvSpPr>
        <p:spPr>
          <a:xfrm>
            <a:off x="1941645"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69529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9E9E9"/>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73150" y="609600"/>
            <a:ext cx="77597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en-US" smtClean="0"/>
              <a:t>Slide Title</a:t>
            </a:r>
          </a:p>
        </p:txBody>
      </p:sp>
      <p:sp>
        <p:nvSpPr>
          <p:cNvPr id="1027" name="Rectangle 3"/>
          <p:cNvSpPr>
            <a:spLocks noGrp="1" noChangeArrowheads="1"/>
          </p:cNvSpPr>
          <p:nvPr>
            <p:ph type="body" idx="1"/>
          </p:nvPr>
        </p:nvSpPr>
        <p:spPr bwMode="auto">
          <a:xfrm>
            <a:off x="1073150" y="1981200"/>
            <a:ext cx="77597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ChangeArrowheads="1"/>
          </p:cNvSpPr>
          <p:nvPr/>
        </p:nvSpPr>
        <p:spPr bwMode="auto">
          <a:xfrm>
            <a:off x="3175" y="6421438"/>
            <a:ext cx="3327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defRPr/>
            </a:pPr>
            <a:r>
              <a:rPr lang="en-US" altLang="en-US" sz="1000" b="0" smtClean="0">
                <a:solidFill>
                  <a:schemeClr val="tx2"/>
                </a:solidFill>
              </a:rPr>
              <a:t>Copyright (c) 1999 by Harcourt Brace &amp; Company</a:t>
            </a:r>
          </a:p>
          <a:p>
            <a:pPr>
              <a:defRPr/>
            </a:pPr>
            <a:r>
              <a:rPr lang="en-US" altLang="en-US" sz="1000" b="0" smtClean="0">
                <a:solidFill>
                  <a:schemeClr val="tx2"/>
                </a:solidFill>
              </a:rPr>
              <a:t>All rights reserved</a:t>
            </a:r>
          </a:p>
        </p:txBody>
      </p:sp>
    </p:spTree>
  </p:cSld>
  <p:clrMap bg1="lt1" tx1="dk1" bg2="lt2" tx2="dk2" accent1="accent1" accent2="accent2" accent3="accent3" accent4="accent4" accent5="accent5" accent6="accent6" hlink="hlink" folHlink="folHlink"/>
  <p:sldLayoutIdLst>
    <p:sldLayoutId id="2147486905" r:id="rId1"/>
    <p:sldLayoutId id="2147486906" r:id="rId2"/>
    <p:sldLayoutId id="2147486907" r:id="rId3"/>
    <p:sldLayoutId id="2147486908" r:id="rId4"/>
    <p:sldLayoutId id="2147486909" r:id="rId5"/>
    <p:sldLayoutId id="2147486910" r:id="rId6"/>
    <p:sldLayoutId id="2147486911" r:id="rId7"/>
    <p:sldLayoutId id="2147486912" r:id="rId8"/>
    <p:sldLayoutId id="2147486913" r:id="rId9"/>
    <p:sldLayoutId id="2147486914" r:id="rId10"/>
    <p:sldLayoutId id="2147486915" r:id="rId11"/>
    <p:sldLayoutId id="2147486916" r:id="rId12"/>
    <p:sldLayoutId id="2147486917" r:id="rId13"/>
    <p:sldLayoutId id="2147486918" r:id="rId14"/>
    <p:sldLayoutId id="2147486919" r:id="rId15"/>
    <p:sldLayoutId id="2147486920" r:id="rId16"/>
    <p:sldLayoutId id="2147486921" r:id="rId17"/>
  </p:sldLayoutIdLst>
  <p:txStyles>
    <p:titleStyle>
      <a:lvl1pPr algn="ctr" rtl="0" eaLnBrk="0" fontAlgn="base" hangingPunct="0">
        <a:lnSpc>
          <a:spcPct val="90000"/>
        </a:lnSpc>
        <a:spcBef>
          <a:spcPct val="0"/>
        </a:spcBef>
        <a:spcAft>
          <a:spcPct val="0"/>
        </a:spcAft>
        <a:defRPr sz="3600" b="1">
          <a:solidFill>
            <a:schemeClr val="tx2"/>
          </a:solidFill>
          <a:latin typeface="+mj-lt"/>
          <a:ea typeface="+mj-ea"/>
          <a:cs typeface="+mj-cs"/>
        </a:defRPr>
      </a:lvl1pPr>
      <a:lvl2pPr algn="ctr" rtl="0" eaLnBrk="0" fontAlgn="base" hangingPunct="0">
        <a:lnSpc>
          <a:spcPct val="90000"/>
        </a:lnSpc>
        <a:spcBef>
          <a:spcPct val="0"/>
        </a:spcBef>
        <a:spcAft>
          <a:spcPct val="0"/>
        </a:spcAft>
        <a:defRPr sz="3600" b="1">
          <a:solidFill>
            <a:schemeClr val="tx2"/>
          </a:solidFill>
          <a:latin typeface="Arial" pitchFamily="34" charset="0"/>
        </a:defRPr>
      </a:lvl2pPr>
      <a:lvl3pPr algn="ctr" rtl="0" eaLnBrk="0" fontAlgn="base" hangingPunct="0">
        <a:lnSpc>
          <a:spcPct val="90000"/>
        </a:lnSpc>
        <a:spcBef>
          <a:spcPct val="0"/>
        </a:spcBef>
        <a:spcAft>
          <a:spcPct val="0"/>
        </a:spcAft>
        <a:defRPr sz="3600" b="1">
          <a:solidFill>
            <a:schemeClr val="tx2"/>
          </a:solidFill>
          <a:latin typeface="Arial" pitchFamily="34" charset="0"/>
        </a:defRPr>
      </a:lvl3pPr>
      <a:lvl4pPr algn="ctr" rtl="0" eaLnBrk="0" fontAlgn="base" hangingPunct="0">
        <a:lnSpc>
          <a:spcPct val="90000"/>
        </a:lnSpc>
        <a:spcBef>
          <a:spcPct val="0"/>
        </a:spcBef>
        <a:spcAft>
          <a:spcPct val="0"/>
        </a:spcAft>
        <a:defRPr sz="3600" b="1">
          <a:solidFill>
            <a:schemeClr val="tx2"/>
          </a:solidFill>
          <a:latin typeface="Arial" pitchFamily="34" charset="0"/>
        </a:defRPr>
      </a:lvl4pPr>
      <a:lvl5pPr algn="ctr" rtl="0" eaLnBrk="0" fontAlgn="base" hangingPunct="0">
        <a:lnSpc>
          <a:spcPct val="90000"/>
        </a:lnSpc>
        <a:spcBef>
          <a:spcPct val="0"/>
        </a:spcBef>
        <a:spcAft>
          <a:spcPct val="0"/>
        </a:spcAft>
        <a:defRPr sz="3600" b="1">
          <a:solidFill>
            <a:schemeClr val="tx2"/>
          </a:solidFill>
          <a:latin typeface="Arial" pitchFamily="34" charset="0"/>
        </a:defRPr>
      </a:lvl5pPr>
      <a:lvl6pPr marL="457200" algn="ctr" rtl="0" eaLnBrk="0" fontAlgn="base" hangingPunct="0">
        <a:lnSpc>
          <a:spcPct val="90000"/>
        </a:lnSpc>
        <a:spcBef>
          <a:spcPct val="0"/>
        </a:spcBef>
        <a:spcAft>
          <a:spcPct val="0"/>
        </a:spcAft>
        <a:defRPr sz="3600" b="1">
          <a:solidFill>
            <a:schemeClr val="tx2"/>
          </a:solidFill>
          <a:latin typeface="Arial" pitchFamily="34" charset="0"/>
        </a:defRPr>
      </a:lvl6pPr>
      <a:lvl7pPr marL="914400" algn="ctr" rtl="0" eaLnBrk="0" fontAlgn="base" hangingPunct="0">
        <a:lnSpc>
          <a:spcPct val="90000"/>
        </a:lnSpc>
        <a:spcBef>
          <a:spcPct val="0"/>
        </a:spcBef>
        <a:spcAft>
          <a:spcPct val="0"/>
        </a:spcAft>
        <a:defRPr sz="3600" b="1">
          <a:solidFill>
            <a:schemeClr val="tx2"/>
          </a:solidFill>
          <a:latin typeface="Arial" pitchFamily="34" charset="0"/>
        </a:defRPr>
      </a:lvl7pPr>
      <a:lvl8pPr marL="1371600" algn="ctr" rtl="0" eaLnBrk="0" fontAlgn="base" hangingPunct="0">
        <a:lnSpc>
          <a:spcPct val="90000"/>
        </a:lnSpc>
        <a:spcBef>
          <a:spcPct val="0"/>
        </a:spcBef>
        <a:spcAft>
          <a:spcPct val="0"/>
        </a:spcAft>
        <a:defRPr sz="3600" b="1">
          <a:solidFill>
            <a:schemeClr val="tx2"/>
          </a:solidFill>
          <a:latin typeface="Arial" pitchFamily="34" charset="0"/>
        </a:defRPr>
      </a:lvl8pPr>
      <a:lvl9pPr marL="1828800" algn="ctr" rtl="0" eaLnBrk="0" fontAlgn="base" hangingPunct="0">
        <a:lnSpc>
          <a:spcPct val="90000"/>
        </a:lnSpc>
        <a:spcBef>
          <a:spcPct val="0"/>
        </a:spcBef>
        <a:spcAft>
          <a:spcPct val="0"/>
        </a:spcAft>
        <a:defRPr sz="3600" b="1">
          <a:solidFill>
            <a:schemeClr val="tx2"/>
          </a:solidFill>
          <a:latin typeface="Arial" pitchFamily="34" charset="0"/>
        </a:defRPr>
      </a:lvl9pPr>
    </p:titleStyle>
    <p:bodyStyle>
      <a:lvl1pPr marL="285750" indent="-285750" algn="l" rtl="0" eaLnBrk="0" fontAlgn="base" hangingPunct="0">
        <a:lnSpc>
          <a:spcPct val="90000"/>
        </a:lnSpc>
        <a:spcBef>
          <a:spcPct val="30000"/>
        </a:spcBef>
        <a:spcAft>
          <a:spcPct val="0"/>
        </a:spcAft>
        <a:buSzPct val="100000"/>
        <a:buChar char="•"/>
        <a:defRPr sz="2400" b="1">
          <a:solidFill>
            <a:schemeClr val="tx1"/>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sz="2800" b="1">
          <a:solidFill>
            <a:schemeClr val="tx1"/>
          </a:solidFill>
          <a:latin typeface="+mn-lt"/>
        </a:defRPr>
      </a:lvl2pPr>
      <a:lvl3pPr marL="1143000" indent="-228600" algn="l" rtl="0" eaLnBrk="0" fontAlgn="base" hangingPunct="0">
        <a:lnSpc>
          <a:spcPct val="90000"/>
        </a:lnSpc>
        <a:spcBef>
          <a:spcPct val="30000"/>
        </a:spcBef>
        <a:spcAft>
          <a:spcPct val="0"/>
        </a:spcAft>
        <a:buSzPct val="100000"/>
        <a:buChar char="»"/>
        <a:defRPr sz="2400" b="1">
          <a:solidFill>
            <a:schemeClr val="tx1"/>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chemeClr val="tx1"/>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chemeClr val="tx1"/>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file:///F:\Movies\03M05AN2.MOV"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6.png"/><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30.xml"/><Relationship Id="rId1" Type="http://schemas.openxmlformats.org/officeDocument/2006/relationships/slideLayout" Target="../slideLayouts/slideLayout4.xml"/><Relationship Id="rId4" Type="http://schemas.openxmlformats.org/officeDocument/2006/relationships/image" Target="../media/image10.wmf"/></Relationships>
</file>

<file path=ppt/slides/_rels/slide33.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31.xml"/><Relationship Id="rId7" Type="http://schemas.openxmlformats.org/officeDocument/2006/relationships/image" Target="../media/image12.png"/><Relationship Id="rId2" Type="http://schemas.openxmlformats.org/officeDocument/2006/relationships/slideLayout" Target="../slideLayouts/slideLayout16.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11.png"/><Relationship Id="rId4" Type="http://schemas.openxmlformats.org/officeDocument/2006/relationships/oleObject" Target="../embeddings/oleObject2.bin"/><Relationship Id="rId9" Type="http://schemas.openxmlformats.org/officeDocument/2006/relationships/image" Target="../media/image13.png"/></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image" Target="../media/image14.png"/><Relationship Id="rId4" Type="http://schemas.openxmlformats.org/officeDocument/2006/relationships/oleObject" Target="../embeddings/oleObject5.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853" name="Rectangle 8"/>
          <p:cNvSpPr>
            <a:spLocks noChangeArrowheads="1"/>
          </p:cNvSpPr>
          <p:nvPr/>
        </p:nvSpPr>
        <p:spPr bwMode="auto">
          <a:xfrm>
            <a:off x="0" y="0"/>
            <a:ext cx="990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1440996" tIns="152352" rIns="0" bIns="152352" anchor="ct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endParaRPr lang="af-ZA" altLang="en-US"/>
          </a:p>
        </p:txBody>
      </p:sp>
      <p:grpSp>
        <p:nvGrpSpPr>
          <p:cNvPr id="78854" name="Group 21"/>
          <p:cNvGrpSpPr>
            <a:grpSpLocks/>
          </p:cNvGrpSpPr>
          <p:nvPr/>
        </p:nvGrpSpPr>
        <p:grpSpPr bwMode="auto">
          <a:xfrm>
            <a:off x="222250" y="76200"/>
            <a:ext cx="9448800" cy="1957388"/>
            <a:chOff x="221972" y="275088"/>
            <a:chExt cx="9448801" cy="1956930"/>
          </a:xfrm>
        </p:grpSpPr>
        <p:grpSp>
          <p:nvGrpSpPr>
            <p:cNvPr id="78859" name="Group 10"/>
            <p:cNvGrpSpPr>
              <a:grpSpLocks/>
            </p:cNvGrpSpPr>
            <p:nvPr/>
          </p:nvGrpSpPr>
          <p:grpSpPr bwMode="auto">
            <a:xfrm>
              <a:off x="221972" y="275088"/>
              <a:ext cx="9448801" cy="1956930"/>
              <a:chOff x="1755775" y="381000"/>
              <a:chExt cx="7693025" cy="1231094"/>
            </a:xfrm>
          </p:grpSpPr>
          <p:sp>
            <p:nvSpPr>
              <p:cNvPr id="4" name="TextBox 3"/>
              <p:cNvSpPr txBox="1"/>
              <p:nvPr/>
            </p:nvSpPr>
            <p:spPr>
              <a:xfrm>
                <a:off x="1755775" y="381000"/>
                <a:ext cx="7693025" cy="1231094"/>
              </a:xfrm>
              <a:prstGeom prst="rect">
                <a:avLst/>
              </a:prstGeom>
              <a:solidFill>
                <a:schemeClr val="accent6">
                  <a:lumMod val="50000"/>
                </a:schemeClr>
              </a:solidFill>
              <a:ln w="38100">
                <a:solidFill>
                  <a:schemeClr val="tx1">
                    <a:lumMod val="95000"/>
                    <a:lumOff val="5000"/>
                  </a:schemeClr>
                </a:solidFill>
              </a:ln>
              <a:scene3d>
                <a:camera prst="orthographicFront"/>
                <a:lightRig rig="threePt" dir="t"/>
              </a:scene3d>
              <a:sp3d>
                <a:bevelT w="165100" prst="coolSlant"/>
              </a:sp3d>
            </p:spPr>
            <p:txBody>
              <a:bodyPr lIns="91429" tIns="45714" rIns="91429" bIns="45714">
                <a:spAutoFit/>
                <a:sp3d extrusionH="57150">
                  <a:bevelT w="82550" h="38100" prst="coolSlant"/>
                </a:sp3d>
              </a:bodyPr>
              <a:lstStyle/>
              <a:p>
                <a:pPr algn="r">
                  <a:defRPr/>
                </a:pPr>
                <a:endParaRPr lang="en-US" sz="5400" u="sng" dirty="0">
                  <a:solidFill>
                    <a:srgbClr val="FFFFFF"/>
                  </a:solidFill>
                  <a:effectLst>
                    <a:outerShdw blurRad="50800" dist="38100" dir="10800000" algn="ctr" rotWithShape="0">
                      <a:schemeClr val="tx1">
                        <a:lumMod val="95000"/>
                        <a:lumOff val="5000"/>
                        <a:alpha val="50000"/>
                      </a:schemeClr>
                    </a:outerShdw>
                    <a:reflection blurRad="6350" stA="55000" endA="300" endPos="45500" dir="5400000" sy="-100000" algn="bl" rotWithShape="0"/>
                  </a:effectLst>
                  <a:latin typeface="Calibri" pitchFamily="34" charset="0"/>
                </a:endParaRPr>
              </a:p>
              <a:p>
                <a:pPr algn="r">
                  <a:defRPr/>
                </a:pPr>
                <a:endParaRPr lang="af-ZA" sz="2000" dirty="0">
                  <a:solidFill>
                    <a:srgbClr val="FFFFFF"/>
                  </a:solidFill>
                  <a:latin typeface="Calibri" pitchFamily="34" charset="0"/>
                </a:endParaRPr>
              </a:p>
            </p:txBody>
          </p:sp>
          <p:sp>
            <p:nvSpPr>
              <p:cNvPr id="55300" name="Rectangle 4"/>
              <p:cNvSpPr>
                <a:spLocks noChangeArrowheads="1"/>
              </p:cNvSpPr>
              <p:nvPr/>
            </p:nvSpPr>
            <p:spPr bwMode="auto">
              <a:xfrm>
                <a:off x="3188102" y="603053"/>
                <a:ext cx="5459566" cy="716221"/>
              </a:xfrm>
              <a:prstGeom prst="rect">
                <a:avLst/>
              </a:prstGeom>
              <a:noFill/>
              <a:ln w="9525">
                <a:noFill/>
                <a:miter lim="800000"/>
                <a:headEnd/>
                <a:tailEnd/>
              </a:ln>
              <a:scene3d>
                <a:camera prst="orthographicFront"/>
                <a:lightRig rig="threePt" dir="t"/>
              </a:scene3d>
              <a:sp3d>
                <a:bevelT w="165100" prst="coolSlant"/>
              </a:sp3d>
            </p:spPr>
            <p:txBody>
              <a:bodyPr lIns="91429" tIns="45714" rIns="91429" bIns="45714">
                <a:spAutoFit/>
                <a:sp3d extrusionH="57150">
                  <a:bevelT w="82550" h="38100" prst="coolSlant"/>
                </a:sp3d>
              </a:bodyPr>
              <a:lstStyle/>
              <a:p>
                <a:pPr algn="ctr">
                  <a:defRPr/>
                </a:pPr>
                <a:r>
                  <a:rPr lang="af-ZA" sz="3400" cap="small" dirty="0" err="1">
                    <a:ln>
                      <a:solidFill>
                        <a:srgbClr val="FFFFFF"/>
                      </a:solidFill>
                    </a:ln>
                    <a:solidFill>
                      <a:srgbClr val="FFFFFF"/>
                    </a:solidFill>
                    <a:latin typeface="Calibri" pitchFamily="34" charset="0"/>
                  </a:rPr>
                  <a:t>Ionic</a:t>
                </a:r>
                <a:r>
                  <a:rPr lang="af-ZA" sz="3400" cap="small" dirty="0">
                    <a:ln>
                      <a:solidFill>
                        <a:srgbClr val="FFFFFF"/>
                      </a:solidFill>
                    </a:ln>
                    <a:solidFill>
                      <a:srgbClr val="FFFFFF"/>
                    </a:solidFill>
                    <a:latin typeface="Calibri" pitchFamily="34" charset="0"/>
                  </a:rPr>
                  <a:t> </a:t>
                </a:r>
                <a:r>
                  <a:rPr lang="af-ZA" sz="3400" cap="small" dirty="0" err="1">
                    <a:ln>
                      <a:solidFill>
                        <a:srgbClr val="FFFFFF"/>
                      </a:solidFill>
                    </a:ln>
                    <a:solidFill>
                      <a:srgbClr val="FFFFFF"/>
                    </a:solidFill>
                    <a:latin typeface="Calibri" pitchFamily="34" charset="0"/>
                  </a:rPr>
                  <a:t>compounds</a:t>
                </a:r>
                <a:r>
                  <a:rPr lang="af-ZA" sz="3400" cap="small" dirty="0">
                    <a:ln>
                      <a:solidFill>
                        <a:srgbClr val="FFFFFF"/>
                      </a:solidFill>
                    </a:ln>
                    <a:solidFill>
                      <a:srgbClr val="FFFFFF"/>
                    </a:solidFill>
                    <a:latin typeface="Calibri" pitchFamily="34" charset="0"/>
                  </a:rPr>
                  <a:t>:</a:t>
                </a:r>
              </a:p>
              <a:p>
                <a:pPr algn="ctr">
                  <a:defRPr/>
                </a:pPr>
                <a:r>
                  <a:rPr lang="af-ZA" sz="3400" cap="small" dirty="0" err="1">
                    <a:ln>
                      <a:solidFill>
                        <a:srgbClr val="FFFFFF"/>
                      </a:solidFill>
                    </a:ln>
                    <a:solidFill>
                      <a:srgbClr val="FFFFFF"/>
                    </a:solidFill>
                    <a:latin typeface="Calibri" pitchFamily="34" charset="0"/>
                  </a:rPr>
                  <a:t>Formulae</a:t>
                </a:r>
                <a:r>
                  <a:rPr lang="af-ZA" sz="3400" cap="small" dirty="0">
                    <a:ln>
                      <a:solidFill>
                        <a:srgbClr val="FFFFFF"/>
                      </a:solidFill>
                    </a:ln>
                    <a:solidFill>
                      <a:srgbClr val="FFFFFF"/>
                    </a:solidFill>
                    <a:latin typeface="Calibri" pitchFamily="34" charset="0"/>
                  </a:rPr>
                  <a:t>, </a:t>
                </a:r>
                <a:r>
                  <a:rPr lang="af-ZA" sz="3400" cap="small" dirty="0" err="1">
                    <a:ln>
                      <a:solidFill>
                        <a:srgbClr val="FFFFFF"/>
                      </a:solidFill>
                    </a:ln>
                    <a:solidFill>
                      <a:srgbClr val="FFFFFF"/>
                    </a:solidFill>
                    <a:latin typeface="Calibri" pitchFamily="34" charset="0"/>
                  </a:rPr>
                  <a:t>names</a:t>
                </a:r>
                <a:r>
                  <a:rPr lang="af-ZA" sz="3400" cap="small" dirty="0">
                    <a:ln>
                      <a:solidFill>
                        <a:srgbClr val="FFFFFF"/>
                      </a:solidFill>
                    </a:ln>
                    <a:solidFill>
                      <a:srgbClr val="FFFFFF"/>
                    </a:solidFill>
                    <a:latin typeface="Calibri" pitchFamily="34" charset="0"/>
                  </a:rPr>
                  <a:t> </a:t>
                </a:r>
                <a:r>
                  <a:rPr lang="af-ZA" sz="3400" cap="small" dirty="0" err="1">
                    <a:ln>
                      <a:solidFill>
                        <a:srgbClr val="FFFFFF"/>
                      </a:solidFill>
                    </a:ln>
                    <a:solidFill>
                      <a:srgbClr val="FFFFFF"/>
                    </a:solidFill>
                    <a:latin typeface="Calibri" pitchFamily="34" charset="0"/>
                  </a:rPr>
                  <a:t>and</a:t>
                </a:r>
                <a:r>
                  <a:rPr lang="af-ZA" sz="3400" cap="small" dirty="0">
                    <a:ln>
                      <a:solidFill>
                        <a:srgbClr val="FFFFFF"/>
                      </a:solidFill>
                    </a:ln>
                    <a:solidFill>
                      <a:srgbClr val="FFFFFF"/>
                    </a:solidFill>
                    <a:latin typeface="Calibri" pitchFamily="34" charset="0"/>
                  </a:rPr>
                  <a:t> </a:t>
                </a:r>
                <a:r>
                  <a:rPr lang="af-ZA" sz="3400" cap="small" dirty="0" err="1">
                    <a:ln>
                      <a:solidFill>
                        <a:srgbClr val="FFFFFF"/>
                      </a:solidFill>
                    </a:ln>
                    <a:solidFill>
                      <a:srgbClr val="FFFFFF"/>
                    </a:solidFill>
                    <a:latin typeface="Calibri" pitchFamily="34" charset="0"/>
                  </a:rPr>
                  <a:t>characteristics</a:t>
                </a:r>
                <a:endParaRPr lang="en-US" sz="3400" cap="small" dirty="0">
                  <a:ln>
                    <a:solidFill>
                      <a:srgbClr val="FFFFFF"/>
                    </a:solidFill>
                  </a:ln>
                  <a:solidFill>
                    <a:srgbClr val="FFFF00"/>
                  </a:solidFill>
                  <a:latin typeface="Calibri" pitchFamily="34" charset="0"/>
                </a:endParaRPr>
              </a:p>
            </p:txBody>
          </p:sp>
        </p:grpSp>
        <p:grpSp>
          <p:nvGrpSpPr>
            <p:cNvPr id="78860" name="Group 16"/>
            <p:cNvGrpSpPr>
              <a:grpSpLocks/>
            </p:cNvGrpSpPr>
            <p:nvPr/>
          </p:nvGrpSpPr>
          <p:grpSpPr bwMode="auto">
            <a:xfrm>
              <a:off x="378240" y="533400"/>
              <a:ext cx="1415772" cy="1460081"/>
              <a:chOff x="98735" y="5105400"/>
              <a:chExt cx="1516799" cy="1601163"/>
            </a:xfrm>
          </p:grpSpPr>
          <p:sp>
            <p:nvSpPr>
              <p:cNvPr id="13" name="TextBox 12"/>
              <p:cNvSpPr txBox="1"/>
              <p:nvPr/>
            </p:nvSpPr>
            <p:spPr>
              <a:xfrm rot="16200000">
                <a:off x="56553" y="5147582"/>
                <a:ext cx="1601163" cy="1516799"/>
              </a:xfrm>
              <a:prstGeom prst="rect">
                <a:avLst/>
              </a:prstGeom>
              <a:gradFill flip="none" rotWithShape="1">
                <a:gsLst>
                  <a:gs pos="0">
                    <a:srgbClr val="DDEBCF"/>
                  </a:gs>
                  <a:gs pos="50000">
                    <a:srgbClr val="9CB86E"/>
                  </a:gs>
                  <a:gs pos="100000">
                    <a:srgbClr val="156B13"/>
                  </a:gs>
                </a:gsLst>
                <a:lin ang="5400000" scaled="0"/>
                <a:tileRect r="-100000" b="-100000"/>
              </a:gradFill>
              <a:scene3d>
                <a:camera prst="orthographicFront"/>
                <a:lightRig rig="threePt" dir="t"/>
              </a:scene3d>
              <a:sp3d>
                <a:bevelT w="165100" prst="coolSlant"/>
              </a:sp3d>
            </p:spPr>
            <p:txBody>
              <a:bodyPr>
                <a:spAutoFit/>
                <a:sp3d extrusionH="57150">
                  <a:bevelT w="82550" h="38100" prst="coolSlant"/>
                </a:sp3d>
              </a:bodyPr>
              <a:lstStyle/>
              <a:p>
                <a:pPr algn="ctr">
                  <a:defRPr/>
                </a:pPr>
                <a:r>
                  <a:rPr lang="af-ZA" sz="1400" dirty="0">
                    <a:latin typeface="Calibri" pitchFamily="34" charset="0"/>
                  </a:rPr>
                  <a:t>STUDY SECTION</a:t>
                </a:r>
              </a:p>
              <a:p>
                <a:pPr>
                  <a:defRPr/>
                </a:pPr>
                <a:endParaRPr lang="af-ZA" dirty="0"/>
              </a:p>
              <a:p>
                <a:pPr>
                  <a:defRPr/>
                </a:pPr>
                <a:endParaRPr lang="af-ZA" dirty="0"/>
              </a:p>
              <a:p>
                <a:pPr>
                  <a:defRPr/>
                </a:pPr>
                <a:endParaRPr lang="af-ZA" dirty="0"/>
              </a:p>
            </p:txBody>
          </p:sp>
          <p:grpSp>
            <p:nvGrpSpPr>
              <p:cNvPr id="78862" name="Group 15"/>
              <p:cNvGrpSpPr>
                <a:grpSpLocks/>
              </p:cNvGrpSpPr>
              <p:nvPr/>
            </p:nvGrpSpPr>
            <p:grpSpPr bwMode="auto">
              <a:xfrm>
                <a:off x="494598" y="5342018"/>
                <a:ext cx="914400" cy="1143000"/>
                <a:chOff x="5858415" y="5693201"/>
                <a:chExt cx="914400" cy="1143000"/>
              </a:xfrm>
            </p:grpSpPr>
            <p:sp>
              <p:nvSpPr>
                <p:cNvPr id="14" name="Isosceles Triangle 13"/>
                <p:cNvSpPr/>
                <p:nvPr/>
              </p:nvSpPr>
              <p:spPr bwMode="auto">
                <a:xfrm rot="5400000">
                  <a:off x="5669882" y="5881928"/>
                  <a:ext cx="1291441" cy="915020"/>
                </a:xfrm>
                <a:prstGeom prst="triangle">
                  <a:avLst>
                    <a:gd name="adj" fmla="val 50687"/>
                  </a:avLst>
                </a:prstGeom>
                <a:solidFill>
                  <a:schemeClr val="bg2">
                    <a:lumMod val="50000"/>
                  </a:schemeClr>
                </a:solidFill>
                <a:ln w="38100" cap="flat" cmpd="sng" algn="ctr">
                  <a:solidFill>
                    <a:schemeClr val="tx1"/>
                  </a:solidFill>
                  <a:prstDash val="solid"/>
                  <a:round/>
                  <a:headEnd type="none" w="med" len="med"/>
                  <a:tailEnd type="none" w="med" len="med"/>
                </a:ln>
                <a:effectLst/>
              </p:spPr>
              <p:txBody>
                <a:bodyPr>
                  <a:scene3d>
                    <a:camera prst="orthographicFront"/>
                    <a:lightRig rig="threePt" dir="t"/>
                  </a:scene3d>
                  <a:sp3d extrusionH="57150">
                    <a:bevelT w="82550" h="38100" prst="coolSlant"/>
                  </a:sp3d>
                </a:bodyPr>
                <a:lstStyle/>
                <a:p>
                  <a:pPr>
                    <a:defRPr/>
                  </a:pPr>
                  <a:endParaRPr lang="af-ZA">
                    <a:effectLst>
                      <a:outerShdw blurRad="38100" dist="38100" dir="2700000" algn="tl">
                        <a:srgbClr val="000000">
                          <a:alpha val="43137"/>
                        </a:srgbClr>
                      </a:outerShdw>
                    </a:effectLst>
                  </a:endParaRPr>
                </a:p>
              </p:txBody>
            </p:sp>
            <p:sp>
              <p:nvSpPr>
                <p:cNvPr id="78864" name="TextBox 14"/>
                <p:cNvSpPr txBox="1">
                  <a:spLocks noChangeArrowheads="1"/>
                </p:cNvSpPr>
                <p:nvPr/>
              </p:nvSpPr>
              <p:spPr bwMode="auto">
                <a:xfrm>
                  <a:off x="5906214" y="6010533"/>
                  <a:ext cx="618604" cy="506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r>
                    <a:rPr lang="af-ZA" altLang="en-US">
                      <a:solidFill>
                        <a:srgbClr val="FFFFFF"/>
                      </a:solidFill>
                      <a:latin typeface="Calibri" panose="020F0502020204030204" pitchFamily="34" charset="0"/>
                    </a:rPr>
                    <a:t>2.5</a:t>
                  </a:r>
                </a:p>
              </p:txBody>
            </p:sp>
          </p:grpSp>
        </p:grpSp>
      </p:grpSp>
      <p:sp>
        <p:nvSpPr>
          <p:cNvPr id="24" name="TextBox 23"/>
          <p:cNvSpPr txBox="1"/>
          <p:nvPr/>
        </p:nvSpPr>
        <p:spPr>
          <a:xfrm>
            <a:off x="222250" y="2797651"/>
            <a:ext cx="2646174" cy="461665"/>
          </a:xfrm>
          <a:prstGeom prst="rect">
            <a:avLst/>
          </a:prstGeom>
          <a:noFill/>
        </p:spPr>
        <p:txBody>
          <a:bodyPr>
            <a:spAutoFit/>
            <a:scene3d>
              <a:camera prst="obliqueTopLeft"/>
              <a:lightRig rig="threePt" dir="t"/>
            </a:scene3d>
            <a:sp3d extrusionH="57150">
              <a:bevelT w="38100" h="38100" prst="slope"/>
            </a:sp3d>
          </a:bodyPr>
          <a:lstStyle/>
          <a:p>
            <a:pPr>
              <a:defRPr/>
            </a:pPr>
            <a:r>
              <a:rPr lang="en-US" u="sng" dirty="0">
                <a:ln w="3175">
                  <a:solidFill>
                    <a:schemeClr val="tx1"/>
                  </a:solidFill>
                </a:ln>
                <a:solidFill>
                  <a:schemeClr val="accent6">
                    <a:lumMod val="50000"/>
                  </a:schemeClr>
                </a:solidFill>
                <a:latin typeface="Calibri" pitchFamily="34" charset="0"/>
              </a:rPr>
              <a:t>OUTCOMES</a:t>
            </a:r>
          </a:p>
        </p:txBody>
      </p:sp>
      <p:sp>
        <p:nvSpPr>
          <p:cNvPr id="55307" name="Rectangle 11"/>
          <p:cNvSpPr>
            <a:spLocks noChangeArrowheads="1"/>
          </p:cNvSpPr>
          <p:nvPr/>
        </p:nvSpPr>
        <p:spPr bwMode="auto">
          <a:xfrm>
            <a:off x="304800" y="3494056"/>
            <a:ext cx="9296400" cy="2800767"/>
          </a:xfrm>
          <a:prstGeom prst="rect">
            <a:avLst/>
          </a:prstGeom>
          <a:solidFill>
            <a:srgbClr val="E6E6E6"/>
          </a:solidFill>
          <a:ln w="19050" cap="flat" cmpd="sng">
            <a:solidFill>
              <a:schemeClr val="tx1"/>
            </a:solidFill>
            <a:prstDash val="solid"/>
            <a:miter lim="800000"/>
            <a:headEnd/>
            <a:tailEnd/>
          </a:ln>
          <a:effectLst/>
          <a:scene3d>
            <a:camera prst="orthographicFront"/>
            <a:lightRig rig="threePt" dir="t"/>
          </a:scene3d>
          <a:sp3d>
            <a:bevelT w="165100" prst="coolSlant"/>
          </a:sp3d>
        </p:spPr>
        <p:txBody>
          <a:bodyPr anchor="ctr">
            <a:spAutoFit/>
          </a:bodyPr>
          <a:lstStyle/>
          <a:p>
            <a:pPr>
              <a:defRPr/>
            </a:pPr>
            <a:r>
              <a:rPr lang="en-GB" sz="1600" dirty="0"/>
              <a:t>Following completion of this Study Section you should be able to:</a:t>
            </a:r>
            <a:endParaRPr lang="en-ZA" sz="1600" dirty="0"/>
          </a:p>
          <a:p>
            <a:pPr marL="285750" indent="-285750">
              <a:buFont typeface="Wingdings" pitchFamily="2" charset="2"/>
              <a:buChar char="Ø"/>
              <a:defRPr/>
            </a:pPr>
            <a:r>
              <a:rPr lang="en-GB" sz="1600" b="0" dirty="0"/>
              <a:t>Know that metals usually lose one or more electrons in order to form positive ions – called </a:t>
            </a:r>
            <a:r>
              <a:rPr lang="en-GB" sz="1600" b="0" dirty="0" err="1"/>
              <a:t>cations</a:t>
            </a:r>
            <a:r>
              <a:rPr lang="en-GB" sz="1600" b="0" dirty="0"/>
              <a:t> – and that non-metals usually take up one or more electrons to form negative ions – called anions;</a:t>
            </a:r>
            <a:endParaRPr lang="en-ZA" sz="1600" b="0" dirty="0"/>
          </a:p>
          <a:p>
            <a:pPr marL="285750" indent="-285750">
              <a:buFont typeface="Wingdings" pitchFamily="2" charset="2"/>
              <a:buChar char="Ø"/>
              <a:defRPr/>
            </a:pPr>
            <a:r>
              <a:rPr lang="en-GB" sz="1600" b="0" dirty="0"/>
              <a:t>Predict the change on a metal </a:t>
            </a:r>
            <a:r>
              <a:rPr lang="en-GB" sz="1600" b="0" dirty="0" err="1"/>
              <a:t>cation</a:t>
            </a:r>
            <a:r>
              <a:rPr lang="en-GB" sz="1600" b="0" dirty="0"/>
              <a:t> for the following groups of metals: Groups 1A, 2A and 3A;</a:t>
            </a:r>
            <a:endParaRPr lang="en-ZA" sz="1600" b="0" dirty="0"/>
          </a:p>
          <a:p>
            <a:pPr marL="285750" indent="-285750">
              <a:buFont typeface="Wingdings" pitchFamily="2" charset="2"/>
              <a:buChar char="Ø"/>
              <a:defRPr/>
            </a:pPr>
            <a:r>
              <a:rPr lang="en-GB" sz="1600" b="0" dirty="0"/>
              <a:t>Predict the charge on a non-metal anion for the following groups of non-metals: Groups 4A, 5A, 6A and 7A;</a:t>
            </a:r>
            <a:endParaRPr lang="en-ZA" sz="1600" b="0" dirty="0"/>
          </a:p>
          <a:p>
            <a:pPr marL="285750" indent="-285750">
              <a:buFont typeface="Wingdings" pitchFamily="2" charset="2"/>
              <a:buChar char="Ø"/>
              <a:defRPr/>
            </a:pPr>
            <a:r>
              <a:rPr lang="en-GB" sz="1600" b="0" dirty="0"/>
              <a:t>Write down formulae for ionic compounds through combining </a:t>
            </a:r>
            <a:r>
              <a:rPr lang="en-GB" sz="1600" b="0" dirty="0" err="1"/>
              <a:t>cations</a:t>
            </a:r>
            <a:r>
              <a:rPr lang="en-GB" sz="1600" b="0" dirty="0"/>
              <a:t> and anions in the correct ratio so that there is no total charge for the ionic compound;</a:t>
            </a:r>
            <a:endParaRPr lang="en-ZA" sz="1600" b="0" dirty="0"/>
          </a:p>
          <a:p>
            <a:pPr marL="285750" indent="-285750">
              <a:buFont typeface="Wingdings" pitchFamily="2" charset="2"/>
              <a:buChar char="Ø"/>
              <a:defRPr/>
            </a:pPr>
            <a:r>
              <a:rPr lang="en-GB" sz="1600" b="0" dirty="0"/>
              <a:t>Know the names and formulae of poly-atomic cations and </a:t>
            </a:r>
            <a:r>
              <a:rPr lang="en-GB" sz="1600" b="0" dirty="0" smtClean="0"/>
              <a:t>anions;</a:t>
            </a:r>
            <a:endParaRPr lang="en-ZA" sz="1600" b="0" dirty="0"/>
          </a:p>
          <a:p>
            <a:pPr marL="285750" indent="-285750">
              <a:buFont typeface="Wingdings" pitchFamily="2" charset="2"/>
              <a:buChar char="Ø"/>
              <a:defRPr/>
            </a:pPr>
            <a:r>
              <a:rPr lang="en-GB" sz="1600" b="0" dirty="0"/>
              <a:t>Name ionic compounds and simple binary compounds of the non-metals; and</a:t>
            </a:r>
            <a:endParaRPr lang="en-ZA" sz="1600" b="0" dirty="0"/>
          </a:p>
          <a:p>
            <a:pPr marL="285750" indent="-285750">
              <a:buFont typeface="Wingdings" pitchFamily="2" charset="2"/>
              <a:buChar char="Ø"/>
              <a:defRPr/>
            </a:pPr>
            <a:r>
              <a:rPr lang="en-GB" sz="1600" b="0" dirty="0"/>
              <a:t>Know Coulomb’s Law and understand the importance of this law</a:t>
            </a:r>
            <a:r>
              <a:rPr lang="en-GB" sz="1600" dirty="0"/>
              <a:t>.</a:t>
            </a:r>
            <a:endParaRPr lang="en-ZA" sz="1600" dirty="0"/>
          </a:p>
        </p:txBody>
      </p:sp>
      <p:sp>
        <p:nvSpPr>
          <p:cNvPr id="15" name="Rectangle 6"/>
          <p:cNvSpPr>
            <a:spLocks noChangeArrowheads="1"/>
          </p:cNvSpPr>
          <p:nvPr/>
        </p:nvSpPr>
        <p:spPr bwMode="auto">
          <a:xfrm>
            <a:off x="378518" y="2190690"/>
            <a:ext cx="8915400" cy="400110"/>
          </a:xfrm>
          <a:prstGeom prst="rect">
            <a:avLst/>
          </a:prstGeom>
          <a:solidFill>
            <a:srgbClr val="E6E6E6"/>
          </a:solidFill>
          <a:ln w="19050">
            <a:solidFill>
              <a:schemeClr val="tx1"/>
            </a:solidFill>
            <a:miter lim="800000"/>
            <a:headEnd/>
            <a:tailEnd/>
          </a:ln>
          <a:scene3d>
            <a:camera prst="orthographicFront"/>
            <a:lightRig rig="threePt" dir="t"/>
          </a:scene3d>
          <a:sp3d>
            <a:bevelT w="165100" prst="coolSlant"/>
          </a:sp3d>
        </p:spPr>
        <p:txBody>
          <a:bodyPr anchor="ctr">
            <a:spAutoFit/>
          </a:bodyPr>
          <a:lstStyle/>
          <a:p>
            <a:pPr>
              <a:tabLst>
                <a:tab pos="360363" algn="l"/>
              </a:tabLst>
              <a:defRPr/>
            </a:pPr>
            <a:r>
              <a:rPr lang="af-ZA" sz="2000" dirty="0" err="1">
                <a:latin typeface="Calibri" pitchFamily="34" charset="0"/>
                <a:cs typeface="Times New Roman" pitchFamily="18" charset="0"/>
              </a:rPr>
              <a:t>This</a:t>
            </a:r>
            <a:r>
              <a:rPr lang="af-ZA" sz="2000" dirty="0">
                <a:latin typeface="Calibri" pitchFamily="34" charset="0"/>
                <a:cs typeface="Times New Roman" pitchFamily="18" charset="0"/>
              </a:rPr>
              <a:t> </a:t>
            </a:r>
            <a:r>
              <a:rPr lang="af-ZA" sz="2000" dirty="0" err="1">
                <a:latin typeface="Calibri" pitchFamily="34" charset="0"/>
                <a:cs typeface="Times New Roman" pitchFamily="18" charset="0"/>
              </a:rPr>
              <a:t>study</a:t>
            </a:r>
            <a:r>
              <a:rPr lang="af-ZA" sz="2000" dirty="0">
                <a:latin typeface="Calibri" pitchFamily="34" charset="0"/>
                <a:cs typeface="Times New Roman" pitchFamily="18" charset="0"/>
              </a:rPr>
              <a:t> </a:t>
            </a:r>
            <a:r>
              <a:rPr lang="af-ZA" sz="2000" dirty="0" err="1">
                <a:latin typeface="Calibri" pitchFamily="34" charset="0"/>
                <a:cs typeface="Times New Roman" pitchFamily="18" charset="0"/>
              </a:rPr>
              <a:t>section</a:t>
            </a:r>
            <a:r>
              <a:rPr lang="af-ZA" sz="2000" dirty="0">
                <a:latin typeface="Calibri" pitchFamily="34" charset="0"/>
                <a:cs typeface="Times New Roman" pitchFamily="18" charset="0"/>
              </a:rPr>
              <a:t> is </a:t>
            </a:r>
            <a:r>
              <a:rPr lang="af-ZA" sz="2000" dirty="0" err="1">
                <a:latin typeface="Calibri" pitchFamily="34" charset="0"/>
                <a:cs typeface="Times New Roman" pitchFamily="18" charset="0"/>
              </a:rPr>
              <a:t>based</a:t>
            </a:r>
            <a:r>
              <a:rPr lang="af-ZA" sz="2000" dirty="0">
                <a:latin typeface="Calibri" pitchFamily="34" charset="0"/>
                <a:cs typeface="Times New Roman" pitchFamily="18" charset="0"/>
              </a:rPr>
              <a:t> </a:t>
            </a:r>
            <a:r>
              <a:rPr lang="af-ZA" sz="2000" dirty="0" err="1">
                <a:latin typeface="Calibri" pitchFamily="34" charset="0"/>
                <a:cs typeface="Times New Roman" pitchFamily="18" charset="0"/>
              </a:rPr>
              <a:t>on</a:t>
            </a:r>
            <a:r>
              <a:rPr lang="af-ZA" sz="2000" dirty="0">
                <a:latin typeface="Calibri" pitchFamily="34" charset="0"/>
                <a:cs typeface="Times New Roman" pitchFamily="18" charset="0"/>
              </a:rPr>
              <a:t> </a:t>
            </a:r>
            <a:r>
              <a:rPr lang="af-ZA" sz="2000" dirty="0" err="1" smtClean="0">
                <a:latin typeface="Calibri" pitchFamily="34" charset="0"/>
                <a:cs typeface="Times New Roman" pitchFamily="18" charset="0"/>
              </a:rPr>
              <a:t>chapter</a:t>
            </a:r>
            <a:r>
              <a:rPr lang="af-ZA" sz="2000" dirty="0" smtClean="0">
                <a:latin typeface="Calibri" pitchFamily="34" charset="0"/>
                <a:cs typeface="Times New Roman" pitchFamily="18" charset="0"/>
              </a:rPr>
              <a:t> 2 of </a:t>
            </a:r>
            <a:r>
              <a:rPr lang="af-ZA" sz="2000" dirty="0" err="1" smtClean="0">
                <a:latin typeface="Calibri" pitchFamily="34" charset="0"/>
                <a:cs typeface="Times New Roman" pitchFamily="18" charset="0"/>
              </a:rPr>
              <a:t>the</a:t>
            </a:r>
            <a:r>
              <a:rPr lang="af-ZA" sz="2000" dirty="0" smtClean="0">
                <a:latin typeface="Calibri" pitchFamily="34" charset="0"/>
                <a:cs typeface="Times New Roman" pitchFamily="18" charset="0"/>
              </a:rPr>
              <a:t> </a:t>
            </a:r>
            <a:r>
              <a:rPr lang="af-ZA" sz="2000" dirty="0" err="1" smtClean="0">
                <a:latin typeface="Calibri" pitchFamily="34" charset="0"/>
                <a:cs typeface="Times New Roman" pitchFamily="18" charset="0"/>
              </a:rPr>
              <a:t>textbook</a:t>
            </a:r>
            <a:r>
              <a:rPr lang="af-ZA" sz="2000" dirty="0" smtClean="0">
                <a:latin typeface="Calibri" pitchFamily="34" charset="0"/>
                <a:cs typeface="Times New Roman" pitchFamily="18" charset="0"/>
              </a:rPr>
              <a:t>.</a:t>
            </a:r>
            <a:endParaRPr lang="en-US" sz="2000"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95234" name="Group 4"/>
          <p:cNvGrpSpPr>
            <a:grpSpLocks/>
          </p:cNvGrpSpPr>
          <p:nvPr/>
        </p:nvGrpSpPr>
        <p:grpSpPr bwMode="auto">
          <a:xfrm>
            <a:off x="1238250" y="1514475"/>
            <a:ext cx="7181850" cy="3743325"/>
            <a:chOff x="1238250" y="1773238"/>
            <a:chExt cx="7181850" cy="3743325"/>
          </a:xfrm>
        </p:grpSpPr>
        <p:sp>
          <p:nvSpPr>
            <p:cNvPr id="155650" name="Rectangle 2"/>
            <p:cNvSpPr>
              <a:spLocks noChangeArrowheads="1"/>
            </p:cNvSpPr>
            <p:nvPr/>
          </p:nvSpPr>
          <p:spPr bwMode="auto">
            <a:xfrm>
              <a:off x="1238250" y="1773238"/>
              <a:ext cx="7181850" cy="3743325"/>
            </a:xfrm>
            <a:prstGeom prst="rect">
              <a:avLst/>
            </a:prstGeom>
            <a:solidFill>
              <a:srgbClr val="EF9100"/>
            </a:solidFill>
            <a:ln w="12700">
              <a:solidFill>
                <a:schemeClr val="tx1"/>
              </a:solidFill>
              <a:miter lim="800000"/>
              <a:headEnd/>
              <a:tailEnd/>
            </a:ln>
            <a:scene3d>
              <a:camera prst="orthographicFront"/>
              <a:lightRig rig="threePt" dir="t"/>
            </a:scene3d>
            <a:sp3d>
              <a:bevelT w="165100" prst="coolSlant"/>
            </a:sp3d>
          </p:spPr>
          <p:txBody>
            <a:bodyPr wrap="none" anchor="ctr"/>
            <a:lstStyle/>
            <a:p>
              <a:pPr>
                <a:defRPr/>
              </a:pPr>
              <a:endParaRPr lang="en-ZA"/>
            </a:p>
          </p:txBody>
        </p:sp>
        <p:sp>
          <p:nvSpPr>
            <p:cNvPr id="135171" name="Text Box 3"/>
            <p:cNvSpPr txBox="1">
              <a:spLocks noChangeArrowheads="1"/>
            </p:cNvSpPr>
            <p:nvPr/>
          </p:nvSpPr>
          <p:spPr bwMode="auto">
            <a:xfrm>
              <a:off x="1238250" y="2773363"/>
              <a:ext cx="7181850" cy="1570038"/>
            </a:xfrm>
            <a:prstGeom prst="rect">
              <a:avLst/>
            </a:prstGeom>
            <a:noFill/>
            <a:ln w="12700">
              <a:noFill/>
              <a:miter lim="800000"/>
              <a:headEnd/>
              <a:tailEnd/>
            </a:ln>
            <a:effectLst/>
          </p:spPr>
          <p:txBody>
            <a:bodyPr>
              <a:spAutoFit/>
            </a:bodyPr>
            <a:lstStyle/>
            <a:p>
              <a:pPr algn="ctr">
                <a:defRPr/>
              </a:pPr>
              <a:r>
                <a:rPr lang="en-US" sz="4800" dirty="0">
                  <a:solidFill>
                    <a:schemeClr val="accent1">
                      <a:lumMod val="75000"/>
                    </a:schemeClr>
                  </a:solidFill>
                  <a:effectLst>
                    <a:outerShdw blurRad="38100" dist="38100" dir="2700000" algn="tl">
                      <a:srgbClr val="000000"/>
                    </a:outerShdw>
                  </a:effectLst>
                  <a:latin typeface="Arial" charset="0"/>
                </a:rPr>
                <a:t>FORMULAS FOR IONIC COMPOUNDS</a:t>
              </a:r>
              <a:endParaRPr lang="en-US" sz="4800" noProof="1">
                <a:solidFill>
                  <a:schemeClr val="accent1">
                    <a:lumMod val="75000"/>
                  </a:schemeClr>
                </a:solidFill>
                <a:latin typeface="Arial" charset="0"/>
              </a:endParaRPr>
            </a:p>
          </p:txBody>
        </p:sp>
      </p:gr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4514" name="Rectangle 2"/>
          <p:cNvSpPr>
            <a:spLocks noChangeArrowheads="1"/>
          </p:cNvSpPr>
          <p:nvPr/>
        </p:nvSpPr>
        <p:spPr bwMode="auto">
          <a:xfrm>
            <a:off x="841375" y="928688"/>
            <a:ext cx="8150225" cy="803275"/>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sz="3200" dirty="0">
                <a:ln w="9525">
                  <a:solidFill>
                    <a:schemeClr val="tx1"/>
                  </a:solidFill>
                </a:ln>
                <a:solidFill>
                  <a:srgbClr val="FFFFFF"/>
                </a:solidFill>
                <a:latin typeface="Comic Sans MS" pitchFamily="66" charset="0"/>
              </a:rPr>
              <a:t>CATION + ANION  </a:t>
            </a:r>
            <a:r>
              <a:rPr lang="en-US" sz="3200" dirty="0">
                <a:ln w="9525">
                  <a:solidFill>
                    <a:schemeClr val="tx1"/>
                  </a:solidFill>
                </a:ln>
                <a:solidFill>
                  <a:srgbClr val="FFFFFF"/>
                </a:solidFill>
                <a:latin typeface="Comic Sans MS" pitchFamily="66" charset="0"/>
                <a:sym typeface="Symbol" pitchFamily="18" charset="2"/>
              </a:rPr>
              <a:t></a:t>
            </a:r>
            <a:r>
              <a:rPr lang="en-US" sz="3200" dirty="0">
                <a:ln w="9525">
                  <a:solidFill>
                    <a:schemeClr val="tx1"/>
                  </a:solidFill>
                </a:ln>
                <a:solidFill>
                  <a:srgbClr val="FFFFFF"/>
                </a:solidFill>
                <a:latin typeface="Comic Sans MS" pitchFamily="66" charset="0"/>
              </a:rPr>
              <a:t> ionic compound</a:t>
            </a:r>
            <a:endParaRPr lang="en-US" sz="3200" b="0" dirty="0">
              <a:ln w="9525">
                <a:solidFill>
                  <a:schemeClr val="tx1"/>
                </a:solidFill>
              </a:ln>
              <a:solidFill>
                <a:srgbClr val="FFFFFF"/>
              </a:solidFill>
              <a:latin typeface="Comic Sans MS" pitchFamily="66" charset="0"/>
            </a:endParaRPr>
          </a:p>
        </p:txBody>
      </p:sp>
      <p:sp>
        <p:nvSpPr>
          <p:cNvPr id="64516" name="Rectangle 4"/>
          <p:cNvSpPr>
            <a:spLocks noGrp="1" noChangeArrowheads="1"/>
          </p:cNvSpPr>
          <p:nvPr>
            <p:ph type="title"/>
          </p:nvPr>
        </p:nvSpPr>
        <p:spPr>
          <a:xfrm>
            <a:off x="0" y="188913"/>
            <a:ext cx="9906000" cy="811212"/>
          </a:xfrm>
          <a:effectLst>
            <a:outerShdw dist="71842" dir="2700000" algn="ctr" rotWithShape="0">
              <a:schemeClr val="tx1"/>
            </a:outerShdw>
          </a:effectLst>
        </p:spPr>
        <p:txBody>
          <a:bodyPr/>
          <a:lstStyle/>
          <a:p>
            <a:pPr>
              <a:defRPr/>
            </a:pPr>
            <a:r>
              <a:rPr lang="en-US" smtClean="0">
                <a:solidFill>
                  <a:srgbClr val="EF9100"/>
                </a:solidFill>
                <a:effectLst>
                  <a:outerShdw blurRad="38100" dist="38100" dir="2700000" algn="tl">
                    <a:srgbClr val="000000"/>
                  </a:outerShdw>
                </a:effectLst>
                <a:latin typeface="Comic Sans MS" pitchFamily="66" charset="0"/>
              </a:rPr>
              <a:t>COMPOUNDS FORMED FROM IONS</a:t>
            </a:r>
            <a:endParaRPr lang="en-US" smtClean="0">
              <a:solidFill>
                <a:srgbClr val="EF9100"/>
              </a:solidFill>
              <a:effectLst>
                <a:outerShdw blurRad="38100" dist="38100" dir="2700000" algn="tl">
                  <a:srgbClr val="000000"/>
                </a:outerShdw>
              </a:effectLst>
            </a:endParaRPr>
          </a:p>
        </p:txBody>
      </p:sp>
      <p:sp>
        <p:nvSpPr>
          <p:cNvPr id="64517" name="Rectangle 5"/>
          <p:cNvSpPr>
            <a:spLocks noGrp="1" noChangeArrowheads="1"/>
          </p:cNvSpPr>
          <p:nvPr>
            <p:ph type="body" idx="1"/>
          </p:nvPr>
        </p:nvSpPr>
        <p:spPr>
          <a:xfrm>
            <a:off x="5216525" y="5105400"/>
            <a:ext cx="4457700" cy="762000"/>
          </a:xfrm>
        </p:spPr>
        <p:txBody>
          <a:bodyPr/>
          <a:lstStyle/>
          <a:p>
            <a:pPr>
              <a:buFontTx/>
              <a:buNone/>
              <a:defRPr/>
            </a:pPr>
            <a:r>
              <a:rPr lang="en-US" sz="3600" dirty="0" smtClean="0">
                <a:effectLst>
                  <a:outerShdw blurRad="38100" dist="38100" dir="2700000" algn="tl">
                    <a:srgbClr val="FFFFFF"/>
                  </a:outerShdw>
                </a:effectLst>
              </a:rPr>
              <a:t>Na</a:t>
            </a:r>
            <a:r>
              <a:rPr lang="en-US" sz="3600" baseline="30000" dirty="0" smtClean="0">
                <a:effectLst>
                  <a:outerShdw blurRad="38100" dist="38100" dir="2700000" algn="tl">
                    <a:srgbClr val="FFFFFF"/>
                  </a:outerShdw>
                </a:effectLst>
              </a:rPr>
              <a:t>+</a:t>
            </a:r>
            <a:r>
              <a:rPr lang="en-US" sz="3600" dirty="0" smtClean="0">
                <a:effectLst>
                  <a:outerShdw blurRad="38100" dist="38100" dir="2700000" algn="tl">
                    <a:srgbClr val="FFFFFF"/>
                  </a:outerShdw>
                </a:effectLst>
              </a:rPr>
              <a:t> + </a:t>
            </a:r>
            <a:r>
              <a:rPr lang="en-US" sz="3600" dirty="0" err="1" smtClean="0">
                <a:effectLst>
                  <a:outerShdw blurRad="38100" dist="38100" dir="2700000" algn="tl">
                    <a:srgbClr val="FFFFFF"/>
                  </a:outerShdw>
                </a:effectLst>
              </a:rPr>
              <a:t>Cl</a:t>
            </a:r>
            <a:r>
              <a:rPr lang="en-US" sz="3600" baseline="30000" dirty="0" smtClean="0">
                <a:effectLst>
                  <a:outerShdw blurRad="38100" dist="38100" dir="2700000" algn="tl">
                    <a:srgbClr val="FFFFFF"/>
                  </a:outerShdw>
                </a:effectLst>
              </a:rPr>
              <a:t>- </a:t>
            </a:r>
            <a:r>
              <a:rPr lang="en-US" sz="3600" dirty="0" smtClean="0">
                <a:effectLst>
                  <a:outerShdw blurRad="38100" dist="38100" dir="2700000" algn="tl">
                    <a:srgbClr val="FFFFFF"/>
                  </a:outerShdw>
                </a:effectLst>
                <a:sym typeface="Symbol" pitchFamily="18" charset="2"/>
              </a:rPr>
              <a:t></a:t>
            </a:r>
            <a:r>
              <a:rPr lang="en-US" sz="3600" dirty="0" smtClean="0">
                <a:effectLst>
                  <a:outerShdw blurRad="38100" dist="38100" dir="2700000" algn="tl">
                    <a:srgbClr val="FFFFFF"/>
                  </a:outerShdw>
                </a:effectLst>
              </a:rPr>
              <a:t> </a:t>
            </a:r>
            <a:r>
              <a:rPr lang="en-US" sz="3600" dirty="0" err="1" smtClean="0">
                <a:effectLst>
                  <a:outerShdw blurRad="38100" dist="38100" dir="2700000" algn="tl">
                    <a:srgbClr val="FFFFFF"/>
                  </a:outerShdw>
                </a:effectLst>
              </a:rPr>
              <a:t>NaCl</a:t>
            </a:r>
            <a:endParaRPr lang="en-US" sz="3200" dirty="0" smtClean="0">
              <a:effectLst>
                <a:outerShdw blurRad="38100" dist="38100" dir="2700000" algn="tl">
                  <a:srgbClr val="FFFFFF"/>
                </a:outerShdw>
              </a:effectLst>
            </a:endParaRPr>
          </a:p>
          <a:p>
            <a:pPr>
              <a:buFontTx/>
              <a:buNone/>
              <a:defRPr/>
            </a:pPr>
            <a:r>
              <a:rPr lang="en-US" sz="3200" dirty="0" smtClean="0">
                <a:solidFill>
                  <a:schemeClr val="tx2"/>
                </a:solidFill>
                <a:effectLst>
                  <a:outerShdw blurRad="38100" dist="38100" dir="2700000" algn="tl">
                    <a:srgbClr val="FFFFFF"/>
                  </a:outerShdw>
                </a:effectLst>
              </a:rPr>
              <a:t>	</a:t>
            </a:r>
          </a:p>
          <a:p>
            <a:pPr>
              <a:buFontTx/>
              <a:buNone/>
              <a:defRPr/>
            </a:pPr>
            <a:endParaRPr lang="en-US" sz="3200" dirty="0" smtClean="0">
              <a:solidFill>
                <a:schemeClr val="tx2"/>
              </a:solidFill>
              <a:effectLst>
                <a:outerShdw blurRad="38100" dist="38100" dir="2700000" algn="tl">
                  <a:srgbClr val="FFFFFF"/>
                </a:outerShdw>
              </a:effectLst>
            </a:endParaRPr>
          </a:p>
        </p:txBody>
      </p:sp>
      <p:pic>
        <p:nvPicPr>
          <p:cNvPr id="97285" name="Picture 6">
            <a:hlinkClick r:id="rId3" action="ppaction://program"/>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2970213"/>
            <a:ext cx="4333875" cy="3530600"/>
          </a:xfrm>
          <a:prstGeom prst="rect">
            <a:avLst/>
          </a:prstGeom>
          <a:noFill/>
          <a:ln w="12700">
            <a:solidFill>
              <a:schemeClr val="tx1"/>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rgbClr val="FFFFFF"/>
                </a:solidFill>
              </a14:hiddenFill>
            </a:ext>
          </a:extLst>
        </p:spPr>
      </p:pic>
      <p:sp>
        <p:nvSpPr>
          <p:cNvPr id="6" name="Rectangle 2"/>
          <p:cNvSpPr>
            <a:spLocks noChangeArrowheads="1"/>
          </p:cNvSpPr>
          <p:nvPr/>
        </p:nvSpPr>
        <p:spPr bwMode="auto">
          <a:xfrm>
            <a:off x="76200" y="1928813"/>
            <a:ext cx="9752013" cy="803275"/>
          </a:xfrm>
          <a:prstGeom prst="rect">
            <a:avLst/>
          </a:prstGeom>
          <a:solidFill>
            <a:schemeClr val="bg2">
              <a:lumMod val="50000"/>
            </a:schemeClr>
          </a:solidFill>
          <a:ln w="12700">
            <a:noFill/>
            <a:miter lim="800000"/>
            <a:headEnd/>
            <a:tailEnd/>
          </a:ln>
          <a:effectLst>
            <a:outerShdw dist="107763" dir="2700000" algn="ctr" rotWithShape="0">
              <a:schemeClr val="bg2"/>
            </a:outerShdw>
          </a:effectLst>
        </p:spPr>
        <p:txBody>
          <a:bodyPr wrap="none" anchor="ctr"/>
          <a:lstStyle/>
          <a:p>
            <a:pPr algn="ctr">
              <a:defRPr/>
            </a:pPr>
            <a:r>
              <a:rPr lang="en-US" sz="3200" dirty="0">
                <a:solidFill>
                  <a:srgbClr val="FFFFFF"/>
                </a:solidFill>
                <a:effectLst>
                  <a:outerShdw blurRad="38100" dist="38100" dir="2700000" algn="tl">
                    <a:srgbClr val="000000"/>
                  </a:outerShdw>
                </a:effectLst>
                <a:latin typeface="Arial" charset="0"/>
              </a:rPr>
              <a:t>The compound that forms must be neutral!!!!!</a:t>
            </a:r>
            <a:endParaRPr lang="en-US" sz="3200" b="0" dirty="0">
              <a:solidFill>
                <a:srgbClr val="FFFFFF"/>
              </a:solidFill>
              <a:effectLst>
                <a:outerShdw blurRad="38100" dist="38100" dir="2700000" algn="tl">
                  <a:srgbClr val="FFFFFF"/>
                </a:outerShdw>
              </a:effectLst>
              <a:latin typeface="Times" pitchFamily="18" charset="0"/>
            </a:endParaRPr>
          </a:p>
        </p:txBody>
      </p:sp>
      <p:grpSp>
        <p:nvGrpSpPr>
          <p:cNvPr id="2" name="Group 12"/>
          <p:cNvGrpSpPr>
            <a:grpSpLocks/>
          </p:cNvGrpSpPr>
          <p:nvPr/>
        </p:nvGrpSpPr>
        <p:grpSpPr bwMode="auto">
          <a:xfrm>
            <a:off x="5715000" y="3352800"/>
            <a:ext cx="3730625" cy="1719263"/>
            <a:chOff x="5715000" y="3352800"/>
            <a:chExt cx="3730625" cy="1719942"/>
          </a:xfrm>
        </p:grpSpPr>
        <p:sp>
          <p:nvSpPr>
            <p:cNvPr id="7" name="Rectangle 2"/>
            <p:cNvSpPr>
              <a:spLocks noChangeArrowheads="1"/>
            </p:cNvSpPr>
            <p:nvPr/>
          </p:nvSpPr>
          <p:spPr bwMode="auto">
            <a:xfrm>
              <a:off x="5715000" y="3352800"/>
              <a:ext cx="3730625" cy="1108075"/>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sz="3200" dirty="0">
                  <a:ln w="9525">
                    <a:solidFill>
                      <a:schemeClr val="tx1"/>
                    </a:solidFill>
                  </a:ln>
                  <a:solidFill>
                    <a:srgbClr val="FFFFFF"/>
                  </a:solidFill>
                  <a:latin typeface="Comic Sans MS" pitchFamily="66" charset="0"/>
                </a:rPr>
                <a:t>No charge</a:t>
              </a:r>
            </a:p>
            <a:p>
              <a:pPr algn="ctr">
                <a:defRPr/>
              </a:pPr>
              <a:r>
                <a:rPr lang="en-US" sz="3200" dirty="0">
                  <a:ln w="9525">
                    <a:solidFill>
                      <a:schemeClr val="tx1"/>
                    </a:solidFill>
                  </a:ln>
                  <a:solidFill>
                    <a:srgbClr val="FFFFFF"/>
                  </a:solidFill>
                  <a:latin typeface="Comic Sans MS" pitchFamily="66" charset="0"/>
                </a:rPr>
                <a:t>[+1 + (-1) = 0]</a:t>
              </a:r>
              <a:endParaRPr lang="en-US" sz="3200" b="0" dirty="0">
                <a:ln w="9525">
                  <a:solidFill>
                    <a:schemeClr val="tx1"/>
                  </a:solidFill>
                </a:ln>
                <a:solidFill>
                  <a:srgbClr val="FFFFFF"/>
                </a:solidFill>
                <a:latin typeface="Comic Sans MS" pitchFamily="66" charset="0"/>
              </a:endParaRPr>
            </a:p>
          </p:txBody>
        </p:sp>
        <p:cxnSp>
          <p:nvCxnSpPr>
            <p:cNvPr id="9" name="Straight Arrow Connector 8"/>
            <p:cNvCxnSpPr/>
            <p:nvPr/>
          </p:nvCxnSpPr>
          <p:spPr bwMode="auto">
            <a:xfrm rot="16200000" flipH="1">
              <a:off x="7948463" y="4577292"/>
              <a:ext cx="762301" cy="228600"/>
            </a:xfrm>
            <a:prstGeom prst="straightConnector1">
              <a:avLst/>
            </a:prstGeom>
            <a:solidFill>
              <a:schemeClr val="bg1"/>
            </a:solidFill>
            <a:ln w="57150" cap="flat" cmpd="sng" algn="ctr">
              <a:solidFill>
                <a:schemeClr val="bg1">
                  <a:lumMod val="75000"/>
                </a:schemeClr>
              </a:solidFill>
              <a:prstDash val="solid"/>
              <a:round/>
              <a:headEnd type="none" w="med" len="med"/>
              <a:tailEnd type="arrow"/>
            </a:ln>
            <a:effectLst/>
          </p:spPr>
        </p:cxnSp>
      </p:gr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000000"/>
        </a:solidFill>
        <a:effectLst/>
      </p:bgPr>
    </p:bg>
    <p:spTree>
      <p:nvGrpSpPr>
        <p:cNvPr id="1" name=""/>
        <p:cNvGrpSpPr/>
        <p:nvPr/>
      </p:nvGrpSpPr>
      <p:grpSpPr>
        <a:xfrm>
          <a:off x="0" y="0"/>
          <a:ext cx="0" cy="0"/>
          <a:chOff x="0" y="0"/>
          <a:chExt cx="0" cy="0"/>
        </a:xfrm>
      </p:grpSpPr>
      <p:sp>
        <p:nvSpPr>
          <p:cNvPr id="66563" name="Rectangle 3"/>
          <p:cNvSpPr>
            <a:spLocks noGrp="1" noChangeArrowheads="1"/>
          </p:cNvSpPr>
          <p:nvPr>
            <p:ph type="body" sz="half" idx="1"/>
          </p:nvPr>
        </p:nvSpPr>
        <p:spPr>
          <a:xfrm>
            <a:off x="304800" y="4876800"/>
            <a:ext cx="9220200" cy="635000"/>
          </a:xfrm>
        </p:spPr>
        <p:txBody>
          <a:bodyPr/>
          <a:lstStyle/>
          <a:p>
            <a:pPr>
              <a:buFontTx/>
              <a:buNone/>
            </a:pPr>
            <a:r>
              <a:rPr lang="en-US" altLang="en-US" smtClean="0">
                <a:solidFill>
                  <a:srgbClr val="FF0000"/>
                </a:solidFill>
                <a:latin typeface="Comic Sans MS" panose="030F0702030302020204" pitchFamily="66" charset="0"/>
              </a:rPr>
              <a:t>3</a:t>
            </a:r>
            <a:r>
              <a:rPr lang="en-US" altLang="en-US" smtClean="0">
                <a:solidFill>
                  <a:srgbClr val="FFFFFF"/>
                </a:solidFill>
                <a:latin typeface="Comic Sans MS" panose="030F0702030302020204" pitchFamily="66" charset="0"/>
              </a:rPr>
              <a:t>Fe</a:t>
            </a:r>
            <a:r>
              <a:rPr lang="en-US" altLang="en-US" baseline="30000" smtClean="0">
                <a:solidFill>
                  <a:srgbClr val="FFFFFF"/>
                </a:solidFill>
                <a:latin typeface="Comic Sans MS" panose="030F0702030302020204" pitchFamily="66" charset="0"/>
              </a:rPr>
              <a:t>2+</a:t>
            </a:r>
            <a:r>
              <a:rPr lang="en-US" altLang="en-US" smtClean="0">
                <a:solidFill>
                  <a:srgbClr val="FFFFFF"/>
                </a:solidFill>
                <a:latin typeface="Comic Sans MS" panose="030F0702030302020204" pitchFamily="66" charset="0"/>
              </a:rPr>
              <a:t>  +  </a:t>
            </a:r>
            <a:r>
              <a:rPr lang="en-US" altLang="en-US" smtClean="0">
                <a:solidFill>
                  <a:srgbClr val="FF0000"/>
                </a:solidFill>
                <a:latin typeface="Comic Sans MS" panose="030F0702030302020204" pitchFamily="66" charset="0"/>
              </a:rPr>
              <a:t>2</a:t>
            </a:r>
            <a:r>
              <a:rPr lang="en-US" altLang="en-US" smtClean="0">
                <a:solidFill>
                  <a:srgbClr val="FFFFFF"/>
                </a:solidFill>
                <a:latin typeface="Comic Sans MS" panose="030F0702030302020204" pitchFamily="66" charset="0"/>
              </a:rPr>
              <a:t>PO</a:t>
            </a:r>
            <a:r>
              <a:rPr lang="en-US" altLang="en-US" baseline="-25000" smtClean="0">
                <a:solidFill>
                  <a:srgbClr val="FFFFFF"/>
                </a:solidFill>
                <a:latin typeface="Comic Sans MS" panose="030F0702030302020204" pitchFamily="66" charset="0"/>
              </a:rPr>
              <a:t>4</a:t>
            </a:r>
            <a:r>
              <a:rPr lang="en-US" altLang="en-US" baseline="30000" smtClean="0">
                <a:solidFill>
                  <a:srgbClr val="FFFFFF"/>
                </a:solidFill>
                <a:latin typeface="Comic Sans MS" panose="030F0702030302020204" pitchFamily="66" charset="0"/>
              </a:rPr>
              <a:t>3-</a:t>
            </a:r>
            <a:r>
              <a:rPr lang="en-US" altLang="en-US" smtClean="0">
                <a:solidFill>
                  <a:srgbClr val="FFFFFF"/>
                </a:solidFill>
                <a:latin typeface="Comic Sans MS" panose="030F0702030302020204" pitchFamily="66" charset="0"/>
              </a:rPr>
              <a:t>  </a:t>
            </a:r>
            <a:r>
              <a:rPr lang="en-US" altLang="en-US" smtClean="0">
                <a:solidFill>
                  <a:srgbClr val="FFFFFF"/>
                </a:solidFill>
                <a:latin typeface="Comic Sans MS" panose="030F0702030302020204" pitchFamily="66" charset="0"/>
                <a:sym typeface="Symbol" panose="05050102010706020507" pitchFamily="18" charset="2"/>
              </a:rPr>
              <a:t> </a:t>
            </a:r>
            <a:r>
              <a:rPr lang="en-US" altLang="en-US" smtClean="0">
                <a:solidFill>
                  <a:srgbClr val="FFFFFF"/>
                </a:solidFill>
                <a:latin typeface="Comic Sans MS" panose="030F0702030302020204" pitchFamily="66" charset="0"/>
              </a:rPr>
              <a:t> Fe</a:t>
            </a:r>
            <a:r>
              <a:rPr lang="en-US" altLang="en-US" baseline="-25000" smtClean="0">
                <a:solidFill>
                  <a:srgbClr val="FFFFFF"/>
                </a:solidFill>
                <a:latin typeface="Comic Sans MS" panose="030F0702030302020204" pitchFamily="66" charset="0"/>
              </a:rPr>
              <a:t>3</a:t>
            </a:r>
            <a:r>
              <a:rPr lang="en-US" altLang="en-US" smtClean="0">
                <a:solidFill>
                  <a:srgbClr val="FFFFFF"/>
                </a:solidFill>
                <a:latin typeface="Comic Sans MS" panose="030F0702030302020204" pitchFamily="66" charset="0"/>
              </a:rPr>
              <a:t>(PO</a:t>
            </a:r>
            <a:r>
              <a:rPr lang="en-US" altLang="en-US" baseline="-25000" smtClean="0">
                <a:solidFill>
                  <a:srgbClr val="FFFFFF"/>
                </a:solidFill>
                <a:latin typeface="Comic Sans MS" panose="030F0702030302020204" pitchFamily="66" charset="0"/>
              </a:rPr>
              <a:t>4</a:t>
            </a:r>
            <a:r>
              <a:rPr lang="en-US" altLang="en-US" smtClean="0">
                <a:solidFill>
                  <a:srgbClr val="FFFFFF"/>
                </a:solidFill>
                <a:latin typeface="Comic Sans MS" panose="030F0702030302020204" pitchFamily="66" charset="0"/>
              </a:rPr>
              <a:t>)</a:t>
            </a:r>
            <a:r>
              <a:rPr lang="en-US" altLang="en-US" baseline="-25000" smtClean="0">
                <a:solidFill>
                  <a:srgbClr val="FFFFFF"/>
                </a:solidFill>
                <a:latin typeface="Comic Sans MS" panose="030F0702030302020204" pitchFamily="66" charset="0"/>
              </a:rPr>
              <a:t>2	</a:t>
            </a:r>
            <a:r>
              <a:rPr lang="en-US" altLang="en-US" smtClean="0">
                <a:solidFill>
                  <a:srgbClr val="FFFFFF"/>
                </a:solidFill>
                <a:latin typeface="Comic Sans MS" panose="030F0702030302020204" pitchFamily="66" charset="0"/>
              </a:rPr>
              <a:t>Iron(II) phosphate</a:t>
            </a:r>
          </a:p>
        </p:txBody>
      </p:sp>
      <p:grpSp>
        <p:nvGrpSpPr>
          <p:cNvPr id="2" name="Group 6"/>
          <p:cNvGrpSpPr>
            <a:grpSpLocks/>
          </p:cNvGrpSpPr>
          <p:nvPr/>
        </p:nvGrpSpPr>
        <p:grpSpPr bwMode="auto">
          <a:xfrm>
            <a:off x="304800" y="2562225"/>
            <a:ext cx="8534400" cy="485775"/>
            <a:chOff x="304800" y="2561468"/>
            <a:chExt cx="7054192" cy="486532"/>
          </a:xfrm>
        </p:grpSpPr>
        <p:sp>
          <p:nvSpPr>
            <p:cNvPr id="99334" name="Rectangle 5"/>
            <p:cNvSpPr>
              <a:spLocks noChangeArrowheads="1"/>
            </p:cNvSpPr>
            <p:nvPr/>
          </p:nvSpPr>
          <p:spPr bwMode="auto">
            <a:xfrm>
              <a:off x="4800600" y="2561468"/>
              <a:ext cx="2558392"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r>
                <a:rPr lang="en-US" altLang="en-US">
                  <a:solidFill>
                    <a:srgbClr val="FFFFFF"/>
                  </a:solidFill>
                  <a:latin typeface="Comic Sans MS" panose="030F0702030302020204" pitchFamily="66" charset="0"/>
                </a:rPr>
                <a:t>Calcium fluoride</a:t>
              </a:r>
            </a:p>
          </p:txBody>
        </p:sp>
        <p:sp>
          <p:nvSpPr>
            <p:cNvPr id="99335" name="Text Box 6"/>
            <p:cNvSpPr txBox="1">
              <a:spLocks noChangeArrowheads="1"/>
            </p:cNvSpPr>
            <p:nvPr/>
          </p:nvSpPr>
          <p:spPr bwMode="auto">
            <a:xfrm>
              <a:off x="304800" y="2586335"/>
              <a:ext cx="4419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r>
                <a:rPr lang="en-US" altLang="en-US">
                  <a:solidFill>
                    <a:srgbClr val="FFFFFF"/>
                  </a:solidFill>
                  <a:latin typeface="Comic Sans MS" panose="030F0702030302020204" pitchFamily="66" charset="0"/>
                </a:rPr>
                <a:t>Ca</a:t>
              </a:r>
              <a:r>
                <a:rPr lang="en-US" altLang="en-US" baseline="30000">
                  <a:solidFill>
                    <a:srgbClr val="FFFFFF"/>
                  </a:solidFill>
                  <a:latin typeface="Comic Sans MS" panose="030F0702030302020204" pitchFamily="66" charset="0"/>
                </a:rPr>
                <a:t>2+</a:t>
              </a:r>
              <a:r>
                <a:rPr lang="en-US" altLang="en-US">
                  <a:solidFill>
                    <a:srgbClr val="FFFFFF"/>
                  </a:solidFill>
                  <a:latin typeface="Comic Sans MS" panose="030F0702030302020204" pitchFamily="66" charset="0"/>
                </a:rPr>
                <a:t>  +  </a:t>
              </a:r>
              <a:r>
                <a:rPr lang="en-US" altLang="en-US">
                  <a:solidFill>
                    <a:srgbClr val="FF0000"/>
                  </a:solidFill>
                  <a:latin typeface="Comic Sans MS" panose="030F0702030302020204" pitchFamily="66" charset="0"/>
                </a:rPr>
                <a:t>2</a:t>
              </a:r>
              <a:r>
                <a:rPr lang="en-US" altLang="en-US">
                  <a:solidFill>
                    <a:srgbClr val="FFFFFF"/>
                  </a:solidFill>
                  <a:latin typeface="Comic Sans MS" panose="030F0702030302020204" pitchFamily="66" charset="0"/>
                </a:rPr>
                <a:t>F</a:t>
              </a:r>
              <a:r>
                <a:rPr lang="en-US" altLang="en-US" baseline="30000">
                  <a:solidFill>
                    <a:srgbClr val="FFFFFF"/>
                  </a:solidFill>
                  <a:latin typeface="Comic Sans MS" panose="030F0702030302020204" pitchFamily="66" charset="0"/>
                </a:rPr>
                <a:t>-</a:t>
              </a:r>
              <a:r>
                <a:rPr lang="en-US" altLang="en-US">
                  <a:solidFill>
                    <a:srgbClr val="FFFFFF"/>
                  </a:solidFill>
                  <a:latin typeface="Comic Sans MS" panose="030F0702030302020204" pitchFamily="66" charset="0"/>
                </a:rPr>
                <a:t>  </a:t>
              </a:r>
              <a:r>
                <a:rPr lang="en-US" altLang="en-US">
                  <a:solidFill>
                    <a:srgbClr val="FFFFFF"/>
                  </a:solidFill>
                  <a:latin typeface="Comic Sans MS" panose="030F0702030302020204" pitchFamily="66" charset="0"/>
                  <a:sym typeface="Symbol" panose="05050102010706020507" pitchFamily="18" charset="2"/>
                </a:rPr>
                <a:t></a:t>
              </a:r>
              <a:r>
                <a:rPr lang="en-US" altLang="en-US">
                  <a:solidFill>
                    <a:srgbClr val="FFFFFF"/>
                  </a:solidFill>
                  <a:latin typeface="Comic Sans MS" panose="030F0702030302020204" pitchFamily="66" charset="0"/>
                </a:rPr>
                <a:t>  CaF</a:t>
              </a:r>
              <a:r>
                <a:rPr lang="en-US" altLang="en-US" baseline="-25000">
                  <a:solidFill>
                    <a:srgbClr val="FFFFFF"/>
                  </a:solidFill>
                  <a:latin typeface="Comic Sans MS" panose="030F0702030302020204" pitchFamily="66" charset="0"/>
                </a:rPr>
                <a:t>2</a:t>
              </a:r>
            </a:p>
          </p:txBody>
        </p:sp>
      </p:grpSp>
      <p:sp>
        <p:nvSpPr>
          <p:cNvPr id="66577" name="Rectangle 17"/>
          <p:cNvSpPr>
            <a:spLocks noChangeArrowheads="1"/>
          </p:cNvSpPr>
          <p:nvPr/>
        </p:nvSpPr>
        <p:spPr bwMode="auto">
          <a:xfrm>
            <a:off x="188688" y="409575"/>
            <a:ext cx="9525000" cy="1266825"/>
          </a:xfrm>
          <a:prstGeom prst="rect">
            <a:avLst/>
          </a:prstGeom>
          <a:solidFill>
            <a:srgbClr val="CC9900"/>
          </a:solidFill>
          <a:ln w="12700">
            <a:noFill/>
            <a:miter lim="800000"/>
            <a:headEnd/>
            <a:tailEnd/>
          </a:ln>
          <a:effectLst/>
          <a:scene3d>
            <a:camera prst="orthographicFront"/>
            <a:lightRig rig="threePt" dir="t"/>
          </a:scene3d>
          <a:sp3d>
            <a:bevelT w="152400" h="50800" prst="softRound"/>
          </a:sp3d>
        </p:spPr>
        <p:txBody>
          <a:bodyPr wrap="none" anchor="ctr">
            <a:sp3d extrusionH="57150">
              <a:bevelT w="38100" h="38100"/>
            </a:sp3d>
          </a:bodyPr>
          <a:lstStyle/>
          <a:p>
            <a:pPr algn="ctr">
              <a:defRPr/>
            </a:pPr>
            <a:r>
              <a:rPr lang="en-US" sz="3600" dirty="0">
                <a:solidFill>
                  <a:srgbClr val="FFFFFF"/>
                </a:solidFill>
                <a:latin typeface="Comic Sans MS" pitchFamily="66" charset="0"/>
              </a:rPr>
              <a:t>A neutral compound requires equal</a:t>
            </a:r>
          </a:p>
          <a:p>
            <a:pPr algn="ctr">
              <a:defRPr/>
            </a:pPr>
            <a:r>
              <a:rPr lang="en-US" sz="3600" dirty="0">
                <a:solidFill>
                  <a:srgbClr val="FFFFFF"/>
                </a:solidFill>
                <a:latin typeface="Comic Sans MS" pitchFamily="66" charset="0"/>
              </a:rPr>
              <a:t>numbers of + and - charges.</a:t>
            </a:r>
            <a:endParaRPr lang="en-US" sz="3600" b="0" dirty="0">
              <a:solidFill>
                <a:srgbClr val="FFFFFF"/>
              </a:solidFill>
              <a:latin typeface="Comic Sans MS" pitchFamily="66" charset="0"/>
            </a:endParaRPr>
          </a:p>
        </p:txBody>
      </p:sp>
      <p:sp>
        <p:nvSpPr>
          <p:cNvPr id="6" name="Rectangle 3"/>
          <p:cNvSpPr txBox="1">
            <a:spLocks noChangeArrowheads="1"/>
          </p:cNvSpPr>
          <p:nvPr/>
        </p:nvSpPr>
        <p:spPr bwMode="auto">
          <a:xfrm>
            <a:off x="304800" y="3657600"/>
            <a:ext cx="9220200" cy="762000"/>
          </a:xfrm>
          <a:prstGeom prst="rect">
            <a:avLst/>
          </a:prstGeom>
          <a:noFill/>
          <a:ln w="12700">
            <a:noFill/>
            <a:miter lim="800000"/>
            <a:headEnd/>
            <a:tailEnd/>
          </a:ln>
        </p:spPr>
        <p:txBody>
          <a:bodyPr lIns="90488" tIns="44450" rIns="90488" bIns="44450"/>
          <a:lstStyle/>
          <a:p>
            <a:pPr marL="285750" indent="-285750">
              <a:lnSpc>
                <a:spcPct val="90000"/>
              </a:lnSpc>
              <a:spcBef>
                <a:spcPct val="30000"/>
              </a:spcBef>
              <a:buSzPct val="100000"/>
              <a:defRPr/>
            </a:pPr>
            <a:r>
              <a:rPr lang="en-US" kern="0" dirty="0">
                <a:solidFill>
                  <a:srgbClr val="FFFFFF"/>
                </a:solidFill>
                <a:latin typeface="Comic Sans MS" pitchFamily="66" charset="0"/>
              </a:rPr>
              <a:t>Mg</a:t>
            </a:r>
            <a:r>
              <a:rPr lang="en-US" kern="0" baseline="30000" dirty="0">
                <a:solidFill>
                  <a:srgbClr val="FFFFFF"/>
                </a:solidFill>
                <a:latin typeface="Comic Sans MS" pitchFamily="66" charset="0"/>
              </a:rPr>
              <a:t>2+</a:t>
            </a:r>
            <a:r>
              <a:rPr lang="en-US" kern="0" dirty="0">
                <a:solidFill>
                  <a:srgbClr val="FFFFFF"/>
                </a:solidFill>
                <a:latin typeface="Comic Sans MS" pitchFamily="66" charset="0"/>
              </a:rPr>
              <a:t>   +   </a:t>
            </a:r>
            <a:r>
              <a:rPr lang="en-US" kern="0" dirty="0">
                <a:solidFill>
                  <a:srgbClr val="FF0000"/>
                </a:solidFill>
                <a:latin typeface="Comic Sans MS" pitchFamily="66" charset="0"/>
              </a:rPr>
              <a:t>2</a:t>
            </a:r>
            <a:r>
              <a:rPr lang="en-US" kern="0" dirty="0">
                <a:solidFill>
                  <a:srgbClr val="FFFFFF"/>
                </a:solidFill>
                <a:latin typeface="Comic Sans MS" pitchFamily="66" charset="0"/>
              </a:rPr>
              <a:t>NO</a:t>
            </a:r>
            <a:r>
              <a:rPr lang="en-US" kern="0" baseline="-25000" dirty="0">
                <a:solidFill>
                  <a:srgbClr val="FFFFFF"/>
                </a:solidFill>
                <a:latin typeface="Comic Sans MS" pitchFamily="66" charset="0"/>
              </a:rPr>
              <a:t>3</a:t>
            </a:r>
            <a:r>
              <a:rPr lang="en-US" kern="0" baseline="30000" dirty="0">
                <a:solidFill>
                  <a:srgbClr val="FFFFFF"/>
                </a:solidFill>
                <a:latin typeface="Comic Sans MS" pitchFamily="66" charset="0"/>
              </a:rPr>
              <a:t>-</a:t>
            </a:r>
            <a:r>
              <a:rPr lang="en-US" kern="0" dirty="0">
                <a:solidFill>
                  <a:srgbClr val="FFFFFF"/>
                </a:solidFill>
                <a:latin typeface="Comic Sans MS" pitchFamily="66" charset="0"/>
              </a:rPr>
              <a:t>  </a:t>
            </a:r>
            <a:r>
              <a:rPr lang="en-US" kern="0" dirty="0">
                <a:solidFill>
                  <a:srgbClr val="FFFFFF"/>
                </a:solidFill>
                <a:latin typeface="Comic Sans MS" pitchFamily="66" charset="0"/>
                <a:sym typeface="Symbol" pitchFamily="18" charset="2"/>
              </a:rPr>
              <a:t> </a:t>
            </a:r>
            <a:r>
              <a:rPr lang="en-US" kern="0" dirty="0">
                <a:solidFill>
                  <a:srgbClr val="FFFFFF"/>
                </a:solidFill>
                <a:latin typeface="Comic Sans MS" pitchFamily="66" charset="0"/>
              </a:rPr>
              <a:t> Mg(NO</a:t>
            </a:r>
            <a:r>
              <a:rPr lang="en-US" kern="0" baseline="-25000" dirty="0">
                <a:solidFill>
                  <a:srgbClr val="FFFFFF"/>
                </a:solidFill>
                <a:latin typeface="Comic Sans MS" pitchFamily="66" charset="0"/>
              </a:rPr>
              <a:t>3</a:t>
            </a:r>
            <a:r>
              <a:rPr lang="en-US" kern="0" dirty="0">
                <a:solidFill>
                  <a:srgbClr val="FFFFFF"/>
                </a:solidFill>
                <a:latin typeface="Comic Sans MS" pitchFamily="66" charset="0"/>
              </a:rPr>
              <a:t>)</a:t>
            </a:r>
            <a:r>
              <a:rPr lang="en-US" kern="0" baseline="-25000" dirty="0">
                <a:solidFill>
                  <a:srgbClr val="FFFFFF"/>
                </a:solidFill>
                <a:latin typeface="Comic Sans MS" pitchFamily="66" charset="0"/>
              </a:rPr>
              <a:t>2	</a:t>
            </a:r>
            <a:r>
              <a:rPr lang="en-US" kern="0" dirty="0">
                <a:solidFill>
                  <a:srgbClr val="FFFFFF"/>
                </a:solidFill>
                <a:latin typeface="Comic Sans MS" pitchFamily="66" charset="0"/>
              </a:rPr>
              <a:t>Magnesium nitrate</a:t>
            </a: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6563">
                                            <p:txEl>
                                              <p:pRg st="0" end="0"/>
                                            </p:txEl>
                                          </p:spTgt>
                                        </p:tgtEl>
                                        <p:attrNameLst>
                                          <p:attrName>style.visibility</p:attrName>
                                        </p:attrNameLst>
                                      </p:cBhvr>
                                      <p:to>
                                        <p:strVal val="visible"/>
                                      </p:to>
                                    </p:set>
                                    <p:animEffect transition="in" filter="circle(in)">
                                      <p:cBhvr>
                                        <p:cTn id="17" dur="500"/>
                                        <p:tgtEl>
                                          <p:spTgt spid="665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1378" name="Rectangle 2"/>
          <p:cNvSpPr>
            <a:spLocks noChangeArrowheads="1"/>
          </p:cNvSpPr>
          <p:nvPr/>
        </p:nvSpPr>
        <p:spPr bwMode="auto">
          <a:xfrm>
            <a:off x="0" y="1341438"/>
            <a:ext cx="9906000" cy="5516562"/>
          </a:xfrm>
          <a:prstGeom prst="rect">
            <a:avLst/>
          </a:prstGeom>
          <a:solidFill>
            <a:srgbClr val="CCECFF"/>
          </a:solidFill>
          <a:ln w="12700">
            <a:solidFill>
              <a:schemeClr val="tx1"/>
            </a:solidFill>
            <a:miter lim="800000"/>
            <a:headEnd/>
            <a:tailEnd/>
          </a:ln>
        </p:spPr>
        <p:txBody>
          <a:bodyPr wrap="none" anchor="ct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endParaRPr lang="en-ZA" altLang="en-US"/>
          </a:p>
        </p:txBody>
      </p:sp>
      <p:sp>
        <p:nvSpPr>
          <p:cNvPr id="101379" name="Rectangle 3"/>
          <p:cNvSpPr>
            <a:spLocks noChangeArrowheads="1"/>
          </p:cNvSpPr>
          <p:nvPr/>
        </p:nvSpPr>
        <p:spPr bwMode="auto">
          <a:xfrm>
            <a:off x="0" y="0"/>
            <a:ext cx="9906000" cy="1341438"/>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endParaRPr lang="en-ZA" altLang="en-US"/>
          </a:p>
        </p:txBody>
      </p:sp>
      <p:sp>
        <p:nvSpPr>
          <p:cNvPr id="101380" name="Text Box 4"/>
          <p:cNvSpPr txBox="1">
            <a:spLocks noChangeArrowheads="1"/>
          </p:cNvSpPr>
          <p:nvPr/>
        </p:nvSpPr>
        <p:spPr bwMode="auto">
          <a:xfrm>
            <a:off x="661988" y="260350"/>
            <a:ext cx="8582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ctr">
              <a:spcBef>
                <a:spcPct val="50000"/>
              </a:spcBef>
            </a:pPr>
            <a:r>
              <a:rPr lang="en-US" altLang="en-US" sz="3200">
                <a:solidFill>
                  <a:srgbClr val="00279F"/>
                </a:solidFill>
              </a:rPr>
              <a:t>NAMING OF THE POSITIVE IONS- CATIONS </a:t>
            </a:r>
          </a:p>
        </p:txBody>
      </p:sp>
      <p:sp>
        <p:nvSpPr>
          <p:cNvPr id="161797" name="Text Box 5"/>
          <p:cNvSpPr txBox="1">
            <a:spLocks noChangeArrowheads="1"/>
          </p:cNvSpPr>
          <p:nvPr/>
        </p:nvSpPr>
        <p:spPr bwMode="auto">
          <a:xfrm>
            <a:off x="0" y="1484313"/>
            <a:ext cx="9906000" cy="4400550"/>
          </a:xfrm>
          <a:prstGeom prst="rect">
            <a:avLst/>
          </a:prstGeom>
          <a:noFill/>
          <a:ln w="12700">
            <a:noFill/>
            <a:miter lim="800000"/>
            <a:headEnd/>
            <a:tailEnd/>
          </a:ln>
        </p:spPr>
        <p:txBody>
          <a:bodyPr>
            <a:spAutoFit/>
          </a:bodyPr>
          <a:lstStyle/>
          <a:p>
            <a:pPr>
              <a:defRPr/>
            </a:pPr>
            <a:r>
              <a:rPr lang="en-US" sz="2800" dirty="0">
                <a:latin typeface="Comic Sans MS" pitchFamily="66" charset="0"/>
              </a:rPr>
              <a:t>(i) 	For monatomic positive ion: the name of the metal 	</a:t>
            </a:r>
            <a:r>
              <a:rPr lang="en-US" sz="2800" dirty="0" err="1">
                <a:latin typeface="Comic Sans MS" pitchFamily="66" charset="0"/>
              </a:rPr>
              <a:t>cation</a:t>
            </a:r>
            <a:r>
              <a:rPr lang="en-US" sz="2800" dirty="0">
                <a:latin typeface="Comic Sans MS" pitchFamily="66" charset="0"/>
              </a:rPr>
              <a:t> plus the word ion. </a:t>
            </a:r>
            <a:br>
              <a:rPr lang="en-US" sz="2800" dirty="0">
                <a:latin typeface="Comic Sans MS" pitchFamily="66" charset="0"/>
              </a:rPr>
            </a:br>
            <a:r>
              <a:rPr lang="en-US" sz="2800" dirty="0">
                <a:latin typeface="Comic Sans MS" pitchFamily="66" charset="0"/>
              </a:rPr>
              <a:t>	Ex. Al</a:t>
            </a:r>
            <a:r>
              <a:rPr lang="en-US" sz="2800" baseline="30000" dirty="0">
                <a:latin typeface="Comic Sans MS" pitchFamily="66" charset="0"/>
              </a:rPr>
              <a:t>3+</a:t>
            </a:r>
            <a:r>
              <a:rPr lang="en-US" sz="2800" dirty="0">
                <a:latin typeface="Comic Sans MS" pitchFamily="66" charset="0"/>
              </a:rPr>
              <a:t> = </a:t>
            </a:r>
            <a:r>
              <a:rPr lang="en-US" sz="2800" dirty="0" err="1">
                <a:latin typeface="Comic Sans MS" pitchFamily="66" charset="0"/>
              </a:rPr>
              <a:t>aluminium</a:t>
            </a:r>
            <a:r>
              <a:rPr lang="en-US" sz="2800" dirty="0">
                <a:latin typeface="Comic Sans MS" pitchFamily="66" charset="0"/>
              </a:rPr>
              <a:t> ion</a:t>
            </a:r>
          </a:p>
          <a:p>
            <a:pPr>
              <a:defRPr/>
            </a:pPr>
            <a:endParaRPr lang="en-US" sz="2800" dirty="0">
              <a:latin typeface="Comic Sans MS" pitchFamily="66" charset="0"/>
            </a:endParaRPr>
          </a:p>
          <a:p>
            <a:pPr marL="571500" indent="-571500" algn="just">
              <a:buFontTx/>
              <a:buAutoNum type="romanLcParenBoth" startAt="2"/>
              <a:defRPr/>
            </a:pPr>
            <a:r>
              <a:rPr lang="en-US" sz="2800" dirty="0">
                <a:latin typeface="Comic Sans MS" pitchFamily="66" charset="0"/>
              </a:rPr>
              <a:t>	In some cases, primarily for the transition metals where the metal atom can form more than one type of ion, charge is indicated by the Roman number in brackets after the name of the ion.</a:t>
            </a:r>
          </a:p>
          <a:p>
            <a:pPr marL="571500" indent="-571500" algn="just">
              <a:buFontTx/>
              <a:buAutoNum type="romanLcParenBoth" startAt="2"/>
              <a:defRPr/>
            </a:pPr>
            <a:endParaRPr lang="en-US" sz="2800" dirty="0">
              <a:latin typeface="Comic Sans MS" pitchFamily="66" charset="0"/>
            </a:endParaRPr>
          </a:p>
          <a:p>
            <a:pPr marL="571500" indent="-571500" algn="just">
              <a:defRPr/>
            </a:pPr>
            <a:r>
              <a:rPr lang="en-US" sz="2800" dirty="0">
                <a:latin typeface="Comic Sans MS" pitchFamily="66" charset="0"/>
              </a:rPr>
              <a:t> 	Ex. Ti</a:t>
            </a:r>
            <a:r>
              <a:rPr lang="en-US" sz="2800" baseline="30000" dirty="0">
                <a:latin typeface="Comic Sans MS" pitchFamily="66" charset="0"/>
              </a:rPr>
              <a:t>2+</a:t>
            </a:r>
            <a:r>
              <a:rPr lang="en-US" sz="2800" dirty="0">
                <a:latin typeface="Comic Sans MS" pitchFamily="66" charset="0"/>
              </a:rPr>
              <a:t> - titanium(II), Ti</a:t>
            </a:r>
            <a:r>
              <a:rPr lang="en-US" sz="2800" baseline="30000" dirty="0">
                <a:latin typeface="Comic Sans MS" pitchFamily="66" charset="0"/>
              </a:rPr>
              <a:t>4+</a:t>
            </a:r>
            <a:r>
              <a:rPr lang="en-US" sz="2800" dirty="0">
                <a:latin typeface="Comic Sans MS" pitchFamily="66" charset="0"/>
              </a:rPr>
              <a:t> - titanium(IV) etc. 	</a:t>
            </a: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3426" name="Rectangle 3"/>
          <p:cNvSpPr>
            <a:spLocks noChangeArrowheads="1"/>
          </p:cNvSpPr>
          <p:nvPr/>
        </p:nvSpPr>
        <p:spPr bwMode="auto">
          <a:xfrm>
            <a:off x="-11113" y="17463"/>
            <a:ext cx="9906001" cy="1341437"/>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endParaRPr lang="en-ZA" altLang="en-US"/>
          </a:p>
        </p:txBody>
      </p:sp>
      <p:sp>
        <p:nvSpPr>
          <p:cNvPr id="66563" name="Text Box 4"/>
          <p:cNvSpPr txBox="1">
            <a:spLocks noChangeArrowheads="1"/>
          </p:cNvSpPr>
          <p:nvPr/>
        </p:nvSpPr>
        <p:spPr bwMode="auto">
          <a:xfrm>
            <a:off x="0" y="2082800"/>
            <a:ext cx="99060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marL="495300" indent="-495300">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defRPr/>
            </a:pPr>
            <a:endParaRPr lang="en-US" altLang="en-US" sz="2800" dirty="0" smtClean="0">
              <a:latin typeface="Comic Sans MS" panose="030F0702030302020204" pitchFamily="66" charset="0"/>
            </a:endParaRPr>
          </a:p>
          <a:p>
            <a:pPr algn="just">
              <a:buFontTx/>
              <a:buAutoNum type="romanLcParenBoth" startAt="3"/>
              <a:defRPr/>
            </a:pPr>
            <a:r>
              <a:rPr lang="en-US" altLang="en-US" sz="2800" dirty="0" smtClean="0">
                <a:latin typeface="Comic Sans MS" panose="030F0702030302020204" pitchFamily="66" charset="0"/>
              </a:rPr>
              <a:t>	Remember that the name of the positive </a:t>
            </a:r>
            <a:r>
              <a:rPr lang="en-US" altLang="en-US" sz="2800" dirty="0" err="1" smtClean="0">
                <a:latin typeface="Comic Sans MS" panose="030F0702030302020204" pitchFamily="66" charset="0"/>
              </a:rPr>
              <a:t>poli</a:t>
            </a:r>
            <a:r>
              <a:rPr lang="en-US" altLang="en-US" sz="2800" dirty="0" smtClean="0">
                <a:latin typeface="Comic Sans MS" panose="030F0702030302020204" pitchFamily="66" charset="0"/>
              </a:rPr>
              <a:t>-	atomic ion, NH</a:t>
            </a:r>
            <a:r>
              <a:rPr lang="en-US" altLang="en-US" sz="2800" baseline="-25000" dirty="0" smtClean="0">
                <a:latin typeface="Comic Sans MS" panose="030F0702030302020204" pitchFamily="66" charset="0"/>
              </a:rPr>
              <a:t>4</a:t>
            </a:r>
            <a:r>
              <a:rPr lang="en-US" altLang="en-US" sz="2800" baseline="30000" dirty="0" smtClean="0">
                <a:latin typeface="Comic Sans MS" panose="030F0702030302020204" pitchFamily="66" charset="0"/>
              </a:rPr>
              <a:t>+</a:t>
            </a:r>
            <a:r>
              <a:rPr lang="en-US" altLang="en-US" sz="2800" dirty="0" smtClean="0">
                <a:latin typeface="Comic Sans MS" panose="030F0702030302020204" pitchFamily="66" charset="0"/>
              </a:rPr>
              <a:t>, is the ammonium ion. </a:t>
            </a:r>
          </a:p>
          <a:p>
            <a:pPr algn="just">
              <a:buFontTx/>
              <a:buAutoNum type="romanLcParenBoth" startAt="3"/>
              <a:defRPr/>
            </a:pPr>
            <a:endParaRPr lang="en-US" altLang="en-US" sz="2800" dirty="0" smtClean="0">
              <a:latin typeface="Comic Sans MS" panose="030F0702030302020204" pitchFamily="66" charset="0"/>
            </a:endParaRPr>
          </a:p>
          <a:p>
            <a:pPr marL="0" indent="0" algn="just">
              <a:defRPr/>
            </a:pPr>
            <a:r>
              <a:rPr lang="en-US" altLang="en-US" sz="2800" dirty="0" smtClean="0">
                <a:latin typeface="Comic Sans MS" panose="030F0702030302020204" pitchFamily="66" charset="0"/>
              </a:rPr>
              <a:t>	It must not be confused with NH</a:t>
            </a:r>
            <a:r>
              <a:rPr lang="en-US" altLang="en-US" sz="2800" baseline="-25000" dirty="0" smtClean="0">
                <a:latin typeface="Comic Sans MS" panose="030F0702030302020204" pitchFamily="66" charset="0"/>
              </a:rPr>
              <a:t>3</a:t>
            </a:r>
            <a:r>
              <a:rPr lang="en-US" altLang="en-US" sz="2800" dirty="0" smtClean="0">
                <a:latin typeface="Comic Sans MS" panose="030F0702030302020204" pitchFamily="66" charset="0"/>
              </a:rPr>
              <a:t> which is the 	ammoniac molecule.</a:t>
            </a:r>
          </a:p>
        </p:txBody>
      </p:sp>
      <p:sp>
        <p:nvSpPr>
          <p:cNvPr id="103428" name="Text Box 4"/>
          <p:cNvSpPr txBox="1">
            <a:spLocks noChangeArrowheads="1"/>
          </p:cNvSpPr>
          <p:nvPr/>
        </p:nvSpPr>
        <p:spPr bwMode="auto">
          <a:xfrm>
            <a:off x="533400" y="381000"/>
            <a:ext cx="8582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ctr">
              <a:spcBef>
                <a:spcPct val="50000"/>
              </a:spcBef>
            </a:pPr>
            <a:r>
              <a:rPr lang="en-US" altLang="en-US" sz="3200">
                <a:solidFill>
                  <a:srgbClr val="00279F"/>
                </a:solidFill>
              </a:rPr>
              <a:t>NAMING OF THE POSITIVE IONS- CATIONS </a:t>
            </a: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5474" name="Rectangle 2"/>
          <p:cNvSpPr>
            <a:spLocks noChangeArrowheads="1"/>
          </p:cNvSpPr>
          <p:nvPr/>
        </p:nvSpPr>
        <p:spPr bwMode="auto">
          <a:xfrm>
            <a:off x="0" y="2133600"/>
            <a:ext cx="4406900" cy="4724400"/>
          </a:xfrm>
          <a:prstGeom prst="rect">
            <a:avLst/>
          </a:prstGeom>
          <a:solidFill>
            <a:srgbClr val="FFCCCC"/>
          </a:solidFill>
          <a:ln w="12700">
            <a:solidFill>
              <a:schemeClr val="tx1"/>
            </a:solidFill>
            <a:miter lim="800000"/>
            <a:headEnd/>
            <a:tailEnd/>
          </a:ln>
        </p:spPr>
        <p:txBody>
          <a:bodyPr wrap="none" anchor="ct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endParaRPr lang="en-ZA" altLang="en-US"/>
          </a:p>
        </p:txBody>
      </p:sp>
      <p:sp>
        <p:nvSpPr>
          <p:cNvPr id="105475" name="Rectangle 3"/>
          <p:cNvSpPr>
            <a:spLocks noChangeArrowheads="1"/>
          </p:cNvSpPr>
          <p:nvPr/>
        </p:nvSpPr>
        <p:spPr bwMode="auto">
          <a:xfrm>
            <a:off x="0" y="1268413"/>
            <a:ext cx="9906000" cy="936625"/>
          </a:xfrm>
          <a:prstGeom prst="rect">
            <a:avLst/>
          </a:prstGeom>
          <a:solidFill>
            <a:srgbClr val="FFFFCC"/>
          </a:solidFill>
          <a:ln w="12700">
            <a:solidFill>
              <a:schemeClr val="tx1"/>
            </a:solidFill>
            <a:miter lim="800000"/>
            <a:headEnd/>
            <a:tailEnd/>
          </a:ln>
        </p:spPr>
        <p:txBody>
          <a:bodyPr wrap="none" anchor="ct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endParaRPr lang="en-ZA" altLang="en-US"/>
          </a:p>
        </p:txBody>
      </p:sp>
      <p:sp>
        <p:nvSpPr>
          <p:cNvPr id="105476" name="Rectangle 4"/>
          <p:cNvSpPr>
            <a:spLocks noChangeArrowheads="1"/>
          </p:cNvSpPr>
          <p:nvPr/>
        </p:nvSpPr>
        <p:spPr bwMode="auto">
          <a:xfrm>
            <a:off x="0" y="0"/>
            <a:ext cx="9906000" cy="1268413"/>
          </a:xfrm>
          <a:prstGeom prst="rect">
            <a:avLst/>
          </a:prstGeom>
          <a:solidFill>
            <a:srgbClr val="CCECFF"/>
          </a:solidFill>
          <a:ln w="12700">
            <a:solidFill>
              <a:schemeClr val="tx1"/>
            </a:solidFill>
            <a:miter lim="800000"/>
            <a:headEnd/>
            <a:tailEnd/>
          </a:ln>
        </p:spPr>
        <p:txBody>
          <a:bodyPr wrap="none" anchor="ct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endParaRPr lang="en-ZA" altLang="en-US"/>
          </a:p>
        </p:txBody>
      </p:sp>
      <p:sp>
        <p:nvSpPr>
          <p:cNvPr id="105477" name="Text Box 5"/>
          <p:cNvSpPr txBox="1">
            <a:spLocks noChangeArrowheads="1"/>
          </p:cNvSpPr>
          <p:nvPr/>
        </p:nvSpPr>
        <p:spPr bwMode="auto">
          <a:xfrm>
            <a:off x="0" y="115888"/>
            <a:ext cx="990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ctr">
              <a:spcBef>
                <a:spcPct val="50000"/>
              </a:spcBef>
            </a:pPr>
            <a:r>
              <a:rPr lang="en-US" altLang="en-US" sz="2800"/>
              <a:t>NAMING OF THE NEGATIVE IONS: ANIONS </a:t>
            </a:r>
          </a:p>
        </p:txBody>
      </p:sp>
      <p:sp>
        <p:nvSpPr>
          <p:cNvPr id="105478" name="Text Box 6"/>
          <p:cNvSpPr txBox="1">
            <a:spLocks noChangeArrowheads="1"/>
          </p:cNvSpPr>
          <p:nvPr/>
        </p:nvSpPr>
        <p:spPr bwMode="auto">
          <a:xfrm>
            <a:off x="271463" y="2205038"/>
            <a:ext cx="3900487"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marL="495300" indent="-495300">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ctr"/>
            <a:r>
              <a:rPr lang="en-US" altLang="en-US">
                <a:solidFill>
                  <a:srgbClr val="0000FF"/>
                </a:solidFill>
              </a:rPr>
              <a:t>Mono-atomic anions</a:t>
            </a:r>
            <a:endParaRPr lang="en-US" altLang="en-US" sz="2000">
              <a:solidFill>
                <a:srgbClr val="0000FF"/>
              </a:solidFill>
            </a:endParaRPr>
          </a:p>
          <a:p>
            <a:r>
              <a:rPr lang="en-US" altLang="en-US" sz="2000"/>
              <a:t>      A mono-atomic negative ion is named by adding the </a:t>
            </a:r>
            <a:r>
              <a:rPr lang="en-US" altLang="en-US" sz="2000" u="sng"/>
              <a:t>suffix, -ide </a:t>
            </a:r>
            <a:r>
              <a:rPr lang="en-US" altLang="en-US" sz="2000"/>
              <a:t>after the name of the non metal. </a:t>
            </a:r>
          </a:p>
          <a:p>
            <a:pPr>
              <a:buFontTx/>
              <a:buAutoNum type="romanLcParenBoth"/>
            </a:pPr>
            <a:endParaRPr lang="en-US" altLang="en-US" sz="2000"/>
          </a:p>
          <a:p>
            <a:r>
              <a:rPr lang="en-US" altLang="en-US" sz="2000"/>
              <a:t>      The group 7 elements (the halogens) are named the hal</a:t>
            </a:r>
            <a:r>
              <a:rPr lang="en-US" altLang="en-US" sz="2000" u="sng"/>
              <a:t>ide</a:t>
            </a:r>
            <a:r>
              <a:rPr lang="en-US" altLang="en-US" sz="2000"/>
              <a:t>s. </a:t>
            </a:r>
          </a:p>
        </p:txBody>
      </p:sp>
      <p:graphicFrame>
        <p:nvGraphicFramePr>
          <p:cNvPr id="105479" name="Object 7"/>
          <p:cNvGraphicFramePr>
            <a:graphicFrameLocks noGrp="1" noChangeAspect="1"/>
          </p:cNvGraphicFramePr>
          <p:nvPr>
            <p:ph/>
          </p:nvPr>
        </p:nvGraphicFramePr>
        <p:xfrm>
          <a:off x="4484688" y="2266950"/>
          <a:ext cx="5421312" cy="4330700"/>
        </p:xfrm>
        <a:graphic>
          <a:graphicData uri="http://schemas.openxmlformats.org/presentationml/2006/ole">
            <mc:AlternateContent xmlns:mc="http://schemas.openxmlformats.org/markup-compatibility/2006">
              <mc:Choice xmlns:v="urn:schemas-microsoft-com:vml" Requires="v">
                <p:oleObj spid="_x0000_s105504" name="Photo Editor Photo" r:id="rId4" imgW="3666667" imgH="2534004" progId="MSPhotoEd.3">
                  <p:embed/>
                </p:oleObj>
              </mc:Choice>
              <mc:Fallback>
                <p:oleObj name="Photo Editor Photo" r:id="rId4" imgW="3666667" imgH="2534004" progId="MSPhotoEd.3">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4688" y="2266950"/>
                        <a:ext cx="5421312" cy="4330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5480" name="Text Box 8"/>
          <p:cNvSpPr txBox="1">
            <a:spLocks noChangeArrowheads="1"/>
          </p:cNvSpPr>
          <p:nvPr/>
        </p:nvSpPr>
        <p:spPr bwMode="auto">
          <a:xfrm>
            <a:off x="0" y="1268413"/>
            <a:ext cx="99060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ctr">
              <a:spcBef>
                <a:spcPct val="50000"/>
              </a:spcBef>
            </a:pPr>
            <a:r>
              <a:rPr lang="en-US" altLang="en-US"/>
              <a:t>Two types: </a:t>
            </a:r>
            <a:br>
              <a:rPr lang="en-US" altLang="en-US"/>
            </a:br>
            <a:r>
              <a:rPr lang="en-US" altLang="en-US"/>
              <a:t>Mono-atomic negative ions and poli-atomic negative ions.</a:t>
            </a: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4" name="Text Box 6"/>
          <p:cNvSpPr txBox="1">
            <a:spLocks noChangeArrowheads="1"/>
          </p:cNvSpPr>
          <p:nvPr/>
        </p:nvSpPr>
        <p:spPr bwMode="auto">
          <a:xfrm>
            <a:off x="533400" y="235803"/>
            <a:ext cx="9017000" cy="830997"/>
          </a:xfrm>
          <a:prstGeom prst="rect">
            <a:avLst/>
          </a:prstGeom>
          <a:solidFill>
            <a:srgbClr val="FFFFFF"/>
          </a:solidFill>
          <a:ln>
            <a:headEnd/>
            <a:tailEnd/>
          </a:ln>
        </p:spPr>
        <p:style>
          <a:lnRef idx="0">
            <a:schemeClr val="dk1"/>
          </a:lnRef>
          <a:fillRef idx="3">
            <a:schemeClr val="dk1"/>
          </a:fillRef>
          <a:effectRef idx="3">
            <a:schemeClr val="dk1"/>
          </a:effectRef>
          <a:fontRef idx="minor">
            <a:schemeClr val="lt1"/>
          </a:fontRef>
        </p:style>
        <p:txBody>
          <a:bodyPr>
            <a:spAutoFit/>
          </a:bodyPr>
          <a:lstStyle/>
          <a:p>
            <a:pPr algn="ctr">
              <a:defRPr/>
            </a:pPr>
            <a:r>
              <a:rPr lang="en-US" dirty="0">
                <a:solidFill>
                  <a:srgbClr val="FF0000"/>
                </a:solidFill>
                <a:latin typeface="Comic Sans MS" pitchFamily="66" charset="0"/>
              </a:rPr>
              <a:t>Second type</a:t>
            </a:r>
          </a:p>
          <a:p>
            <a:pPr algn="ctr">
              <a:defRPr/>
            </a:pPr>
            <a:r>
              <a:rPr lang="en-US" dirty="0">
                <a:solidFill>
                  <a:schemeClr val="tx1"/>
                </a:solidFill>
                <a:latin typeface="Comic Sans MS" pitchFamily="66" charset="0"/>
              </a:rPr>
              <a:t>NAMING OF POLI-ATOMIC NEGATIVE IONS </a:t>
            </a:r>
          </a:p>
        </p:txBody>
      </p:sp>
      <p:sp>
        <p:nvSpPr>
          <p:cNvPr id="83975" name="Text Box 7"/>
          <p:cNvSpPr txBox="1">
            <a:spLocks noChangeArrowheads="1"/>
          </p:cNvSpPr>
          <p:nvPr/>
        </p:nvSpPr>
        <p:spPr bwMode="auto">
          <a:xfrm>
            <a:off x="1524000" y="5015805"/>
            <a:ext cx="7543800" cy="1384995"/>
          </a:xfrm>
          <a:prstGeom prst="rect">
            <a:avLst/>
          </a:prstGeom>
          <a:solidFill>
            <a:schemeClr val="accent6">
              <a:lumMod val="50000"/>
            </a:schemeClr>
          </a:solidFill>
          <a:ln>
            <a:headEnd/>
            <a:tailEnd/>
          </a:ln>
        </p:spPr>
        <p:style>
          <a:lnRef idx="0">
            <a:schemeClr val="accent2"/>
          </a:lnRef>
          <a:fillRef idx="3">
            <a:schemeClr val="accent2"/>
          </a:fillRef>
          <a:effectRef idx="3">
            <a:schemeClr val="accent2"/>
          </a:effectRef>
          <a:fontRef idx="minor">
            <a:schemeClr val="lt1"/>
          </a:fontRef>
        </p:style>
        <p:txBody>
          <a:bodyPr>
            <a:spAutoFit/>
          </a:bodyPr>
          <a:lstStyle/>
          <a:p>
            <a:pPr>
              <a:lnSpc>
                <a:spcPct val="150000"/>
              </a:lnSpc>
              <a:defRPr/>
            </a:pPr>
            <a:r>
              <a:rPr lang="en-US" sz="2800" dirty="0">
                <a:solidFill>
                  <a:srgbClr val="FFFFFF"/>
                </a:solidFill>
                <a:latin typeface="Comic Sans MS" pitchFamily="66" charset="0"/>
              </a:rPr>
              <a:t>ClO</a:t>
            </a:r>
            <a:r>
              <a:rPr lang="en-US" sz="2800" baseline="-25000" dirty="0">
                <a:solidFill>
                  <a:srgbClr val="FFFFFF"/>
                </a:solidFill>
                <a:latin typeface="Comic Sans MS" pitchFamily="66" charset="0"/>
              </a:rPr>
              <a:t>4</a:t>
            </a:r>
            <a:r>
              <a:rPr lang="en-US" sz="2800" baseline="30000" dirty="0">
                <a:solidFill>
                  <a:srgbClr val="FFFFFF"/>
                </a:solidFill>
                <a:latin typeface="Comic Sans MS" pitchFamily="66" charset="0"/>
              </a:rPr>
              <a:t>-</a:t>
            </a:r>
            <a:r>
              <a:rPr lang="en-US" sz="2800" dirty="0">
                <a:solidFill>
                  <a:srgbClr val="FFFFFF"/>
                </a:solidFill>
                <a:latin typeface="Comic Sans MS" pitchFamily="66" charset="0"/>
              </a:rPr>
              <a:t>	 </a:t>
            </a:r>
            <a:r>
              <a:rPr lang="en-US" sz="2800" dirty="0">
                <a:solidFill>
                  <a:srgbClr val="FFFF00"/>
                </a:solidFill>
                <a:latin typeface="Comic Sans MS" pitchFamily="66" charset="0"/>
              </a:rPr>
              <a:t>per</a:t>
            </a:r>
            <a:r>
              <a:rPr lang="en-US" sz="2800" dirty="0">
                <a:solidFill>
                  <a:srgbClr val="FFFFFF"/>
                </a:solidFill>
                <a:latin typeface="Comic Sans MS" pitchFamily="66" charset="0"/>
              </a:rPr>
              <a:t>chlor</a:t>
            </a:r>
            <a:r>
              <a:rPr lang="en-US" sz="2800" dirty="0">
                <a:solidFill>
                  <a:srgbClr val="FFFF00"/>
                </a:solidFill>
                <a:latin typeface="Comic Sans MS" pitchFamily="66" charset="0"/>
              </a:rPr>
              <a:t>ate</a:t>
            </a:r>
            <a:r>
              <a:rPr lang="en-US" sz="2800" dirty="0">
                <a:solidFill>
                  <a:srgbClr val="FFFFFF"/>
                </a:solidFill>
                <a:latin typeface="Comic Sans MS" pitchFamily="66" charset="0"/>
              </a:rPr>
              <a:t>;   ClO</a:t>
            </a:r>
            <a:r>
              <a:rPr lang="en-US" sz="2800" baseline="-25000" dirty="0">
                <a:solidFill>
                  <a:srgbClr val="FFFFFF"/>
                </a:solidFill>
                <a:latin typeface="Comic Sans MS" pitchFamily="66" charset="0"/>
              </a:rPr>
              <a:t>3</a:t>
            </a:r>
            <a:r>
              <a:rPr lang="en-US" sz="2800" baseline="30000" dirty="0">
                <a:solidFill>
                  <a:srgbClr val="FFFFFF"/>
                </a:solidFill>
                <a:latin typeface="Comic Sans MS" pitchFamily="66" charset="0"/>
              </a:rPr>
              <a:t>-</a:t>
            </a:r>
            <a:r>
              <a:rPr lang="en-US" sz="2800" dirty="0">
                <a:solidFill>
                  <a:srgbClr val="FFFFFF"/>
                </a:solidFill>
                <a:latin typeface="Comic Sans MS" pitchFamily="66" charset="0"/>
              </a:rPr>
              <a:t>	 chlor</a:t>
            </a:r>
            <a:r>
              <a:rPr lang="en-US" sz="2800" dirty="0">
                <a:solidFill>
                  <a:srgbClr val="FFFF00"/>
                </a:solidFill>
                <a:latin typeface="Comic Sans MS" pitchFamily="66" charset="0"/>
              </a:rPr>
              <a:t>ate</a:t>
            </a:r>
            <a:r>
              <a:rPr lang="en-US" sz="2800" dirty="0">
                <a:solidFill>
                  <a:srgbClr val="FFFFFF"/>
                </a:solidFill>
                <a:latin typeface="Comic Sans MS" pitchFamily="66" charset="0"/>
              </a:rPr>
              <a:t/>
            </a:r>
            <a:br>
              <a:rPr lang="en-US" sz="2800" dirty="0">
                <a:solidFill>
                  <a:srgbClr val="FFFFFF"/>
                </a:solidFill>
                <a:latin typeface="Comic Sans MS" pitchFamily="66" charset="0"/>
              </a:rPr>
            </a:br>
            <a:r>
              <a:rPr lang="en-US" sz="2800" dirty="0">
                <a:solidFill>
                  <a:srgbClr val="FFFFFF"/>
                </a:solidFill>
                <a:latin typeface="Comic Sans MS" pitchFamily="66" charset="0"/>
              </a:rPr>
              <a:t>ClO</a:t>
            </a:r>
            <a:r>
              <a:rPr lang="en-US" sz="2800" baseline="-25000" dirty="0">
                <a:solidFill>
                  <a:srgbClr val="FFFFFF"/>
                </a:solidFill>
                <a:latin typeface="Comic Sans MS" pitchFamily="66" charset="0"/>
              </a:rPr>
              <a:t>2</a:t>
            </a:r>
            <a:r>
              <a:rPr lang="en-US" sz="2800" baseline="30000" dirty="0">
                <a:solidFill>
                  <a:srgbClr val="FFFFFF"/>
                </a:solidFill>
                <a:latin typeface="Comic Sans MS" pitchFamily="66" charset="0"/>
              </a:rPr>
              <a:t>-</a:t>
            </a:r>
            <a:r>
              <a:rPr lang="en-US" sz="2800" dirty="0">
                <a:solidFill>
                  <a:srgbClr val="FFFFFF"/>
                </a:solidFill>
                <a:latin typeface="Comic Sans MS" pitchFamily="66" charset="0"/>
              </a:rPr>
              <a:t>	 chlor</a:t>
            </a:r>
            <a:r>
              <a:rPr lang="en-US" sz="2800" dirty="0">
                <a:solidFill>
                  <a:srgbClr val="FFFF00"/>
                </a:solidFill>
                <a:latin typeface="Comic Sans MS" pitchFamily="66" charset="0"/>
              </a:rPr>
              <a:t>ite</a:t>
            </a:r>
            <a:r>
              <a:rPr lang="en-US" sz="2800" dirty="0">
                <a:solidFill>
                  <a:srgbClr val="FFFFFF"/>
                </a:solidFill>
                <a:latin typeface="Comic Sans MS" pitchFamily="66" charset="0"/>
              </a:rPr>
              <a:t>;       </a:t>
            </a:r>
            <a:r>
              <a:rPr lang="en-US" sz="2800" dirty="0" err="1">
                <a:solidFill>
                  <a:srgbClr val="FFFFFF"/>
                </a:solidFill>
                <a:latin typeface="Comic Sans MS" pitchFamily="66" charset="0"/>
              </a:rPr>
              <a:t>ClO</a:t>
            </a:r>
            <a:r>
              <a:rPr lang="en-US" sz="2800" baseline="30000" dirty="0">
                <a:solidFill>
                  <a:srgbClr val="FFFFFF"/>
                </a:solidFill>
                <a:latin typeface="Comic Sans MS" pitchFamily="66" charset="0"/>
              </a:rPr>
              <a:t>-</a:t>
            </a:r>
            <a:r>
              <a:rPr lang="en-US" sz="2800" dirty="0">
                <a:solidFill>
                  <a:srgbClr val="FFFFFF"/>
                </a:solidFill>
                <a:latin typeface="Comic Sans MS" pitchFamily="66" charset="0"/>
              </a:rPr>
              <a:t>	</a:t>
            </a:r>
            <a:r>
              <a:rPr lang="en-US" sz="2800" dirty="0">
                <a:solidFill>
                  <a:srgbClr val="FFFF00"/>
                </a:solidFill>
                <a:latin typeface="Comic Sans MS" pitchFamily="66" charset="0"/>
              </a:rPr>
              <a:t>hypo</a:t>
            </a:r>
            <a:r>
              <a:rPr lang="en-US" sz="2800" dirty="0">
                <a:solidFill>
                  <a:srgbClr val="FFFFFF"/>
                </a:solidFill>
                <a:latin typeface="Comic Sans MS" pitchFamily="66" charset="0"/>
              </a:rPr>
              <a:t>chlor</a:t>
            </a:r>
            <a:r>
              <a:rPr lang="en-US" sz="2800" dirty="0">
                <a:solidFill>
                  <a:srgbClr val="FFFF00"/>
                </a:solidFill>
                <a:latin typeface="Comic Sans MS" pitchFamily="66" charset="0"/>
              </a:rPr>
              <a:t>ite</a:t>
            </a:r>
          </a:p>
        </p:txBody>
      </p:sp>
      <p:sp>
        <p:nvSpPr>
          <p:cNvPr id="107528" name="Text Box 7"/>
          <p:cNvSpPr txBox="1">
            <a:spLocks noChangeArrowheads="1"/>
          </p:cNvSpPr>
          <p:nvPr/>
        </p:nvSpPr>
        <p:spPr bwMode="auto">
          <a:xfrm>
            <a:off x="0" y="1190625"/>
            <a:ext cx="9906000" cy="35702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just">
              <a:spcBef>
                <a:spcPct val="50000"/>
              </a:spcBef>
            </a:pPr>
            <a:r>
              <a:rPr lang="en-US" altLang="en-US" sz="2800">
                <a:latin typeface="Calibri" panose="020F0502020204030204" pitchFamily="34" charset="0"/>
              </a:rPr>
              <a:t>Oxo-anions</a:t>
            </a:r>
          </a:p>
          <a:p>
            <a:pPr algn="just">
              <a:spcBef>
                <a:spcPct val="50000"/>
              </a:spcBef>
            </a:pPr>
            <a:r>
              <a:rPr lang="en-US" altLang="en-US" sz="2200">
                <a:latin typeface="Calibri" panose="020F0502020204030204" pitchFamily="34" charset="0"/>
              </a:rPr>
              <a:t>Ion with larger number of O-ions gets the suffix </a:t>
            </a:r>
            <a:r>
              <a:rPr lang="en-US" altLang="en-US" sz="2200">
                <a:solidFill>
                  <a:srgbClr val="FF0000"/>
                </a:solidFill>
                <a:latin typeface="Calibri" panose="020F0502020204030204" pitchFamily="34" charset="0"/>
              </a:rPr>
              <a:t>–ate.</a:t>
            </a:r>
          </a:p>
          <a:p>
            <a:pPr algn="just">
              <a:spcBef>
                <a:spcPct val="50000"/>
              </a:spcBef>
            </a:pPr>
            <a:r>
              <a:rPr lang="en-US" altLang="en-US" sz="2200">
                <a:latin typeface="Calibri" panose="020F0502020204030204" pitchFamily="34" charset="0"/>
              </a:rPr>
              <a:t>Ion with smaller number of O-ions gets the suffix </a:t>
            </a:r>
            <a:r>
              <a:rPr lang="en-US" altLang="en-US" sz="2200">
                <a:solidFill>
                  <a:srgbClr val="FF0000"/>
                </a:solidFill>
                <a:latin typeface="Calibri" panose="020F0502020204030204" pitchFamily="34" charset="0"/>
              </a:rPr>
              <a:t>–ite.</a:t>
            </a:r>
          </a:p>
          <a:p>
            <a:pPr algn="ctr">
              <a:spcBef>
                <a:spcPct val="50000"/>
              </a:spcBef>
            </a:pPr>
            <a:r>
              <a:rPr lang="en-US" altLang="en-US" sz="2200">
                <a:latin typeface="Calibri" panose="020F0502020204030204" pitchFamily="34" charset="0"/>
              </a:rPr>
              <a:t> NO</a:t>
            </a:r>
            <a:r>
              <a:rPr lang="en-US" altLang="en-US" sz="2200" baseline="-25000">
                <a:latin typeface="Calibri" panose="020F0502020204030204" pitchFamily="34" charset="0"/>
              </a:rPr>
              <a:t>3</a:t>
            </a:r>
            <a:r>
              <a:rPr lang="en-US" altLang="en-US" sz="2200" baseline="30000">
                <a:latin typeface="Calibri" panose="020F0502020204030204" pitchFamily="34" charset="0"/>
              </a:rPr>
              <a:t>- </a:t>
            </a:r>
            <a:r>
              <a:rPr lang="en-US" altLang="en-US" sz="2200">
                <a:latin typeface="Calibri" panose="020F0502020204030204" pitchFamily="34" charset="0"/>
              </a:rPr>
              <a:t> nitr</a:t>
            </a:r>
            <a:r>
              <a:rPr lang="en-US" altLang="en-US" sz="2200">
                <a:solidFill>
                  <a:srgbClr val="FF0000"/>
                </a:solidFill>
                <a:latin typeface="Calibri" panose="020F0502020204030204" pitchFamily="34" charset="0"/>
              </a:rPr>
              <a:t>ate </a:t>
            </a:r>
            <a:r>
              <a:rPr lang="en-US" altLang="en-US" sz="2200">
                <a:latin typeface="Calibri" panose="020F0502020204030204" pitchFamily="34" charset="0"/>
              </a:rPr>
              <a:t>  en   NO</a:t>
            </a:r>
            <a:r>
              <a:rPr lang="en-US" altLang="en-US" sz="2200" baseline="-25000">
                <a:latin typeface="Calibri" panose="020F0502020204030204" pitchFamily="34" charset="0"/>
              </a:rPr>
              <a:t>2</a:t>
            </a:r>
            <a:r>
              <a:rPr lang="en-US" altLang="en-US" sz="2200" baseline="30000">
                <a:latin typeface="Calibri" panose="020F0502020204030204" pitchFamily="34" charset="0"/>
              </a:rPr>
              <a:t>-</a:t>
            </a:r>
            <a:r>
              <a:rPr lang="en-US" altLang="en-US" sz="2200">
                <a:latin typeface="Calibri" panose="020F0502020204030204" pitchFamily="34" charset="0"/>
              </a:rPr>
              <a:t>  nitr</a:t>
            </a:r>
            <a:r>
              <a:rPr lang="en-US" altLang="en-US" sz="2200">
                <a:solidFill>
                  <a:srgbClr val="FF0000"/>
                </a:solidFill>
                <a:latin typeface="Calibri" panose="020F0502020204030204" pitchFamily="34" charset="0"/>
              </a:rPr>
              <a:t>ite</a:t>
            </a:r>
          </a:p>
          <a:p>
            <a:pPr algn="just">
              <a:spcBef>
                <a:spcPct val="50000"/>
              </a:spcBef>
            </a:pPr>
            <a:r>
              <a:rPr lang="en-US" altLang="en-US" sz="2200">
                <a:latin typeface="Calibri" panose="020F0502020204030204" pitchFamily="34" charset="0"/>
              </a:rPr>
              <a:t>In oxo anions that forms a series, the ion with the largest number of O-atoms gets the prefix </a:t>
            </a:r>
            <a:r>
              <a:rPr lang="en-US" altLang="en-US" sz="2200">
                <a:solidFill>
                  <a:srgbClr val="FF0000"/>
                </a:solidFill>
                <a:latin typeface="Calibri" panose="020F0502020204030204" pitchFamily="34" charset="0"/>
              </a:rPr>
              <a:t>per-</a:t>
            </a:r>
            <a:r>
              <a:rPr lang="en-US" altLang="en-US" sz="2200">
                <a:latin typeface="Calibri" panose="020F0502020204030204" pitchFamily="34" charset="0"/>
              </a:rPr>
              <a:t> and the suffix </a:t>
            </a:r>
            <a:r>
              <a:rPr lang="en-US" altLang="en-US" sz="2200">
                <a:solidFill>
                  <a:srgbClr val="FF0000"/>
                </a:solidFill>
                <a:latin typeface="Calibri" panose="020F0502020204030204" pitchFamily="34" charset="0"/>
              </a:rPr>
              <a:t>–ate  </a:t>
            </a:r>
          </a:p>
          <a:p>
            <a:pPr algn="just"/>
            <a:r>
              <a:rPr lang="en-US" altLang="en-US" sz="2200">
                <a:latin typeface="Calibri" panose="020F0502020204030204" pitchFamily="34" charset="0"/>
              </a:rPr>
              <a:t>The ion with the smalles number of O-atoms gets the prefix </a:t>
            </a:r>
            <a:r>
              <a:rPr lang="en-US" altLang="en-US" sz="2200">
                <a:solidFill>
                  <a:srgbClr val="FF0000"/>
                </a:solidFill>
                <a:latin typeface="Calibri" panose="020F0502020204030204" pitchFamily="34" charset="0"/>
              </a:rPr>
              <a:t>hypo-</a:t>
            </a:r>
            <a:r>
              <a:rPr lang="en-US" altLang="en-US" sz="2200">
                <a:latin typeface="Calibri" panose="020F0502020204030204" pitchFamily="34" charset="0"/>
              </a:rPr>
              <a:t> and the suffix </a:t>
            </a:r>
            <a:r>
              <a:rPr lang="en-US" altLang="en-US" sz="2200">
                <a:solidFill>
                  <a:srgbClr val="FF0000"/>
                </a:solidFill>
                <a:latin typeface="Calibri" panose="020F0502020204030204" pitchFamily="34" charset="0"/>
              </a:rPr>
              <a:t>–ite.</a:t>
            </a:r>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9570" name="Rectangle 2"/>
          <p:cNvSpPr>
            <a:spLocks noChangeArrowheads="1"/>
          </p:cNvSpPr>
          <p:nvPr/>
        </p:nvSpPr>
        <p:spPr bwMode="auto">
          <a:xfrm>
            <a:off x="0" y="0"/>
            <a:ext cx="9906000" cy="6858000"/>
          </a:xfrm>
          <a:prstGeom prst="rect">
            <a:avLst/>
          </a:prstGeom>
          <a:solidFill>
            <a:srgbClr val="CCFFCC"/>
          </a:solidFill>
          <a:ln w="12700">
            <a:solidFill>
              <a:schemeClr val="tx1"/>
            </a:solidFill>
            <a:miter lim="800000"/>
            <a:headEnd/>
            <a:tailEnd/>
          </a:ln>
        </p:spPr>
        <p:txBody>
          <a:bodyPr wrap="none" anchor="ct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endParaRPr lang="en-ZA" altLang="en-US"/>
          </a:p>
        </p:txBody>
      </p:sp>
      <p:sp>
        <p:nvSpPr>
          <p:cNvPr id="109571" name="Text Box 3"/>
          <p:cNvSpPr txBox="1">
            <a:spLocks noChangeArrowheads="1"/>
          </p:cNvSpPr>
          <p:nvPr/>
        </p:nvSpPr>
        <p:spPr bwMode="auto">
          <a:xfrm>
            <a:off x="304800" y="981075"/>
            <a:ext cx="9324975"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spcBef>
                <a:spcPct val="20000"/>
              </a:spcBef>
            </a:pPr>
            <a:r>
              <a:rPr lang="en-US" altLang="en-US" sz="2800" u="sng" dirty="0"/>
              <a:t>Oxo anions that contains hydrogen</a:t>
            </a:r>
            <a:r>
              <a:rPr lang="en-US" altLang="en-US" sz="2800" dirty="0"/>
              <a:t>, are named by the prefix hydrogen, followed by the name of the </a:t>
            </a:r>
            <a:r>
              <a:rPr lang="en-US" altLang="en-US" sz="2800" dirty="0" err="1"/>
              <a:t>oxo</a:t>
            </a:r>
            <a:r>
              <a:rPr lang="en-US" altLang="en-US" sz="2800" dirty="0"/>
              <a:t>-anion. </a:t>
            </a:r>
          </a:p>
          <a:p>
            <a:pPr>
              <a:spcBef>
                <a:spcPct val="20000"/>
              </a:spcBef>
            </a:pPr>
            <a:endParaRPr lang="en-US" altLang="en-US" sz="2800" dirty="0"/>
          </a:p>
          <a:p>
            <a:pPr>
              <a:spcBef>
                <a:spcPct val="20000"/>
              </a:spcBef>
            </a:pPr>
            <a:r>
              <a:rPr lang="en-US" altLang="en-US" sz="2800" dirty="0"/>
              <a:t>If </a:t>
            </a:r>
            <a:r>
              <a:rPr lang="en-US" altLang="en-US" sz="2800" u="sng" dirty="0"/>
              <a:t>two hydrogen atoms</a:t>
            </a:r>
            <a:r>
              <a:rPr lang="en-US" altLang="en-US" sz="2800" dirty="0"/>
              <a:t> are present, then the prefix </a:t>
            </a:r>
            <a:r>
              <a:rPr lang="en-US" altLang="en-US" sz="2800" u="sng" dirty="0"/>
              <a:t>dihydrogen</a:t>
            </a:r>
            <a:r>
              <a:rPr lang="en-US" altLang="en-US" sz="2800" dirty="0"/>
              <a:t> is used.</a:t>
            </a:r>
            <a:r>
              <a:rPr lang="en-US" altLang="en-US" sz="2800" i="1" dirty="0"/>
              <a:t> </a:t>
            </a:r>
          </a:p>
          <a:p>
            <a:pPr>
              <a:spcBef>
                <a:spcPct val="20000"/>
              </a:spcBef>
            </a:pPr>
            <a:endParaRPr lang="en-US" altLang="en-US" sz="2800" i="1" dirty="0"/>
          </a:p>
          <a:p>
            <a:pPr>
              <a:spcBef>
                <a:spcPct val="20000"/>
              </a:spcBef>
            </a:pPr>
            <a:r>
              <a:rPr lang="en-US" altLang="en-US" sz="2800" dirty="0"/>
              <a:t>Ex.	HCO</a:t>
            </a:r>
            <a:r>
              <a:rPr lang="en-US" altLang="en-US" sz="2800" baseline="-25000" dirty="0"/>
              <a:t>3</a:t>
            </a:r>
            <a:r>
              <a:rPr lang="en-US" altLang="en-US" sz="2800" baseline="30000" dirty="0"/>
              <a:t>-</a:t>
            </a:r>
            <a:r>
              <a:rPr lang="en-US" altLang="en-US" sz="2800" dirty="0"/>
              <a:t> 	</a:t>
            </a:r>
            <a:r>
              <a:rPr lang="en-US" altLang="en-US" sz="2800" i="1" dirty="0"/>
              <a:t>Hydrogen </a:t>
            </a:r>
            <a:r>
              <a:rPr lang="en-US" altLang="en-US" sz="2800" i="1" dirty="0" smtClean="0"/>
              <a:t>carbonate ion</a:t>
            </a:r>
            <a:endParaRPr lang="en-US" altLang="en-US" sz="2800" dirty="0"/>
          </a:p>
          <a:p>
            <a:pPr>
              <a:spcBef>
                <a:spcPct val="20000"/>
              </a:spcBef>
            </a:pPr>
            <a:r>
              <a:rPr lang="en-US" altLang="en-US" sz="2800" dirty="0"/>
              <a:t>	HSO</a:t>
            </a:r>
            <a:r>
              <a:rPr lang="en-US" altLang="en-US" sz="2800" baseline="-25000" dirty="0"/>
              <a:t>4</a:t>
            </a:r>
            <a:r>
              <a:rPr lang="en-US" altLang="en-US" sz="2800" baseline="30000" dirty="0"/>
              <a:t>-</a:t>
            </a:r>
            <a:r>
              <a:rPr lang="en-US" altLang="en-US" sz="2800" dirty="0"/>
              <a:t> 	</a:t>
            </a:r>
            <a:r>
              <a:rPr lang="en-US" altLang="en-US" sz="2800" i="1" dirty="0"/>
              <a:t>Hydrogen sulfate (</a:t>
            </a:r>
            <a:r>
              <a:rPr lang="en-US" altLang="en-US" sz="2800" i="1" dirty="0" err="1"/>
              <a:t>sulphate</a:t>
            </a:r>
            <a:r>
              <a:rPr lang="en-US" altLang="en-US" sz="2800" i="1" dirty="0" smtClean="0"/>
              <a:t>) ion</a:t>
            </a:r>
            <a:r>
              <a:rPr lang="en-US" altLang="en-US" sz="2800" dirty="0"/>
              <a:t/>
            </a:r>
            <a:br>
              <a:rPr lang="en-US" altLang="en-US" sz="2800" dirty="0"/>
            </a:br>
            <a:r>
              <a:rPr lang="en-US" altLang="en-US" sz="2800" dirty="0"/>
              <a:t>	H</a:t>
            </a:r>
            <a:r>
              <a:rPr lang="en-US" altLang="en-US" sz="2800" baseline="-25000" dirty="0"/>
              <a:t>2</a:t>
            </a:r>
            <a:r>
              <a:rPr lang="en-US" altLang="en-US" sz="2800" dirty="0"/>
              <a:t>PO</a:t>
            </a:r>
            <a:r>
              <a:rPr lang="en-US" altLang="en-US" sz="2800" baseline="-25000" dirty="0"/>
              <a:t>4</a:t>
            </a:r>
            <a:r>
              <a:rPr lang="en-US" altLang="en-US" sz="2800" baseline="30000" dirty="0"/>
              <a:t>-	</a:t>
            </a:r>
            <a:r>
              <a:rPr lang="en-US" altLang="en-US" sz="2800" i="1" dirty="0"/>
              <a:t>Dihydrogen </a:t>
            </a:r>
            <a:r>
              <a:rPr lang="en-US" altLang="en-US" sz="2800" i="1" dirty="0" err="1"/>
              <a:t>phosfate</a:t>
            </a:r>
            <a:r>
              <a:rPr lang="en-US" altLang="en-US" sz="2800" i="1" dirty="0"/>
              <a:t> (phosphate</a:t>
            </a:r>
            <a:r>
              <a:rPr lang="en-US" altLang="en-US" sz="2800" i="1" dirty="0" smtClean="0"/>
              <a:t>) ion</a:t>
            </a:r>
            <a:endParaRPr lang="en-US" altLang="en-US" sz="2800" dirty="0"/>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1619" name="Text Box 6"/>
          <p:cNvSpPr txBox="1">
            <a:spLocks noChangeArrowheads="1"/>
          </p:cNvSpPr>
          <p:nvPr/>
        </p:nvSpPr>
        <p:spPr bwMode="auto">
          <a:xfrm>
            <a:off x="508000" y="1524000"/>
            <a:ext cx="8656638"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just">
              <a:spcBef>
                <a:spcPct val="50000"/>
              </a:spcBef>
            </a:pPr>
            <a:r>
              <a:rPr lang="en-ZA" altLang="en-US" dirty="0"/>
              <a:t>Write formulas for </a:t>
            </a:r>
            <a:r>
              <a:rPr lang="en-ZA" altLang="en-US" dirty="0" smtClean="0"/>
              <a:t>all the ionic compounds </a:t>
            </a:r>
            <a:r>
              <a:rPr lang="en-ZA" altLang="en-US" dirty="0"/>
              <a:t>that can be </a:t>
            </a:r>
            <a:r>
              <a:rPr lang="en-ZA" altLang="en-US" dirty="0" smtClean="0"/>
              <a:t>formed </a:t>
            </a:r>
            <a:r>
              <a:rPr lang="en-ZA" altLang="en-US" dirty="0"/>
              <a:t>by combining the </a:t>
            </a:r>
            <a:r>
              <a:rPr lang="en-ZA" altLang="en-US" dirty="0" smtClean="0"/>
              <a:t>following ions:</a:t>
            </a:r>
          </a:p>
          <a:p>
            <a:pPr algn="ctr">
              <a:spcBef>
                <a:spcPct val="50000"/>
              </a:spcBef>
            </a:pPr>
            <a:r>
              <a:rPr lang="en-ZA" altLang="en-US" dirty="0" smtClean="0"/>
              <a:t>NH</a:t>
            </a:r>
            <a:r>
              <a:rPr lang="en-ZA" altLang="en-US" baseline="-25000" dirty="0" smtClean="0"/>
              <a:t>4</a:t>
            </a:r>
            <a:r>
              <a:rPr lang="en-ZA" altLang="en-US" baseline="30000" dirty="0"/>
              <a:t>+</a:t>
            </a:r>
            <a:r>
              <a:rPr lang="en-ZA" altLang="en-US" dirty="0"/>
              <a:t> </a:t>
            </a:r>
            <a:r>
              <a:rPr lang="en-ZA" altLang="en-US" dirty="0" smtClean="0"/>
              <a:t>  and   </a:t>
            </a:r>
            <a:r>
              <a:rPr lang="en-ZA" altLang="en-US" dirty="0"/>
              <a:t>Ni</a:t>
            </a:r>
            <a:r>
              <a:rPr lang="en-ZA" altLang="en-US" baseline="30000" dirty="0"/>
              <a:t>2+</a:t>
            </a:r>
            <a:r>
              <a:rPr lang="en-ZA" altLang="en-US" dirty="0"/>
              <a:t> </a:t>
            </a:r>
            <a:r>
              <a:rPr lang="en-ZA" altLang="en-US" dirty="0" smtClean="0"/>
              <a:t>    with      CO</a:t>
            </a:r>
            <a:r>
              <a:rPr lang="en-ZA" altLang="en-US" baseline="-25000" dirty="0" smtClean="0"/>
              <a:t>3</a:t>
            </a:r>
            <a:r>
              <a:rPr lang="en-ZA" altLang="en-US" baseline="30000" dirty="0" smtClean="0"/>
              <a:t>2-</a:t>
            </a:r>
            <a:r>
              <a:rPr lang="en-ZA" altLang="en-US" dirty="0" smtClean="0"/>
              <a:t>    and    PO</a:t>
            </a:r>
            <a:r>
              <a:rPr lang="en-ZA" altLang="en-US" baseline="-25000" dirty="0" smtClean="0"/>
              <a:t>4</a:t>
            </a:r>
            <a:r>
              <a:rPr lang="en-ZA" altLang="en-US" baseline="30000" dirty="0" smtClean="0"/>
              <a:t>3-</a:t>
            </a:r>
            <a:endParaRPr lang="en-ZA" altLang="en-US" baseline="30000" dirty="0"/>
          </a:p>
        </p:txBody>
      </p:sp>
      <p:sp>
        <p:nvSpPr>
          <p:cNvPr id="4" name="Rectangle 2"/>
          <p:cNvSpPr>
            <a:spLocks noGrp="1" noChangeArrowheads="1"/>
          </p:cNvSpPr>
          <p:nvPr>
            <p:ph type="title"/>
          </p:nvPr>
        </p:nvSpPr>
        <p:spPr>
          <a:xfrm>
            <a:off x="1576388" y="76200"/>
            <a:ext cx="6500812" cy="865188"/>
          </a:xfrm>
          <a:solidFill>
            <a:srgbClr val="002060"/>
          </a:solidFill>
        </p:spPr>
        <p:txBody>
          <a:bodyPr/>
          <a:lstStyle/>
          <a:p>
            <a:r>
              <a:rPr lang="en-ZA" altLang="en-US" dirty="0" smtClean="0">
                <a:solidFill>
                  <a:schemeClr val="bg1"/>
                </a:solidFill>
                <a:latin typeface="Comic Sans MS" panose="030F0702030302020204" pitchFamily="66" charset="0"/>
              </a:rPr>
              <a:t>TRY YOURSELF 2.5</a:t>
            </a:r>
            <a:endParaRPr lang="en-US" altLang="en-US" dirty="0" smtClean="0">
              <a:solidFill>
                <a:schemeClr val="bg1"/>
              </a:solidFill>
              <a:latin typeface="Comic Sans MS" panose="030F0702030302020204" pitchFamily="66" charset="0"/>
            </a:endParaRPr>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3668" name="Rectangle 1"/>
          <p:cNvSpPr>
            <a:spLocks noChangeArrowheads="1"/>
          </p:cNvSpPr>
          <p:nvPr/>
        </p:nvSpPr>
        <p:spPr bwMode="auto">
          <a:xfrm>
            <a:off x="228600" y="1752600"/>
            <a:ext cx="9525000" cy="2631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nSpc>
                <a:spcPct val="150000"/>
              </a:lnSpc>
            </a:pPr>
            <a:r>
              <a:rPr lang="en-US" altLang="en-US" sz="2200" dirty="0" smtClean="0">
                <a:latin typeface="Comic Sans MS" panose="030F0702030302020204" pitchFamily="66" charset="0"/>
              </a:rPr>
              <a:t>Which </a:t>
            </a:r>
            <a:r>
              <a:rPr lang="en-US" altLang="en-US" sz="2200" dirty="0">
                <a:latin typeface="Comic Sans MS" panose="030F0702030302020204" pitchFamily="66" charset="0"/>
              </a:rPr>
              <a:t>compound formula and name in the list is NOT correct?</a:t>
            </a:r>
          </a:p>
          <a:p>
            <a:pPr>
              <a:lnSpc>
                <a:spcPct val="150000"/>
              </a:lnSpc>
            </a:pPr>
            <a:r>
              <a:rPr lang="en-US" altLang="en-US" sz="2200" dirty="0">
                <a:latin typeface="Comic Sans MS" panose="030F0702030302020204" pitchFamily="66" charset="0"/>
              </a:rPr>
              <a:t/>
            </a:r>
            <a:br>
              <a:rPr lang="en-US" altLang="en-US" sz="2200" dirty="0">
                <a:latin typeface="Comic Sans MS" panose="030F0702030302020204" pitchFamily="66" charset="0"/>
              </a:rPr>
            </a:br>
            <a:r>
              <a:rPr lang="en-US" altLang="en-US" sz="2200" dirty="0">
                <a:latin typeface="Comic Sans MS" panose="030F0702030302020204" pitchFamily="66" charset="0"/>
              </a:rPr>
              <a:t>1.  CaSO</a:t>
            </a:r>
            <a:r>
              <a:rPr lang="en-US" altLang="en-US" sz="2200" baseline="-25000" dirty="0">
                <a:latin typeface="Comic Sans MS" panose="030F0702030302020204" pitchFamily="66" charset="0"/>
              </a:rPr>
              <a:t>4</a:t>
            </a:r>
            <a:r>
              <a:rPr lang="en-US" altLang="en-US" sz="2200" dirty="0">
                <a:latin typeface="Comic Sans MS" panose="030F0702030302020204" pitchFamily="66" charset="0"/>
              </a:rPr>
              <a:t>, calcium sulfate		2.  NaNO</a:t>
            </a:r>
            <a:r>
              <a:rPr lang="en-US" altLang="en-US" sz="2200" baseline="-25000" dirty="0">
                <a:latin typeface="Comic Sans MS" panose="030F0702030302020204" pitchFamily="66" charset="0"/>
              </a:rPr>
              <a:t>3</a:t>
            </a:r>
            <a:r>
              <a:rPr lang="en-US" altLang="en-US" sz="2200" dirty="0">
                <a:latin typeface="Comic Sans MS" panose="030F0702030302020204" pitchFamily="66" charset="0"/>
              </a:rPr>
              <a:t>, sodium nitrate</a:t>
            </a:r>
            <a:br>
              <a:rPr lang="en-US" altLang="en-US" sz="2200" dirty="0">
                <a:latin typeface="Comic Sans MS" panose="030F0702030302020204" pitchFamily="66" charset="0"/>
              </a:rPr>
            </a:br>
            <a:r>
              <a:rPr lang="en-US" altLang="en-US" sz="2200" dirty="0">
                <a:latin typeface="Comic Sans MS" panose="030F0702030302020204" pitchFamily="66" charset="0"/>
              </a:rPr>
              <a:t>3.  MgI</a:t>
            </a:r>
            <a:r>
              <a:rPr lang="en-US" altLang="en-US" sz="2200" baseline="-25000" dirty="0">
                <a:latin typeface="Comic Sans MS" panose="030F0702030302020204" pitchFamily="66" charset="0"/>
              </a:rPr>
              <a:t>2</a:t>
            </a:r>
            <a:r>
              <a:rPr lang="en-US" altLang="en-US" sz="2200" dirty="0">
                <a:latin typeface="Comic Sans MS" panose="030F0702030302020204" pitchFamily="66" charset="0"/>
              </a:rPr>
              <a:t>, magnesium iodide	4.  NH</a:t>
            </a:r>
            <a:r>
              <a:rPr lang="en-US" altLang="en-US" sz="2200" baseline="-25000" dirty="0">
                <a:latin typeface="Comic Sans MS" panose="030F0702030302020204" pitchFamily="66" charset="0"/>
              </a:rPr>
              <a:t>4</a:t>
            </a:r>
            <a:r>
              <a:rPr lang="en-US" altLang="en-US" sz="2200" dirty="0">
                <a:latin typeface="Comic Sans MS" panose="030F0702030302020204" pitchFamily="66" charset="0"/>
              </a:rPr>
              <a:t>PO</a:t>
            </a:r>
            <a:r>
              <a:rPr lang="en-US" altLang="en-US" sz="2200" baseline="-25000" dirty="0">
                <a:latin typeface="Comic Sans MS" panose="030F0702030302020204" pitchFamily="66" charset="0"/>
              </a:rPr>
              <a:t>4</a:t>
            </a:r>
            <a:r>
              <a:rPr lang="en-US" altLang="en-US" sz="2200" dirty="0">
                <a:latin typeface="Comic Sans MS" panose="030F0702030302020204" pitchFamily="66" charset="0"/>
              </a:rPr>
              <a:t>, ammonium phosphate</a:t>
            </a:r>
            <a:br>
              <a:rPr lang="en-US" altLang="en-US" sz="2200" dirty="0">
                <a:latin typeface="Comic Sans MS" panose="030F0702030302020204" pitchFamily="66" charset="0"/>
              </a:rPr>
            </a:br>
            <a:r>
              <a:rPr lang="en-US" altLang="en-US" sz="2200" dirty="0">
                <a:latin typeface="Comic Sans MS" panose="030F0702030302020204" pitchFamily="66" charset="0"/>
              </a:rPr>
              <a:t>5.  Ca(</a:t>
            </a:r>
            <a:r>
              <a:rPr lang="en-US" altLang="en-US" sz="2200" dirty="0" err="1">
                <a:latin typeface="Comic Sans MS" panose="030F0702030302020204" pitchFamily="66" charset="0"/>
              </a:rPr>
              <a:t>ClO</a:t>
            </a:r>
            <a:r>
              <a:rPr lang="en-US" altLang="en-US" sz="2200" dirty="0">
                <a:latin typeface="Comic Sans MS" panose="030F0702030302020204" pitchFamily="66" charset="0"/>
              </a:rPr>
              <a:t>)</a:t>
            </a:r>
            <a:r>
              <a:rPr lang="en-US" altLang="en-US" sz="2200" baseline="-25000" dirty="0">
                <a:latin typeface="Comic Sans MS" panose="030F0702030302020204" pitchFamily="66" charset="0"/>
              </a:rPr>
              <a:t>2</a:t>
            </a:r>
            <a:r>
              <a:rPr lang="en-US" altLang="en-US" sz="2200" dirty="0">
                <a:latin typeface="Comic Sans MS" panose="030F0702030302020204" pitchFamily="66" charset="0"/>
              </a:rPr>
              <a:t>, calcium hypochlorite</a:t>
            </a:r>
            <a:endParaRPr lang="en-ZA" altLang="en-US" sz="2200" dirty="0">
              <a:latin typeface="Comic Sans MS" panose="030F0702030302020204" pitchFamily="66" charset="0"/>
            </a:endParaRPr>
          </a:p>
        </p:txBody>
      </p:sp>
      <p:sp>
        <p:nvSpPr>
          <p:cNvPr id="5" name="Rectangle 2"/>
          <p:cNvSpPr>
            <a:spLocks noGrp="1" noChangeArrowheads="1"/>
          </p:cNvSpPr>
          <p:nvPr>
            <p:ph type="title"/>
          </p:nvPr>
        </p:nvSpPr>
        <p:spPr>
          <a:xfrm>
            <a:off x="1576388" y="76200"/>
            <a:ext cx="6500812" cy="865188"/>
          </a:xfrm>
          <a:solidFill>
            <a:srgbClr val="002060"/>
          </a:solidFill>
        </p:spPr>
        <p:txBody>
          <a:bodyPr/>
          <a:lstStyle/>
          <a:p>
            <a:r>
              <a:rPr lang="en-ZA" altLang="en-US" dirty="0" smtClean="0">
                <a:solidFill>
                  <a:schemeClr val="bg1"/>
                </a:solidFill>
                <a:latin typeface="Comic Sans MS" panose="030F0702030302020204" pitchFamily="66" charset="0"/>
              </a:rPr>
              <a:t>TRY YOURSELF 2.6</a:t>
            </a:r>
            <a:endParaRPr lang="en-US" altLang="en-US" dirty="0" smtClean="0">
              <a:solidFill>
                <a:schemeClr val="bg1"/>
              </a:solidFill>
              <a:latin typeface="Comic Sans MS" panose="030F0702030302020204" pitchFamily="66" charset="0"/>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9027" name="Rectangle 3"/>
          <p:cNvSpPr>
            <a:spLocks noChangeArrowheads="1"/>
          </p:cNvSpPr>
          <p:nvPr/>
        </p:nvSpPr>
        <p:spPr bwMode="auto">
          <a:xfrm>
            <a:off x="249238" y="1066800"/>
            <a:ext cx="8972550" cy="1077913"/>
          </a:xfrm>
          <a:prstGeom prst="rect">
            <a:avLst/>
          </a:prstGeom>
          <a:noFill/>
          <a:ln w="12700">
            <a:noFill/>
            <a:miter lim="800000"/>
            <a:headEnd/>
            <a:tailEnd/>
          </a:ln>
          <a:effectLst/>
        </p:spPr>
        <p:txBody>
          <a:bodyPr>
            <a:spAutoFit/>
          </a:bodyPr>
          <a:lstStyle/>
          <a:p>
            <a:pPr>
              <a:defRPr/>
            </a:pPr>
            <a:r>
              <a:rPr lang="en-ZA" sz="3200" dirty="0">
                <a:solidFill>
                  <a:srgbClr val="AB011D"/>
                </a:solidFill>
                <a:effectLst>
                  <a:outerShdw blurRad="38100" dist="38100" dir="2700000" algn="tl">
                    <a:srgbClr val="000000"/>
                  </a:outerShdw>
                </a:effectLst>
                <a:latin typeface="Arial" charset="0"/>
              </a:rPr>
              <a:t>    Atom loses electron(s) </a:t>
            </a:r>
            <a:r>
              <a:rPr lang="en-ZA" sz="3200" dirty="0">
                <a:solidFill>
                  <a:srgbClr val="AB011D"/>
                </a:solidFill>
                <a:effectLst>
                  <a:outerShdw blurRad="38100" dist="38100" dir="2700000" algn="tl">
                    <a:srgbClr val="000000"/>
                  </a:outerShdw>
                </a:effectLst>
                <a:latin typeface="Arial" charset="0"/>
                <a:sym typeface="Symbol" pitchFamily="18" charset="2"/>
              </a:rPr>
              <a:t></a:t>
            </a:r>
            <a:r>
              <a:rPr lang="en-ZA" sz="3200" dirty="0">
                <a:solidFill>
                  <a:srgbClr val="AB011D"/>
                </a:solidFill>
                <a:latin typeface="Arial" charset="0"/>
                <a:sym typeface="Symbol" pitchFamily="18" charset="2"/>
              </a:rPr>
              <a:t> </a:t>
            </a:r>
            <a:r>
              <a:rPr lang="en-ZA" sz="3200" dirty="0" err="1">
                <a:solidFill>
                  <a:srgbClr val="AB011D"/>
                </a:solidFill>
                <a:effectLst>
                  <a:outerShdw blurRad="38100" dist="38100" dir="2700000" algn="tl">
                    <a:srgbClr val="000000">
                      <a:alpha val="43137"/>
                    </a:srgbClr>
                  </a:outerShdw>
                </a:effectLst>
                <a:latin typeface="Arial" charset="0"/>
                <a:sym typeface="Symbol" pitchFamily="18" charset="2"/>
              </a:rPr>
              <a:t>cation</a:t>
            </a:r>
            <a:r>
              <a:rPr lang="en-ZA" sz="3200" dirty="0">
                <a:solidFill>
                  <a:srgbClr val="AB011D"/>
                </a:solidFill>
                <a:effectLst>
                  <a:outerShdw blurRad="38100" dist="38100" dir="2700000" algn="tl">
                    <a:srgbClr val="000000">
                      <a:alpha val="43137"/>
                    </a:srgbClr>
                  </a:outerShdw>
                </a:effectLst>
                <a:latin typeface="Arial" charset="0"/>
                <a:sym typeface="Symbol" pitchFamily="18" charset="2"/>
              </a:rPr>
              <a:t> </a:t>
            </a:r>
            <a:r>
              <a:rPr lang="en-ZA" sz="3200" dirty="0">
                <a:solidFill>
                  <a:srgbClr val="AB011D"/>
                </a:solidFill>
                <a:effectLst>
                  <a:outerShdw blurRad="38100" dist="38100" dir="2700000" algn="tl">
                    <a:srgbClr val="000000"/>
                  </a:outerShdw>
                </a:effectLst>
                <a:latin typeface="Arial" charset="0"/>
                <a:sym typeface="Symbol" pitchFamily="18" charset="2"/>
              </a:rPr>
              <a:t>(+)</a:t>
            </a:r>
          </a:p>
          <a:p>
            <a:pPr>
              <a:defRPr/>
            </a:pPr>
            <a:r>
              <a:rPr lang="en-ZA" sz="3200" dirty="0">
                <a:solidFill>
                  <a:srgbClr val="AB011D"/>
                </a:solidFill>
                <a:effectLst>
                  <a:outerShdw blurRad="38100" dist="38100" dir="2700000" algn="tl">
                    <a:srgbClr val="000000"/>
                  </a:outerShdw>
                </a:effectLst>
                <a:latin typeface="Arial" charset="0"/>
                <a:sym typeface="Symbol" pitchFamily="18" charset="2"/>
              </a:rPr>
              <a:t>    (metals)</a:t>
            </a:r>
          </a:p>
        </p:txBody>
      </p:sp>
      <p:sp>
        <p:nvSpPr>
          <p:cNvPr id="769030" name="Rectangle 6"/>
          <p:cNvSpPr>
            <a:spLocks noChangeArrowheads="1"/>
          </p:cNvSpPr>
          <p:nvPr/>
        </p:nvSpPr>
        <p:spPr bwMode="auto">
          <a:xfrm>
            <a:off x="249238" y="2819400"/>
            <a:ext cx="9199562" cy="1077913"/>
          </a:xfrm>
          <a:prstGeom prst="rect">
            <a:avLst/>
          </a:prstGeom>
          <a:noFill/>
          <a:ln w="12700">
            <a:noFill/>
            <a:miter lim="800000"/>
            <a:headEnd/>
            <a:tailEnd/>
          </a:ln>
          <a:effectLst/>
        </p:spPr>
        <p:txBody>
          <a:bodyPr>
            <a:spAutoFit/>
          </a:bodyPr>
          <a:lstStyle/>
          <a:p>
            <a:pPr>
              <a:defRPr/>
            </a:pPr>
            <a:r>
              <a:rPr lang="en-ZA" sz="3200" dirty="0">
                <a:solidFill>
                  <a:srgbClr val="FF9933"/>
                </a:solidFill>
                <a:effectLst>
                  <a:outerShdw blurRad="38100" dist="38100" dir="2700000" algn="tl">
                    <a:srgbClr val="000000"/>
                  </a:outerShdw>
                </a:effectLst>
                <a:latin typeface="Arial" charset="0"/>
              </a:rPr>
              <a:t>    </a:t>
            </a:r>
            <a:r>
              <a:rPr lang="en-ZA" sz="3200" dirty="0">
                <a:solidFill>
                  <a:srgbClr val="AB011D"/>
                </a:solidFill>
                <a:effectLst>
                  <a:outerShdw blurRad="38100" dist="38100" dir="2700000" algn="tl">
                    <a:srgbClr val="000000"/>
                  </a:outerShdw>
                </a:effectLst>
                <a:latin typeface="Arial" charset="0"/>
              </a:rPr>
              <a:t>Atom gets (takes up) electron(s)</a:t>
            </a:r>
            <a:r>
              <a:rPr lang="en-ZA" sz="3200" dirty="0">
                <a:solidFill>
                  <a:srgbClr val="AB011D"/>
                </a:solidFill>
                <a:latin typeface="Arial" charset="0"/>
              </a:rPr>
              <a:t> </a:t>
            </a:r>
            <a:r>
              <a:rPr lang="en-ZA" sz="3200" dirty="0">
                <a:solidFill>
                  <a:srgbClr val="AB011D"/>
                </a:solidFill>
                <a:effectLst>
                  <a:outerShdw blurRad="38100" dist="38100" dir="2700000" algn="tl">
                    <a:srgbClr val="000000"/>
                  </a:outerShdw>
                </a:effectLst>
                <a:latin typeface="Arial" charset="0"/>
                <a:sym typeface="Symbol" pitchFamily="18" charset="2"/>
              </a:rPr>
              <a:t></a:t>
            </a:r>
            <a:r>
              <a:rPr lang="en-ZA" sz="3200" dirty="0">
                <a:solidFill>
                  <a:srgbClr val="AB011D"/>
                </a:solidFill>
                <a:latin typeface="Arial" charset="0"/>
                <a:sym typeface="Symbol" pitchFamily="18" charset="2"/>
              </a:rPr>
              <a:t> </a:t>
            </a:r>
            <a:r>
              <a:rPr lang="en-ZA" sz="3200" dirty="0">
                <a:solidFill>
                  <a:srgbClr val="AB011D"/>
                </a:solidFill>
                <a:effectLst>
                  <a:outerShdw blurRad="38100" dist="38100" dir="2700000" algn="tl">
                    <a:srgbClr val="000000"/>
                  </a:outerShdw>
                </a:effectLst>
                <a:latin typeface="Arial" charset="0"/>
                <a:sym typeface="Symbol" pitchFamily="18" charset="2"/>
              </a:rPr>
              <a:t>anion (-)</a:t>
            </a:r>
          </a:p>
          <a:p>
            <a:pPr>
              <a:defRPr/>
            </a:pPr>
            <a:r>
              <a:rPr lang="en-ZA" sz="3200" dirty="0">
                <a:solidFill>
                  <a:srgbClr val="AB011D"/>
                </a:solidFill>
                <a:effectLst>
                  <a:outerShdw blurRad="38100" dist="38100" dir="2700000" algn="tl">
                    <a:srgbClr val="000000"/>
                  </a:outerShdw>
                </a:effectLst>
                <a:latin typeface="Arial" charset="0"/>
                <a:sym typeface="Symbol" pitchFamily="18" charset="2"/>
              </a:rPr>
              <a:t>    (non-metals)</a:t>
            </a:r>
          </a:p>
        </p:txBody>
      </p:sp>
      <p:sp>
        <p:nvSpPr>
          <p:cNvPr id="769031" name="Rectangle 7"/>
          <p:cNvSpPr>
            <a:spLocks noChangeArrowheads="1"/>
          </p:cNvSpPr>
          <p:nvPr/>
        </p:nvSpPr>
        <p:spPr bwMode="auto">
          <a:xfrm>
            <a:off x="271463" y="4648200"/>
            <a:ext cx="9634537" cy="1077913"/>
          </a:xfrm>
          <a:prstGeom prst="rect">
            <a:avLst/>
          </a:prstGeom>
          <a:noFill/>
          <a:ln w="12700">
            <a:noFill/>
            <a:miter lim="800000"/>
            <a:headEnd/>
            <a:tailEnd/>
          </a:ln>
          <a:effectLst/>
        </p:spPr>
        <p:txBody>
          <a:bodyPr>
            <a:spAutoFit/>
          </a:bodyPr>
          <a:lstStyle/>
          <a:p>
            <a:pPr>
              <a:defRPr/>
            </a:pPr>
            <a:r>
              <a:rPr lang="en-ZA" sz="3200" dirty="0">
                <a:solidFill>
                  <a:srgbClr val="AB011D"/>
                </a:solidFill>
                <a:effectLst>
                  <a:outerShdw blurRad="38100" dist="38100" dir="2700000" algn="tl">
                    <a:srgbClr val="000000"/>
                  </a:outerShdw>
                </a:effectLst>
                <a:latin typeface="Arial" charset="0"/>
              </a:rPr>
              <a:t>Noble gasses does not </a:t>
            </a:r>
            <a:r>
              <a:rPr lang="en-ZA" sz="3200" dirty="0" smtClean="0">
                <a:solidFill>
                  <a:srgbClr val="AB011D"/>
                </a:solidFill>
                <a:effectLst>
                  <a:outerShdw blurRad="38100" dist="38100" dir="2700000" algn="tl">
                    <a:srgbClr val="000000"/>
                  </a:outerShdw>
                </a:effectLst>
                <a:latin typeface="Arial" charset="0"/>
              </a:rPr>
              <a:t>readily </a:t>
            </a:r>
            <a:r>
              <a:rPr lang="en-ZA" sz="3200" dirty="0">
                <a:solidFill>
                  <a:srgbClr val="AB011D"/>
                </a:solidFill>
                <a:effectLst>
                  <a:outerShdw blurRad="38100" dist="38100" dir="2700000" algn="tl">
                    <a:srgbClr val="000000"/>
                  </a:outerShdw>
                </a:effectLst>
                <a:latin typeface="Arial" charset="0"/>
              </a:rPr>
              <a:t>take up or lose e</a:t>
            </a:r>
            <a:r>
              <a:rPr lang="en-ZA" sz="3200" baseline="30000" dirty="0">
                <a:solidFill>
                  <a:srgbClr val="AB011D"/>
                </a:solidFill>
                <a:effectLst>
                  <a:outerShdw blurRad="38100" dist="38100" dir="2700000" algn="tl">
                    <a:srgbClr val="000000"/>
                  </a:outerShdw>
                </a:effectLst>
                <a:latin typeface="Arial" charset="0"/>
              </a:rPr>
              <a:t>-</a:t>
            </a:r>
            <a:r>
              <a:rPr lang="en-ZA" sz="3200" dirty="0">
                <a:solidFill>
                  <a:srgbClr val="AB011D"/>
                </a:solidFill>
                <a:effectLst>
                  <a:outerShdw blurRad="38100" dist="38100" dir="2700000" algn="tl">
                    <a:srgbClr val="000000"/>
                  </a:outerShdw>
                </a:effectLst>
                <a:latin typeface="Arial" charset="0"/>
              </a:rPr>
              <a:t>  (chemically inert)</a:t>
            </a:r>
            <a:endParaRPr lang="en-ZA" sz="3200" dirty="0">
              <a:solidFill>
                <a:srgbClr val="AB011D"/>
              </a:solidFill>
              <a:effectLst>
                <a:outerShdw blurRad="38100" dist="38100" dir="2700000" algn="tl">
                  <a:srgbClr val="000000"/>
                </a:outerShdw>
              </a:effectLst>
              <a:latin typeface="Arial" charset="0"/>
              <a:sym typeface="Symbol" pitchFamily="18" charset="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5715" name="Rectangle 1"/>
          <p:cNvSpPr>
            <a:spLocks noChangeArrowheads="1"/>
          </p:cNvSpPr>
          <p:nvPr/>
        </p:nvSpPr>
        <p:spPr bwMode="auto">
          <a:xfrm>
            <a:off x="381000" y="1219200"/>
            <a:ext cx="922020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nSpc>
                <a:spcPct val="150000"/>
              </a:lnSpc>
            </a:pPr>
            <a:r>
              <a:rPr lang="en-US" altLang="en-US" dirty="0" smtClean="0">
                <a:latin typeface="Comic Sans MS" panose="030F0702030302020204" pitchFamily="66" charset="0"/>
              </a:rPr>
              <a:t>Sodium </a:t>
            </a:r>
            <a:r>
              <a:rPr lang="en-US" altLang="en-US" dirty="0">
                <a:latin typeface="Comic Sans MS" panose="030F0702030302020204" pitchFamily="66" charset="0"/>
              </a:rPr>
              <a:t>oxalate has the formula Na</a:t>
            </a:r>
            <a:r>
              <a:rPr lang="en-US" altLang="en-US" baseline="-25000" dirty="0">
                <a:latin typeface="Comic Sans MS" panose="030F0702030302020204" pitchFamily="66" charset="0"/>
              </a:rPr>
              <a:t>2</a:t>
            </a:r>
            <a:r>
              <a:rPr lang="en-US" altLang="en-US" dirty="0">
                <a:latin typeface="Comic Sans MS" panose="030F0702030302020204" pitchFamily="66" charset="0"/>
              </a:rPr>
              <a:t>C</a:t>
            </a:r>
            <a:r>
              <a:rPr lang="en-US" altLang="en-US" baseline="-25000" dirty="0">
                <a:latin typeface="Comic Sans MS" panose="030F0702030302020204" pitchFamily="66" charset="0"/>
              </a:rPr>
              <a:t>2</a:t>
            </a:r>
            <a:r>
              <a:rPr lang="en-US" altLang="en-US" dirty="0">
                <a:latin typeface="Comic Sans MS" panose="030F0702030302020204" pitchFamily="66" charset="0"/>
              </a:rPr>
              <a:t>O</a:t>
            </a:r>
            <a:r>
              <a:rPr lang="en-US" altLang="en-US" baseline="-25000" dirty="0">
                <a:latin typeface="Comic Sans MS" panose="030F0702030302020204" pitchFamily="66" charset="0"/>
              </a:rPr>
              <a:t>4</a:t>
            </a:r>
            <a:r>
              <a:rPr lang="en-US" altLang="en-US" dirty="0">
                <a:latin typeface="Comic Sans MS" panose="030F0702030302020204" pitchFamily="66" charset="0"/>
              </a:rPr>
              <a:t>. Based on this information, what is the formula for iron(III) oxalate?</a:t>
            </a:r>
          </a:p>
          <a:p>
            <a:pPr>
              <a:lnSpc>
                <a:spcPct val="150000"/>
              </a:lnSpc>
            </a:pPr>
            <a:r>
              <a:rPr lang="en-US" altLang="en-US" dirty="0">
                <a:latin typeface="Comic Sans MS" panose="030F0702030302020204" pitchFamily="66" charset="0"/>
              </a:rPr>
              <a:t/>
            </a:r>
            <a:br>
              <a:rPr lang="en-US" altLang="en-US" dirty="0">
                <a:latin typeface="Comic Sans MS" panose="030F0702030302020204" pitchFamily="66" charset="0"/>
              </a:rPr>
            </a:br>
            <a:r>
              <a:rPr lang="en-US" altLang="en-US" dirty="0">
                <a:latin typeface="Comic Sans MS" panose="030F0702030302020204" pitchFamily="66" charset="0"/>
              </a:rPr>
              <a:t>1.  FeC</a:t>
            </a:r>
            <a:r>
              <a:rPr lang="en-US" altLang="en-US" baseline="-25000" dirty="0">
                <a:latin typeface="Comic Sans MS" panose="030F0702030302020204" pitchFamily="66" charset="0"/>
              </a:rPr>
              <a:t>2</a:t>
            </a:r>
            <a:r>
              <a:rPr lang="en-US" altLang="en-US" dirty="0">
                <a:latin typeface="Comic Sans MS" panose="030F0702030302020204" pitchFamily="66" charset="0"/>
              </a:rPr>
              <a:t>O</a:t>
            </a:r>
            <a:r>
              <a:rPr lang="en-US" altLang="en-US" baseline="-25000" dirty="0">
                <a:latin typeface="Comic Sans MS" panose="030F0702030302020204" pitchFamily="66" charset="0"/>
              </a:rPr>
              <a:t>4		</a:t>
            </a:r>
            <a:r>
              <a:rPr lang="en-US" altLang="en-US" dirty="0">
                <a:latin typeface="Comic Sans MS" panose="030F0702030302020204" pitchFamily="66" charset="0"/>
              </a:rPr>
              <a:t>2.  Fe(C</a:t>
            </a:r>
            <a:r>
              <a:rPr lang="en-US" altLang="en-US" baseline="-25000" dirty="0">
                <a:latin typeface="Comic Sans MS" panose="030F0702030302020204" pitchFamily="66" charset="0"/>
              </a:rPr>
              <a:t>2</a:t>
            </a:r>
            <a:r>
              <a:rPr lang="en-US" altLang="en-US" dirty="0">
                <a:latin typeface="Comic Sans MS" panose="030F0702030302020204" pitchFamily="66" charset="0"/>
              </a:rPr>
              <a:t>O</a:t>
            </a:r>
            <a:r>
              <a:rPr lang="en-US" altLang="en-US" baseline="-25000" dirty="0">
                <a:latin typeface="Comic Sans MS" panose="030F0702030302020204" pitchFamily="66" charset="0"/>
              </a:rPr>
              <a:t>4</a:t>
            </a:r>
            <a:r>
              <a:rPr lang="en-US" altLang="en-US" dirty="0">
                <a:latin typeface="Comic Sans MS" panose="030F0702030302020204" pitchFamily="66" charset="0"/>
              </a:rPr>
              <a:t>)</a:t>
            </a:r>
            <a:r>
              <a:rPr lang="en-US" altLang="en-US" baseline="-25000" dirty="0">
                <a:latin typeface="Comic Sans MS" panose="030F0702030302020204" pitchFamily="66" charset="0"/>
              </a:rPr>
              <a:t>2	</a:t>
            </a:r>
            <a:r>
              <a:rPr lang="en-US" altLang="en-US" dirty="0">
                <a:latin typeface="Comic Sans MS" panose="030F0702030302020204" pitchFamily="66" charset="0"/>
              </a:rPr>
              <a:t>3.  Fe(C</a:t>
            </a:r>
            <a:r>
              <a:rPr lang="en-US" altLang="en-US" baseline="-25000" dirty="0">
                <a:latin typeface="Comic Sans MS" panose="030F0702030302020204" pitchFamily="66" charset="0"/>
              </a:rPr>
              <a:t>2</a:t>
            </a:r>
            <a:r>
              <a:rPr lang="en-US" altLang="en-US" dirty="0">
                <a:latin typeface="Comic Sans MS" panose="030F0702030302020204" pitchFamily="66" charset="0"/>
              </a:rPr>
              <a:t>O</a:t>
            </a:r>
            <a:r>
              <a:rPr lang="en-US" altLang="en-US" baseline="-25000" dirty="0">
                <a:latin typeface="Comic Sans MS" panose="030F0702030302020204" pitchFamily="66" charset="0"/>
              </a:rPr>
              <a:t>4</a:t>
            </a:r>
            <a:r>
              <a:rPr lang="en-US" altLang="en-US" dirty="0">
                <a:latin typeface="Comic Sans MS" panose="030F0702030302020204" pitchFamily="66" charset="0"/>
              </a:rPr>
              <a:t>)</a:t>
            </a:r>
            <a:r>
              <a:rPr lang="en-US" altLang="en-US" baseline="-25000" dirty="0">
                <a:latin typeface="Comic Sans MS" panose="030F0702030302020204" pitchFamily="66" charset="0"/>
              </a:rPr>
              <a:t>3 </a:t>
            </a:r>
          </a:p>
          <a:p>
            <a:pPr>
              <a:lnSpc>
                <a:spcPct val="150000"/>
              </a:lnSpc>
            </a:pPr>
            <a:r>
              <a:rPr lang="en-US" altLang="en-US" dirty="0">
                <a:latin typeface="Comic Sans MS" panose="030F0702030302020204" pitchFamily="66" charset="0"/>
              </a:rPr>
              <a:t>4.  Fe</a:t>
            </a:r>
            <a:r>
              <a:rPr lang="en-US" altLang="en-US" baseline="-25000" dirty="0">
                <a:latin typeface="Comic Sans MS" panose="030F0702030302020204" pitchFamily="66" charset="0"/>
              </a:rPr>
              <a:t>2</a:t>
            </a:r>
            <a:r>
              <a:rPr lang="en-US" altLang="en-US" dirty="0">
                <a:latin typeface="Comic Sans MS" panose="030F0702030302020204" pitchFamily="66" charset="0"/>
              </a:rPr>
              <a:t>(C</a:t>
            </a:r>
            <a:r>
              <a:rPr lang="en-US" altLang="en-US" baseline="-25000" dirty="0">
                <a:latin typeface="Comic Sans MS" panose="030F0702030302020204" pitchFamily="66" charset="0"/>
              </a:rPr>
              <a:t>2</a:t>
            </a:r>
            <a:r>
              <a:rPr lang="en-US" altLang="en-US" dirty="0">
                <a:latin typeface="Comic Sans MS" panose="030F0702030302020204" pitchFamily="66" charset="0"/>
              </a:rPr>
              <a:t>O</a:t>
            </a:r>
            <a:r>
              <a:rPr lang="en-US" altLang="en-US" baseline="-25000" dirty="0">
                <a:latin typeface="Comic Sans MS" panose="030F0702030302020204" pitchFamily="66" charset="0"/>
              </a:rPr>
              <a:t>4</a:t>
            </a:r>
            <a:r>
              <a:rPr lang="en-US" altLang="en-US" dirty="0">
                <a:latin typeface="Comic Sans MS" panose="030F0702030302020204" pitchFamily="66" charset="0"/>
              </a:rPr>
              <a:t>)</a:t>
            </a:r>
            <a:r>
              <a:rPr lang="en-US" altLang="en-US" baseline="-25000" dirty="0">
                <a:latin typeface="Comic Sans MS" panose="030F0702030302020204" pitchFamily="66" charset="0"/>
              </a:rPr>
              <a:t>3	</a:t>
            </a:r>
            <a:r>
              <a:rPr lang="en-US" altLang="en-US" dirty="0">
                <a:latin typeface="Comic Sans MS" panose="030F0702030302020204" pitchFamily="66" charset="0"/>
              </a:rPr>
              <a:t>5.  Fe</a:t>
            </a:r>
            <a:r>
              <a:rPr lang="en-US" altLang="en-US" baseline="-25000" dirty="0">
                <a:latin typeface="Comic Sans MS" panose="030F0702030302020204" pitchFamily="66" charset="0"/>
              </a:rPr>
              <a:t>3</a:t>
            </a:r>
            <a:r>
              <a:rPr lang="en-US" altLang="en-US" dirty="0">
                <a:latin typeface="Comic Sans MS" panose="030F0702030302020204" pitchFamily="66" charset="0"/>
              </a:rPr>
              <a:t>(C</a:t>
            </a:r>
            <a:r>
              <a:rPr lang="en-US" altLang="en-US" baseline="-25000" dirty="0">
                <a:latin typeface="Comic Sans MS" panose="030F0702030302020204" pitchFamily="66" charset="0"/>
              </a:rPr>
              <a:t>2</a:t>
            </a:r>
            <a:r>
              <a:rPr lang="en-US" altLang="en-US" dirty="0">
                <a:latin typeface="Comic Sans MS" panose="030F0702030302020204" pitchFamily="66" charset="0"/>
              </a:rPr>
              <a:t>O</a:t>
            </a:r>
            <a:r>
              <a:rPr lang="en-US" altLang="en-US" baseline="-25000" dirty="0">
                <a:latin typeface="Comic Sans MS" panose="030F0702030302020204" pitchFamily="66" charset="0"/>
              </a:rPr>
              <a:t>4</a:t>
            </a:r>
            <a:r>
              <a:rPr lang="en-US" altLang="en-US" dirty="0">
                <a:latin typeface="Comic Sans MS" panose="030F0702030302020204" pitchFamily="66" charset="0"/>
              </a:rPr>
              <a:t>)</a:t>
            </a:r>
            <a:r>
              <a:rPr lang="en-US" altLang="en-US" baseline="-25000" dirty="0">
                <a:latin typeface="Comic Sans MS" panose="030F0702030302020204" pitchFamily="66" charset="0"/>
              </a:rPr>
              <a:t>2</a:t>
            </a:r>
            <a:endParaRPr lang="en-ZA" altLang="en-US" dirty="0">
              <a:latin typeface="Comic Sans MS" panose="030F0702030302020204" pitchFamily="66" charset="0"/>
            </a:endParaRPr>
          </a:p>
        </p:txBody>
      </p:sp>
      <p:sp>
        <p:nvSpPr>
          <p:cNvPr id="6" name="Rectangle 2"/>
          <p:cNvSpPr txBox="1">
            <a:spLocks noChangeArrowheads="1"/>
          </p:cNvSpPr>
          <p:nvPr/>
        </p:nvSpPr>
        <p:spPr bwMode="auto">
          <a:xfrm>
            <a:off x="1576388" y="76200"/>
            <a:ext cx="6500812" cy="865188"/>
          </a:xfrm>
          <a:prstGeom prst="rect">
            <a:avLst/>
          </a:prstGeom>
          <a:solidFill>
            <a:srgbClr val="002060"/>
          </a:solidFill>
          <a:ln>
            <a:noFill/>
          </a:ln>
          <a:extLs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lvl1pPr marL="285750" indent="-285750" algn="l" rtl="0" eaLnBrk="0" fontAlgn="base" hangingPunct="0">
              <a:lnSpc>
                <a:spcPct val="90000"/>
              </a:lnSpc>
              <a:spcBef>
                <a:spcPct val="30000"/>
              </a:spcBef>
              <a:spcAft>
                <a:spcPct val="0"/>
              </a:spcAft>
              <a:buSzPct val="100000"/>
              <a:buChar char="•"/>
              <a:defRPr sz="2400" b="1">
                <a:solidFill>
                  <a:schemeClr val="tx1"/>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sz="2800" b="1">
                <a:solidFill>
                  <a:schemeClr val="tx1"/>
                </a:solidFill>
                <a:latin typeface="+mn-lt"/>
              </a:defRPr>
            </a:lvl2pPr>
            <a:lvl3pPr marL="1143000" indent="-228600" algn="l" rtl="0" eaLnBrk="0" fontAlgn="base" hangingPunct="0">
              <a:lnSpc>
                <a:spcPct val="90000"/>
              </a:lnSpc>
              <a:spcBef>
                <a:spcPct val="30000"/>
              </a:spcBef>
              <a:spcAft>
                <a:spcPct val="0"/>
              </a:spcAft>
              <a:buSzPct val="100000"/>
              <a:buChar char="»"/>
              <a:defRPr sz="2400" b="1">
                <a:solidFill>
                  <a:schemeClr val="tx1"/>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chemeClr val="tx1"/>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chemeClr val="tx1"/>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chemeClr val="tx1"/>
                </a:solidFill>
                <a:latin typeface="+mn-lt"/>
              </a:defRPr>
            </a:lvl9pPr>
          </a:lstStyle>
          <a:p>
            <a:pPr marL="0" indent="0" algn="ctr">
              <a:lnSpc>
                <a:spcPct val="150000"/>
              </a:lnSpc>
              <a:buNone/>
            </a:pPr>
            <a:r>
              <a:rPr lang="en-ZA" altLang="en-US" sz="2800" kern="0" dirty="0" smtClean="0">
                <a:solidFill>
                  <a:schemeClr val="bg1"/>
                </a:solidFill>
                <a:latin typeface="Comic Sans MS" panose="030F0702030302020204" pitchFamily="66" charset="0"/>
              </a:rPr>
              <a:t>TRY YOURSELF 2.7</a:t>
            </a:r>
            <a:endParaRPr lang="en-US" altLang="en-US" sz="2800" kern="0" dirty="0" smtClean="0">
              <a:solidFill>
                <a:schemeClr val="bg1"/>
              </a:solidFill>
              <a:latin typeface="Comic Sans MS" panose="030F0702030302020204" pitchFamily="66" charset="0"/>
            </a:endParaRPr>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extBox 8"/>
          <p:cNvSpPr txBox="1"/>
          <p:nvPr/>
        </p:nvSpPr>
        <p:spPr>
          <a:xfrm>
            <a:off x="312738" y="1066800"/>
            <a:ext cx="9288120" cy="3785652"/>
          </a:xfrm>
          <a:prstGeom prst="rect">
            <a:avLst/>
          </a:prstGeom>
          <a:noFill/>
        </p:spPr>
        <p:txBody>
          <a:bodyPr wrap="none">
            <a:spAutoFit/>
          </a:bodyPr>
          <a:lstStyle/>
          <a:p>
            <a:pPr>
              <a:defRPr/>
            </a:pPr>
            <a:r>
              <a:rPr lang="en-US" dirty="0">
                <a:latin typeface="Comic Sans MS" pitchFamily="66" charset="0"/>
              </a:rPr>
              <a:t>Which of the following are correct formulas for compounds?</a:t>
            </a:r>
          </a:p>
          <a:p>
            <a:pPr>
              <a:defRPr/>
            </a:pPr>
            <a:r>
              <a:rPr lang="en-US" dirty="0">
                <a:latin typeface="Comic Sans MS" pitchFamily="66" charset="0"/>
              </a:rPr>
              <a:t>For those that are not, give the correct formula.</a:t>
            </a:r>
          </a:p>
          <a:p>
            <a:pPr>
              <a:defRPr/>
            </a:pPr>
            <a:endParaRPr lang="en-US" dirty="0" smtClean="0">
              <a:latin typeface="Comic Sans MS" pitchFamily="66" charset="0"/>
            </a:endParaRPr>
          </a:p>
          <a:p>
            <a:pPr>
              <a:defRPr/>
            </a:pPr>
            <a:endParaRPr lang="en-US" dirty="0">
              <a:latin typeface="Comic Sans MS" pitchFamily="66" charset="0"/>
            </a:endParaRPr>
          </a:p>
          <a:p>
            <a:pPr>
              <a:defRPr/>
            </a:pPr>
            <a:endParaRPr lang="en-US" dirty="0">
              <a:latin typeface="Comic Sans MS" pitchFamily="66" charset="0"/>
            </a:endParaRPr>
          </a:p>
          <a:p>
            <a:pPr marL="457200" indent="-457200">
              <a:defRPr/>
            </a:pPr>
            <a:r>
              <a:rPr lang="en-US" dirty="0">
                <a:latin typeface="Comic Sans MS" pitchFamily="66" charset="0"/>
              </a:rPr>
              <a:t>a)  </a:t>
            </a:r>
            <a:r>
              <a:rPr lang="en-US" dirty="0" err="1">
                <a:latin typeface="Comic Sans MS" pitchFamily="66" charset="0"/>
              </a:rPr>
              <a:t>AlCl</a:t>
            </a:r>
            <a:r>
              <a:rPr lang="en-US" dirty="0">
                <a:latin typeface="Comic Sans MS" pitchFamily="66" charset="0"/>
              </a:rPr>
              <a:t>	b)  NaF</a:t>
            </a:r>
            <a:r>
              <a:rPr lang="en-US" baseline="-25000" dirty="0">
                <a:latin typeface="Comic Sans MS" pitchFamily="66" charset="0"/>
              </a:rPr>
              <a:t>2</a:t>
            </a:r>
            <a:r>
              <a:rPr lang="en-US" dirty="0">
                <a:latin typeface="Comic Sans MS" pitchFamily="66" charset="0"/>
              </a:rPr>
              <a:t>	c)  Ga</a:t>
            </a:r>
            <a:r>
              <a:rPr lang="en-US" baseline="-25000" dirty="0">
                <a:latin typeface="Comic Sans MS" pitchFamily="66" charset="0"/>
              </a:rPr>
              <a:t>2</a:t>
            </a:r>
            <a:r>
              <a:rPr lang="en-US" dirty="0">
                <a:latin typeface="Comic Sans MS" pitchFamily="66" charset="0"/>
              </a:rPr>
              <a:t>O</a:t>
            </a:r>
            <a:r>
              <a:rPr lang="en-US" baseline="-25000" dirty="0">
                <a:latin typeface="Comic Sans MS" pitchFamily="66" charset="0"/>
              </a:rPr>
              <a:t>3</a:t>
            </a:r>
            <a:r>
              <a:rPr lang="en-US" dirty="0">
                <a:latin typeface="Comic Sans MS" pitchFamily="66" charset="0"/>
              </a:rPr>
              <a:t>		d)  </a:t>
            </a:r>
            <a:r>
              <a:rPr lang="en-US" dirty="0" err="1">
                <a:latin typeface="Comic Sans MS" pitchFamily="66" charset="0"/>
              </a:rPr>
              <a:t>MgS</a:t>
            </a:r>
            <a:endParaRPr lang="en-US" dirty="0">
              <a:latin typeface="Comic Sans MS" pitchFamily="66" charset="0"/>
            </a:endParaRPr>
          </a:p>
          <a:p>
            <a:pPr marL="457200" indent="-457200">
              <a:defRPr/>
            </a:pPr>
            <a:endParaRPr lang="en-US" dirty="0">
              <a:latin typeface="Comic Sans MS" pitchFamily="66" charset="0"/>
            </a:endParaRPr>
          </a:p>
          <a:p>
            <a:pPr marL="457200" indent="-457200">
              <a:defRPr/>
            </a:pPr>
            <a:endParaRPr lang="en-US" dirty="0">
              <a:latin typeface="Comic Sans MS" pitchFamily="66" charset="0"/>
            </a:endParaRPr>
          </a:p>
          <a:p>
            <a:pPr marL="457200" indent="-457200">
              <a:defRPr/>
            </a:pPr>
            <a:endParaRPr lang="en-US" dirty="0">
              <a:latin typeface="Comic Sans MS" pitchFamily="66" charset="0"/>
            </a:endParaRPr>
          </a:p>
          <a:p>
            <a:pPr marL="457200" indent="-457200">
              <a:defRPr/>
            </a:pPr>
            <a:r>
              <a:rPr lang="en-US" dirty="0">
                <a:latin typeface="Comic Sans MS" pitchFamily="66" charset="0"/>
              </a:rPr>
              <a:t>e)  </a:t>
            </a:r>
            <a:r>
              <a:rPr lang="en-US" dirty="0" err="1">
                <a:latin typeface="Comic Sans MS" pitchFamily="66" charset="0"/>
              </a:rPr>
              <a:t>CaO</a:t>
            </a:r>
            <a:r>
              <a:rPr lang="en-US" dirty="0">
                <a:latin typeface="Comic Sans MS" pitchFamily="66" charset="0"/>
              </a:rPr>
              <a:t>	f)  SrCl</a:t>
            </a:r>
            <a:r>
              <a:rPr lang="en-US" baseline="-25000" dirty="0">
                <a:latin typeface="Comic Sans MS" pitchFamily="66" charset="0"/>
              </a:rPr>
              <a:t>2</a:t>
            </a:r>
            <a:r>
              <a:rPr lang="en-US" dirty="0">
                <a:latin typeface="Comic Sans MS" pitchFamily="66" charset="0"/>
              </a:rPr>
              <a:t>	g)  Fe</a:t>
            </a:r>
            <a:r>
              <a:rPr lang="en-US" baseline="-25000" dirty="0">
                <a:latin typeface="Comic Sans MS" pitchFamily="66" charset="0"/>
              </a:rPr>
              <a:t>2</a:t>
            </a:r>
            <a:r>
              <a:rPr lang="en-US" dirty="0">
                <a:latin typeface="Comic Sans MS" pitchFamily="66" charset="0"/>
              </a:rPr>
              <a:t>O</a:t>
            </a:r>
            <a:r>
              <a:rPr lang="en-US" baseline="-25000" dirty="0">
                <a:latin typeface="Comic Sans MS" pitchFamily="66" charset="0"/>
              </a:rPr>
              <a:t>3</a:t>
            </a:r>
            <a:r>
              <a:rPr lang="en-US" dirty="0">
                <a:latin typeface="Comic Sans MS" pitchFamily="66" charset="0"/>
              </a:rPr>
              <a:t> / </a:t>
            </a:r>
            <a:r>
              <a:rPr lang="en-US" dirty="0" err="1">
                <a:latin typeface="Comic Sans MS" pitchFamily="66" charset="0"/>
              </a:rPr>
              <a:t>FeO</a:t>
            </a:r>
            <a:r>
              <a:rPr lang="en-US" dirty="0">
                <a:latin typeface="Comic Sans MS" pitchFamily="66" charset="0"/>
              </a:rPr>
              <a:t>	h)  K</a:t>
            </a:r>
            <a:r>
              <a:rPr lang="en-US" baseline="-25000" dirty="0">
                <a:latin typeface="Comic Sans MS" pitchFamily="66" charset="0"/>
              </a:rPr>
              <a:t>2</a:t>
            </a:r>
            <a:r>
              <a:rPr lang="en-US" dirty="0">
                <a:latin typeface="Comic Sans MS" pitchFamily="66" charset="0"/>
              </a:rPr>
              <a:t>O</a:t>
            </a:r>
          </a:p>
        </p:txBody>
      </p:sp>
      <p:sp>
        <p:nvSpPr>
          <p:cNvPr id="5" name="Rectangle 2"/>
          <p:cNvSpPr txBox="1">
            <a:spLocks noChangeArrowheads="1"/>
          </p:cNvSpPr>
          <p:nvPr/>
        </p:nvSpPr>
        <p:spPr bwMode="auto">
          <a:xfrm>
            <a:off x="1576388" y="76200"/>
            <a:ext cx="6500812" cy="865188"/>
          </a:xfrm>
          <a:prstGeom prst="rect">
            <a:avLst/>
          </a:prstGeom>
          <a:solidFill>
            <a:srgbClr val="002060"/>
          </a:solidFill>
          <a:ln>
            <a:noFill/>
          </a:ln>
          <a:extLs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lvl1pPr marL="285750" indent="-285750" algn="l" rtl="0" eaLnBrk="0" fontAlgn="base" hangingPunct="0">
              <a:lnSpc>
                <a:spcPct val="90000"/>
              </a:lnSpc>
              <a:spcBef>
                <a:spcPct val="30000"/>
              </a:spcBef>
              <a:spcAft>
                <a:spcPct val="0"/>
              </a:spcAft>
              <a:buSzPct val="100000"/>
              <a:buChar char="•"/>
              <a:defRPr sz="2400" b="1">
                <a:solidFill>
                  <a:schemeClr val="tx1"/>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sz="2800" b="1">
                <a:solidFill>
                  <a:schemeClr val="tx1"/>
                </a:solidFill>
                <a:latin typeface="+mn-lt"/>
              </a:defRPr>
            </a:lvl2pPr>
            <a:lvl3pPr marL="1143000" indent="-228600" algn="l" rtl="0" eaLnBrk="0" fontAlgn="base" hangingPunct="0">
              <a:lnSpc>
                <a:spcPct val="90000"/>
              </a:lnSpc>
              <a:spcBef>
                <a:spcPct val="30000"/>
              </a:spcBef>
              <a:spcAft>
                <a:spcPct val="0"/>
              </a:spcAft>
              <a:buSzPct val="100000"/>
              <a:buChar char="»"/>
              <a:defRPr sz="2400" b="1">
                <a:solidFill>
                  <a:schemeClr val="tx1"/>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chemeClr val="tx1"/>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chemeClr val="tx1"/>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chemeClr val="tx1"/>
                </a:solidFill>
                <a:latin typeface="+mn-lt"/>
              </a:defRPr>
            </a:lvl9pPr>
          </a:lstStyle>
          <a:p>
            <a:pPr marL="0" indent="0" algn="ctr">
              <a:lnSpc>
                <a:spcPct val="150000"/>
              </a:lnSpc>
              <a:buNone/>
            </a:pPr>
            <a:r>
              <a:rPr lang="en-ZA" altLang="en-US" sz="2800" kern="0" dirty="0" smtClean="0">
                <a:solidFill>
                  <a:schemeClr val="bg1"/>
                </a:solidFill>
                <a:latin typeface="Comic Sans MS" panose="030F0702030302020204" pitchFamily="66" charset="0"/>
              </a:rPr>
              <a:t>TRY YOURSELF 2.8</a:t>
            </a:r>
            <a:endParaRPr lang="en-US" altLang="en-US" sz="2800" kern="0" dirty="0" smtClean="0">
              <a:solidFill>
                <a:schemeClr val="bg1"/>
              </a:solidFill>
              <a:latin typeface="Comic Sans MS" panose="030F0702030302020204" pitchFamily="66" charset="0"/>
            </a:endParaRPr>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9810" name="Rectangle 2"/>
          <p:cNvSpPr>
            <a:spLocks noChangeArrowheads="1"/>
          </p:cNvSpPr>
          <p:nvPr/>
        </p:nvSpPr>
        <p:spPr bwMode="auto">
          <a:xfrm>
            <a:off x="0" y="0"/>
            <a:ext cx="9906000" cy="6858000"/>
          </a:xfrm>
          <a:prstGeom prst="rect">
            <a:avLst/>
          </a:prstGeom>
          <a:solidFill>
            <a:srgbClr val="FFFFCC"/>
          </a:solidFill>
          <a:ln w="12700">
            <a:solidFill>
              <a:schemeClr val="tx1"/>
            </a:solidFill>
            <a:miter lim="800000"/>
            <a:headEnd/>
            <a:tailEnd/>
          </a:ln>
        </p:spPr>
        <p:txBody>
          <a:bodyPr wrap="none" anchor="ct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endParaRPr lang="en-ZA" altLang="en-US"/>
          </a:p>
        </p:txBody>
      </p:sp>
      <p:sp>
        <p:nvSpPr>
          <p:cNvPr id="119811" name="Rectangle 3"/>
          <p:cNvSpPr>
            <a:spLocks noChangeArrowheads="1"/>
          </p:cNvSpPr>
          <p:nvPr/>
        </p:nvSpPr>
        <p:spPr bwMode="auto">
          <a:xfrm>
            <a:off x="508000" y="3284538"/>
            <a:ext cx="8736013" cy="1439862"/>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endParaRPr lang="en-ZA" altLang="en-US"/>
          </a:p>
        </p:txBody>
      </p:sp>
      <p:sp>
        <p:nvSpPr>
          <p:cNvPr id="739332" name="Rectangle 4"/>
          <p:cNvSpPr>
            <a:spLocks noGrp="1" noChangeArrowheads="1"/>
          </p:cNvSpPr>
          <p:nvPr>
            <p:ph type="title"/>
          </p:nvPr>
        </p:nvSpPr>
        <p:spPr>
          <a:xfrm>
            <a:off x="974725" y="765175"/>
            <a:ext cx="7759700" cy="1719263"/>
          </a:xfrm>
          <a:effectLst>
            <a:outerShdw dist="53882" dir="2700000" algn="ctr" rotWithShape="0">
              <a:schemeClr val="tx1"/>
            </a:outerShdw>
          </a:effectLst>
        </p:spPr>
        <p:txBody>
          <a:bodyPr/>
          <a:lstStyle/>
          <a:p>
            <a:pPr>
              <a:defRPr/>
            </a:pPr>
            <a:r>
              <a:rPr lang="en-US" sz="4000" dirty="0" smtClean="0">
                <a:solidFill>
                  <a:srgbClr val="EF9100"/>
                </a:solidFill>
                <a:effectLst>
                  <a:outerShdw blurRad="38100" dist="38100" dir="2700000" algn="tl">
                    <a:srgbClr val="000000"/>
                  </a:outerShdw>
                </a:effectLst>
              </a:rPr>
              <a:t>Properties of Ionic Compounds</a:t>
            </a:r>
            <a:endParaRPr lang="en-US" sz="4000" baseline="-25000" dirty="0" smtClean="0">
              <a:solidFill>
                <a:srgbClr val="EF9100"/>
              </a:solidFill>
              <a:effectLst>
                <a:outerShdw blurRad="38100" dist="38100" dir="2700000" algn="tl">
                  <a:srgbClr val="000000"/>
                </a:outerShdw>
              </a:effectLst>
            </a:endParaRPr>
          </a:p>
        </p:txBody>
      </p:sp>
      <p:sp>
        <p:nvSpPr>
          <p:cNvPr id="119813" name="Text Box 5"/>
          <p:cNvSpPr txBox="1">
            <a:spLocks noChangeArrowheads="1"/>
          </p:cNvSpPr>
          <p:nvPr/>
        </p:nvSpPr>
        <p:spPr bwMode="auto">
          <a:xfrm>
            <a:off x="661988" y="3357563"/>
            <a:ext cx="842486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ctr">
              <a:lnSpc>
                <a:spcPct val="150000"/>
              </a:lnSpc>
              <a:buFont typeface="Symbol" panose="05050102010706020507" pitchFamily="18" charset="2"/>
              <a:buNone/>
            </a:pPr>
            <a:r>
              <a:rPr lang="en-ZA" altLang="en-US"/>
              <a:t>You must be able to deduct the properties of ionic compounds by using ‘Coulombs law’.</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1858" name="Rectangle 8"/>
          <p:cNvSpPr>
            <a:spLocks noChangeArrowheads="1"/>
          </p:cNvSpPr>
          <p:nvPr/>
        </p:nvSpPr>
        <p:spPr bwMode="auto">
          <a:xfrm>
            <a:off x="0" y="0"/>
            <a:ext cx="9906000" cy="6858000"/>
          </a:xfrm>
          <a:prstGeom prst="rect">
            <a:avLst/>
          </a:prstGeom>
          <a:solidFill>
            <a:srgbClr val="FFFFCC"/>
          </a:solidFill>
          <a:ln w="12700">
            <a:solidFill>
              <a:schemeClr val="tx1"/>
            </a:solidFill>
            <a:miter lim="800000"/>
            <a:headEnd/>
            <a:tailEnd/>
          </a:ln>
        </p:spPr>
        <p:txBody>
          <a:bodyPr wrap="none" anchor="ct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endParaRPr lang="en-ZA" altLang="en-US"/>
          </a:p>
        </p:txBody>
      </p:sp>
      <p:sp>
        <p:nvSpPr>
          <p:cNvPr id="737286" name="Text Box 6"/>
          <p:cNvSpPr txBox="1">
            <a:spLocks noChangeArrowheads="1"/>
          </p:cNvSpPr>
          <p:nvPr/>
        </p:nvSpPr>
        <p:spPr bwMode="auto">
          <a:xfrm>
            <a:off x="698500" y="3136900"/>
            <a:ext cx="8666163" cy="1077913"/>
          </a:xfrm>
          <a:prstGeom prst="rect">
            <a:avLst/>
          </a:prstGeom>
          <a:noFill/>
          <a:ln w="12700">
            <a:noFill/>
            <a:miter lim="800000"/>
            <a:headEnd/>
            <a:tailEnd/>
          </a:ln>
          <a:effectLst/>
        </p:spPr>
        <p:txBody>
          <a:bodyPr>
            <a:spAutoFit/>
          </a:bodyPr>
          <a:lstStyle/>
          <a:p>
            <a:pPr>
              <a:spcBef>
                <a:spcPct val="50000"/>
              </a:spcBef>
              <a:defRPr/>
            </a:pPr>
            <a:r>
              <a:rPr lang="en-ZA" sz="3200" dirty="0">
                <a:solidFill>
                  <a:srgbClr val="FF9933"/>
                </a:solidFill>
                <a:effectLst>
                  <a:outerShdw blurRad="38100" dist="38100" dir="2700000" algn="tl">
                    <a:srgbClr val="000000"/>
                  </a:outerShdw>
                </a:effectLst>
                <a:latin typeface="Arial" charset="0"/>
              </a:rPr>
              <a:t>Why the difference in melting points between </a:t>
            </a:r>
            <a:r>
              <a:rPr lang="en-ZA" sz="3200" dirty="0" err="1">
                <a:solidFill>
                  <a:srgbClr val="FF9933"/>
                </a:solidFill>
                <a:effectLst>
                  <a:outerShdw blurRad="38100" dist="38100" dir="2700000" algn="tl">
                    <a:srgbClr val="000000"/>
                  </a:outerShdw>
                </a:effectLst>
                <a:latin typeface="Arial" charset="0"/>
              </a:rPr>
              <a:t>MgO</a:t>
            </a:r>
            <a:r>
              <a:rPr lang="en-ZA" sz="3200" dirty="0">
                <a:solidFill>
                  <a:srgbClr val="FF9933"/>
                </a:solidFill>
                <a:effectLst>
                  <a:outerShdw blurRad="38100" dist="38100" dir="2700000" algn="tl">
                    <a:srgbClr val="000000"/>
                  </a:outerShdw>
                </a:effectLst>
                <a:latin typeface="Arial" charset="0"/>
              </a:rPr>
              <a:t> and </a:t>
            </a:r>
            <a:r>
              <a:rPr lang="en-ZA" sz="3200" dirty="0" err="1">
                <a:solidFill>
                  <a:srgbClr val="FF9933"/>
                </a:solidFill>
                <a:effectLst>
                  <a:outerShdw blurRad="38100" dist="38100" dir="2700000" algn="tl">
                    <a:srgbClr val="000000"/>
                  </a:outerShdw>
                </a:effectLst>
                <a:latin typeface="Arial" charset="0"/>
              </a:rPr>
              <a:t>NaCl</a:t>
            </a:r>
            <a:r>
              <a:rPr lang="en-ZA" sz="3200" dirty="0">
                <a:solidFill>
                  <a:srgbClr val="FF9933"/>
                </a:solidFill>
                <a:effectLst>
                  <a:outerShdw blurRad="38100" dist="38100" dir="2700000" algn="tl">
                    <a:srgbClr val="000000"/>
                  </a:outerShdw>
                </a:effectLst>
                <a:latin typeface="Arial" charset="0"/>
              </a:rPr>
              <a:t>?</a:t>
            </a:r>
          </a:p>
        </p:txBody>
      </p:sp>
      <p:sp>
        <p:nvSpPr>
          <p:cNvPr id="737287" name="Text Box 7"/>
          <p:cNvSpPr txBox="1">
            <a:spLocks noChangeArrowheads="1"/>
          </p:cNvSpPr>
          <p:nvPr/>
        </p:nvSpPr>
        <p:spPr bwMode="auto">
          <a:xfrm>
            <a:off x="1006475" y="4686300"/>
            <a:ext cx="73723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spcBef>
                <a:spcPct val="50000"/>
              </a:spcBef>
            </a:pPr>
            <a:r>
              <a:rPr lang="en-ZA" altLang="en-US"/>
              <a:t>Because of difference in strength of bonding between ions</a:t>
            </a:r>
          </a:p>
        </p:txBody>
      </p:sp>
      <p:sp>
        <p:nvSpPr>
          <p:cNvPr id="121861" name="Text Box 10"/>
          <p:cNvSpPr txBox="1">
            <a:spLocks noChangeArrowheads="1"/>
          </p:cNvSpPr>
          <p:nvPr/>
        </p:nvSpPr>
        <p:spPr bwMode="auto">
          <a:xfrm>
            <a:off x="696913" y="1514475"/>
            <a:ext cx="874553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spcBef>
                <a:spcPct val="50000"/>
              </a:spcBef>
            </a:pPr>
            <a:r>
              <a:rPr lang="en-ZA" altLang="en-US"/>
              <a:t>MgO and NaCl are both ionic compounds, but MgO has a melting point of 2800</a:t>
            </a:r>
            <a:r>
              <a:rPr lang="en-ZA" altLang="en-US" baseline="30000"/>
              <a:t>o</a:t>
            </a:r>
            <a:r>
              <a:rPr lang="en-ZA" altLang="en-US"/>
              <a:t>C and NaCl a melting point of 801</a:t>
            </a:r>
            <a:r>
              <a:rPr lang="en-ZA" altLang="en-US" baseline="30000"/>
              <a:t>o</a:t>
            </a:r>
            <a:r>
              <a:rPr lang="en-ZA" altLang="en-US"/>
              <a:t>C</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37286"/>
                                        </p:tgtEl>
                                        <p:attrNameLst>
                                          <p:attrName>style.visibility</p:attrName>
                                        </p:attrNameLst>
                                      </p:cBhvr>
                                      <p:to>
                                        <p:strVal val="visible"/>
                                      </p:to>
                                    </p:set>
                                    <p:anim calcmode="lin" valueType="num">
                                      <p:cBhvr additive="base">
                                        <p:cTn id="7" dur="500" fill="hold"/>
                                        <p:tgtEl>
                                          <p:spTgt spid="737286"/>
                                        </p:tgtEl>
                                        <p:attrNameLst>
                                          <p:attrName>ppt_x</p:attrName>
                                        </p:attrNameLst>
                                      </p:cBhvr>
                                      <p:tavLst>
                                        <p:tav tm="0">
                                          <p:val>
                                            <p:strVal val="#ppt_x"/>
                                          </p:val>
                                        </p:tav>
                                        <p:tav tm="100000">
                                          <p:val>
                                            <p:strVal val="#ppt_x"/>
                                          </p:val>
                                        </p:tav>
                                      </p:tavLst>
                                    </p:anim>
                                    <p:anim calcmode="lin" valueType="num">
                                      <p:cBhvr additive="base">
                                        <p:cTn id="8" dur="500" fill="hold"/>
                                        <p:tgtEl>
                                          <p:spTgt spid="73728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37287"/>
                                        </p:tgtEl>
                                        <p:attrNameLst>
                                          <p:attrName>style.visibility</p:attrName>
                                        </p:attrNameLst>
                                      </p:cBhvr>
                                      <p:to>
                                        <p:strVal val="visible"/>
                                      </p:to>
                                    </p:set>
                                    <p:anim calcmode="lin" valueType="num">
                                      <p:cBhvr additive="base">
                                        <p:cTn id="13" dur="500" fill="hold"/>
                                        <p:tgtEl>
                                          <p:spTgt spid="737287"/>
                                        </p:tgtEl>
                                        <p:attrNameLst>
                                          <p:attrName>ppt_x</p:attrName>
                                        </p:attrNameLst>
                                      </p:cBhvr>
                                      <p:tavLst>
                                        <p:tav tm="0">
                                          <p:val>
                                            <p:strVal val="#ppt_x"/>
                                          </p:val>
                                        </p:tav>
                                        <p:tav tm="100000">
                                          <p:val>
                                            <p:strVal val="#ppt_x"/>
                                          </p:val>
                                        </p:tav>
                                      </p:tavLst>
                                    </p:anim>
                                    <p:anim calcmode="lin" valueType="num">
                                      <p:cBhvr additive="base">
                                        <p:cTn id="14" dur="500" fill="hold"/>
                                        <p:tgtEl>
                                          <p:spTgt spid="73728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286" grpId="0"/>
      <p:bldP spid="737287" grpId="0"/>
    </p:bldLst>
  </p:timing>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a:xfrm>
            <a:off x="577850" y="152400"/>
            <a:ext cx="8832850" cy="1143000"/>
          </a:xfrm>
          <a:effectLst>
            <a:outerShdw dist="53882" dir="2700000" algn="ctr" rotWithShape="0">
              <a:schemeClr val="tx1"/>
            </a:outerShdw>
          </a:effectLst>
        </p:spPr>
        <p:txBody>
          <a:bodyPr/>
          <a:lstStyle/>
          <a:p>
            <a:pPr>
              <a:defRPr/>
            </a:pPr>
            <a:r>
              <a:rPr lang="en-US" smtClean="0">
                <a:solidFill>
                  <a:srgbClr val="EF9100"/>
                </a:solidFill>
                <a:effectLst>
                  <a:outerShdw blurRad="38100" dist="38100" dir="2700000" algn="tl">
                    <a:srgbClr val="000000"/>
                  </a:outerShdw>
                </a:effectLst>
              </a:rPr>
              <a:t>Forming NaCl from Na and Cl</a:t>
            </a:r>
            <a:r>
              <a:rPr lang="en-US" baseline="-25000" smtClean="0">
                <a:solidFill>
                  <a:srgbClr val="EF9100"/>
                </a:solidFill>
                <a:effectLst>
                  <a:outerShdw blurRad="38100" dist="38100" dir="2700000" algn="tl">
                    <a:srgbClr val="000000"/>
                  </a:outerShdw>
                </a:effectLst>
              </a:rPr>
              <a:t>2</a:t>
            </a:r>
          </a:p>
        </p:txBody>
      </p:sp>
      <p:sp>
        <p:nvSpPr>
          <p:cNvPr id="271363" name="Rectangle 3"/>
          <p:cNvSpPr>
            <a:spLocks noGrp="1" noChangeArrowheads="1"/>
          </p:cNvSpPr>
          <p:nvPr>
            <p:ph type="body" sz="half" idx="1"/>
          </p:nvPr>
        </p:nvSpPr>
        <p:spPr>
          <a:xfrm>
            <a:off x="1062038" y="1912938"/>
            <a:ext cx="7451725" cy="3516312"/>
          </a:xfrm>
        </p:spPr>
        <p:txBody>
          <a:bodyPr/>
          <a:lstStyle/>
          <a:p>
            <a:pPr>
              <a:lnSpc>
                <a:spcPct val="80000"/>
              </a:lnSpc>
              <a:defRPr/>
            </a:pPr>
            <a:r>
              <a:rPr lang="en-US" sz="3200" dirty="0" smtClean="0">
                <a:effectLst>
                  <a:outerShdw blurRad="38100" dist="38100" dir="2700000" algn="tl">
                    <a:srgbClr val="FFFFFF"/>
                  </a:outerShdw>
                </a:effectLst>
              </a:rPr>
              <a:t>A metal atom can transfer an electron to a nonmetal.</a:t>
            </a:r>
          </a:p>
          <a:p>
            <a:pPr>
              <a:lnSpc>
                <a:spcPct val="80000"/>
              </a:lnSpc>
              <a:buFontTx/>
              <a:buNone/>
              <a:defRPr/>
            </a:pPr>
            <a:endParaRPr lang="en-US" sz="3200" dirty="0" smtClean="0">
              <a:effectLst>
                <a:outerShdw blurRad="38100" dist="38100" dir="2700000" algn="tl">
                  <a:srgbClr val="FFFFFF"/>
                </a:outerShdw>
              </a:effectLst>
            </a:endParaRPr>
          </a:p>
          <a:p>
            <a:pPr>
              <a:lnSpc>
                <a:spcPct val="80000"/>
              </a:lnSpc>
              <a:buFontTx/>
              <a:buNone/>
              <a:defRPr/>
            </a:pPr>
            <a:endParaRPr lang="en-US" dirty="0" smtClean="0">
              <a:effectLst>
                <a:outerShdw blurRad="38100" dist="38100" dir="2700000" algn="tl">
                  <a:srgbClr val="FFFFFF"/>
                </a:outerShdw>
              </a:effectLst>
            </a:endParaRPr>
          </a:p>
          <a:p>
            <a:pPr>
              <a:lnSpc>
                <a:spcPct val="80000"/>
              </a:lnSpc>
              <a:defRPr/>
            </a:pPr>
            <a:r>
              <a:rPr lang="en-US" sz="3200" dirty="0" smtClean="0">
                <a:effectLst>
                  <a:outerShdw blurRad="38100" dist="38100" dir="2700000" algn="tl">
                    <a:srgbClr val="FFFFFF"/>
                  </a:outerShdw>
                </a:effectLst>
              </a:rPr>
              <a:t>The resulting </a:t>
            </a:r>
            <a:r>
              <a:rPr lang="en-US" sz="3200" dirty="0" err="1" smtClean="0">
                <a:effectLst>
                  <a:outerShdw blurRad="38100" dist="38100" dir="2700000" algn="tl">
                    <a:srgbClr val="FFFFFF"/>
                  </a:outerShdw>
                </a:effectLst>
              </a:rPr>
              <a:t>cation</a:t>
            </a:r>
            <a:r>
              <a:rPr lang="en-US" sz="3200" dirty="0" smtClean="0">
                <a:effectLst>
                  <a:outerShdw blurRad="38100" dist="38100" dir="2700000" algn="tl">
                    <a:srgbClr val="FFFFFF"/>
                  </a:outerShdw>
                </a:effectLst>
              </a:rPr>
              <a:t> and anion are attracted to each other by </a:t>
            </a:r>
            <a:r>
              <a:rPr lang="en-US" sz="3200" dirty="0" smtClean="0">
                <a:solidFill>
                  <a:srgbClr val="FF6600"/>
                </a:solidFill>
                <a:effectLst>
                  <a:outerShdw blurRad="38100" dist="38100" dir="2700000" algn="tl">
                    <a:srgbClr val="000000"/>
                  </a:outerShdw>
                </a:effectLst>
              </a:rPr>
              <a:t>‘electrostatic</a:t>
            </a:r>
            <a:r>
              <a:rPr lang="en-US" sz="3200" dirty="0" smtClean="0">
                <a:solidFill>
                  <a:schemeClr val="hlink"/>
                </a:solidFill>
                <a:effectLst>
                  <a:outerShdw blurRad="38100" dist="38100" dir="2700000" algn="tl">
                    <a:srgbClr val="000000"/>
                  </a:outerShdw>
                </a:effectLst>
              </a:rPr>
              <a:t> </a:t>
            </a:r>
            <a:r>
              <a:rPr lang="en-US" sz="3200" dirty="0" smtClean="0">
                <a:solidFill>
                  <a:srgbClr val="FF6600"/>
                </a:solidFill>
                <a:effectLst>
                  <a:outerShdw blurRad="38100" dist="38100" dir="2700000" algn="tl">
                    <a:srgbClr val="000000"/>
                  </a:outerShdw>
                </a:effectLst>
              </a:rPr>
              <a:t>forces’</a:t>
            </a:r>
            <a:r>
              <a:rPr lang="en-US" sz="3200" dirty="0" smtClean="0">
                <a:effectLst>
                  <a:outerShdw blurRad="38100" dist="38100" dir="2700000" algn="tl">
                    <a:srgbClr val="FFFFFF"/>
                  </a:outerShdw>
                </a:effectLst>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71363">
                                            <p:txEl>
                                              <p:pRg st="0" end="0"/>
                                            </p:txEl>
                                          </p:spTgt>
                                        </p:tgtEl>
                                        <p:attrNameLst>
                                          <p:attrName>style.visibility</p:attrName>
                                        </p:attrNameLst>
                                      </p:cBhvr>
                                      <p:to>
                                        <p:strVal val="visible"/>
                                      </p:to>
                                    </p:set>
                                    <p:animEffect transition="in" filter="dissolve">
                                      <p:cBhvr>
                                        <p:cTn id="7" dur="500"/>
                                        <p:tgtEl>
                                          <p:spTgt spid="2713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71363">
                                            <p:txEl>
                                              <p:pRg st="3" end="3"/>
                                            </p:txEl>
                                          </p:spTgt>
                                        </p:tgtEl>
                                        <p:attrNameLst>
                                          <p:attrName>style.visibility</p:attrName>
                                        </p:attrNameLst>
                                      </p:cBhvr>
                                      <p:to>
                                        <p:strVal val="visible"/>
                                      </p:to>
                                    </p:set>
                                    <p:animEffect transition="in" filter="dissolve">
                                      <p:cBhvr>
                                        <p:cTn id="12" dur="500"/>
                                        <p:tgtEl>
                                          <p:spTgt spid="271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1363"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1073150" y="260350"/>
            <a:ext cx="7759700" cy="1143000"/>
          </a:xfrm>
        </p:spPr>
        <p:txBody>
          <a:bodyPr/>
          <a:lstStyle/>
          <a:p>
            <a:pPr>
              <a:defRPr/>
            </a:pPr>
            <a:r>
              <a:rPr lang="en-US" sz="4000" smtClean="0">
                <a:solidFill>
                  <a:srgbClr val="FF9933"/>
                </a:solidFill>
                <a:effectLst>
                  <a:outerShdw blurRad="38100" dist="38100" dir="2700000" algn="tl">
                    <a:srgbClr val="000000"/>
                  </a:outerShdw>
                </a:effectLst>
              </a:rPr>
              <a:t>Electrostatic Forces</a:t>
            </a:r>
          </a:p>
        </p:txBody>
      </p:sp>
      <p:sp>
        <p:nvSpPr>
          <p:cNvPr id="68611" name="Rectangle 3"/>
          <p:cNvSpPr>
            <a:spLocks noGrp="1" noChangeArrowheads="1"/>
          </p:cNvSpPr>
          <p:nvPr>
            <p:ph type="body" sz="half" idx="1"/>
          </p:nvPr>
        </p:nvSpPr>
        <p:spPr>
          <a:xfrm>
            <a:off x="309563" y="1773238"/>
            <a:ext cx="9518650" cy="3584575"/>
          </a:xfrm>
        </p:spPr>
        <p:txBody>
          <a:bodyPr/>
          <a:lstStyle/>
          <a:p>
            <a:pPr>
              <a:buFontTx/>
              <a:buNone/>
              <a:defRPr/>
            </a:pPr>
            <a:r>
              <a:rPr lang="en-US" dirty="0" smtClean="0">
                <a:effectLst>
                  <a:outerShdw blurRad="38100" dist="38100" dir="2700000" algn="tl">
                    <a:srgbClr val="FFFFFF"/>
                  </a:outerShdw>
                </a:effectLst>
              </a:rPr>
              <a:t>	</a:t>
            </a:r>
            <a:r>
              <a:rPr lang="en-US" sz="2800" dirty="0" smtClean="0">
                <a:effectLst>
                  <a:outerShdw blurRad="38100" dist="38100" dir="2700000" algn="tl">
                    <a:srgbClr val="FFFFFF"/>
                  </a:outerShdw>
                </a:effectLst>
              </a:rPr>
              <a:t>The oppositely charged ions in ionic compounds are attracted to one another by </a:t>
            </a:r>
            <a:r>
              <a:rPr lang="en-US" sz="2800" dirty="0" smtClean="0">
                <a:solidFill>
                  <a:schemeClr val="hlink"/>
                </a:solidFill>
                <a:effectLst>
                  <a:outerShdw blurRad="38100" dist="38100" dir="2700000" algn="tl">
                    <a:srgbClr val="000000"/>
                  </a:outerShdw>
                </a:effectLst>
              </a:rPr>
              <a:t>ELECTROSTATIC FORCES</a:t>
            </a:r>
            <a:r>
              <a:rPr lang="en-US" sz="2800" dirty="0" smtClean="0">
                <a:effectLst>
                  <a:outerShdw blurRad="38100" dist="38100" dir="2700000" algn="tl">
                    <a:srgbClr val="FFFFFF"/>
                  </a:outerShdw>
                </a:effectLst>
              </a:rPr>
              <a:t>.</a:t>
            </a:r>
          </a:p>
          <a:p>
            <a:pPr>
              <a:buFontTx/>
              <a:buNone/>
              <a:defRPr/>
            </a:pPr>
            <a:endParaRPr lang="en-US" sz="2800" dirty="0" smtClean="0">
              <a:effectLst>
                <a:outerShdw blurRad="38100" dist="38100" dir="2700000" algn="tl">
                  <a:srgbClr val="FFFFFF"/>
                </a:outerShdw>
              </a:effectLst>
            </a:endParaRPr>
          </a:p>
          <a:p>
            <a:pPr>
              <a:buFontTx/>
              <a:buNone/>
              <a:defRPr/>
            </a:pPr>
            <a:r>
              <a:rPr lang="en-US" dirty="0" smtClean="0">
                <a:effectLst>
                  <a:outerShdw blurRad="38100" dist="38100" dir="2700000" algn="tl">
                    <a:srgbClr val="FFFFFF"/>
                  </a:outerShdw>
                </a:effectLst>
              </a:rPr>
              <a:t>	</a:t>
            </a:r>
            <a:r>
              <a:rPr lang="en-US" sz="2800" dirty="0" smtClean="0">
                <a:effectLst>
                  <a:outerShdw blurRad="38100" dist="38100" dir="2700000" algn="tl">
                    <a:srgbClr val="FFFFFF"/>
                  </a:outerShdw>
                </a:effectLst>
              </a:rPr>
              <a:t>These forces are governed by </a:t>
            </a:r>
            <a:r>
              <a:rPr lang="en-US" sz="2800" dirty="0" smtClean="0">
                <a:solidFill>
                  <a:schemeClr val="hlink"/>
                </a:solidFill>
                <a:effectLst>
                  <a:outerShdw blurRad="38100" dist="38100" dir="2700000" algn="tl">
                    <a:srgbClr val="000000"/>
                  </a:outerShdw>
                </a:effectLst>
              </a:rPr>
              <a:t>COULOMB’S LAW</a:t>
            </a:r>
            <a:r>
              <a:rPr lang="en-US" sz="2800" dirty="0" smtClean="0">
                <a:effectLst>
                  <a:outerShdw blurRad="38100" dist="38100" dir="2700000" algn="tl">
                    <a:srgbClr val="FFFFFF"/>
                  </a:outerShdw>
                </a:effectLst>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 calcmode="lin" valueType="num">
                                      <p:cBhvr additive="base">
                                        <p:cTn id="7" dur="500" fill="hold"/>
                                        <p:tgtEl>
                                          <p:spTgt spid="686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86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8611">
                                            <p:txEl>
                                              <p:pRg st="2" end="2"/>
                                            </p:txEl>
                                          </p:spTgt>
                                        </p:tgtEl>
                                        <p:attrNameLst>
                                          <p:attrName>style.visibility</p:attrName>
                                        </p:attrNameLst>
                                      </p:cBhvr>
                                      <p:to>
                                        <p:strVal val="visible"/>
                                      </p:to>
                                    </p:set>
                                    <p:anim calcmode="lin" valueType="num">
                                      <p:cBhvr additive="base">
                                        <p:cTn id="13" dur="500" fill="hold"/>
                                        <p:tgtEl>
                                          <p:spTgt spid="6861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861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052513" y="0"/>
            <a:ext cx="7759700" cy="1143000"/>
          </a:xfrm>
        </p:spPr>
        <p:txBody>
          <a:bodyPr/>
          <a:lstStyle/>
          <a:p>
            <a:pPr>
              <a:defRPr/>
            </a:pPr>
            <a:r>
              <a:rPr lang="en-US" sz="4800" smtClean="0">
                <a:solidFill>
                  <a:srgbClr val="FF9933"/>
                </a:solidFill>
                <a:effectLst>
                  <a:outerShdw blurRad="38100" dist="38100" dir="2700000" algn="tl">
                    <a:srgbClr val="000000"/>
                  </a:outerShdw>
                </a:effectLst>
              </a:rPr>
              <a:t>Electrostatic Forces</a:t>
            </a:r>
          </a:p>
        </p:txBody>
      </p:sp>
      <p:sp>
        <p:nvSpPr>
          <p:cNvPr id="69635" name="Rectangle 3"/>
          <p:cNvSpPr>
            <a:spLocks noGrp="1" noChangeArrowheads="1"/>
          </p:cNvSpPr>
          <p:nvPr>
            <p:ph type="body" idx="1"/>
          </p:nvPr>
        </p:nvSpPr>
        <p:spPr>
          <a:xfrm>
            <a:off x="577850" y="1447800"/>
            <a:ext cx="8750300" cy="762000"/>
          </a:xfrm>
        </p:spPr>
        <p:txBody>
          <a:bodyPr/>
          <a:lstStyle/>
          <a:p>
            <a:pPr algn="ctr">
              <a:buFontTx/>
              <a:buNone/>
              <a:defRPr/>
            </a:pPr>
            <a:r>
              <a:rPr lang="en-US" sz="4000" smtClean="0">
                <a:solidFill>
                  <a:schemeClr val="hlink"/>
                </a:solidFill>
                <a:effectLst>
                  <a:outerShdw blurRad="38100" dist="38100" dir="2700000" algn="tl">
                    <a:srgbClr val="000000"/>
                  </a:outerShdw>
                </a:effectLst>
              </a:rPr>
              <a:t>COULOMB’S LAW</a:t>
            </a:r>
          </a:p>
        </p:txBody>
      </p:sp>
      <p:sp>
        <p:nvSpPr>
          <p:cNvPr id="69638" name="Text Box 6"/>
          <p:cNvSpPr txBox="1">
            <a:spLocks noChangeArrowheads="1"/>
          </p:cNvSpPr>
          <p:nvPr/>
        </p:nvSpPr>
        <p:spPr bwMode="auto">
          <a:xfrm>
            <a:off x="642938" y="3443288"/>
            <a:ext cx="8437562" cy="2308324"/>
          </a:xfrm>
          <a:prstGeom prst="rect">
            <a:avLst/>
          </a:prstGeom>
          <a:noFill/>
          <a:ln w="12700">
            <a:noFill/>
            <a:miter lim="800000"/>
            <a:headEnd/>
            <a:tailEnd/>
          </a:ln>
          <a:effectLst/>
        </p:spPr>
        <p:txBody>
          <a:bodyPr>
            <a:spAutoFit/>
          </a:bodyPr>
          <a:lstStyle/>
          <a:p>
            <a:pPr>
              <a:defRPr/>
            </a:pPr>
            <a:r>
              <a:rPr lang="en-US" sz="2800" dirty="0">
                <a:solidFill>
                  <a:schemeClr val="tx2"/>
                </a:solidFill>
                <a:effectLst>
                  <a:outerShdw blurRad="38100" dist="38100" dir="2700000" algn="tl">
                    <a:srgbClr val="FFFFFF"/>
                  </a:outerShdw>
                </a:effectLst>
                <a:latin typeface="Arial" charset="0"/>
              </a:rPr>
              <a:t>As ion charge increases, the attractive force _______________.</a:t>
            </a:r>
          </a:p>
          <a:p>
            <a:pPr>
              <a:defRPr/>
            </a:pPr>
            <a:r>
              <a:rPr lang="en-US" sz="2800" dirty="0">
                <a:solidFill>
                  <a:schemeClr val="tx2"/>
                </a:solidFill>
                <a:effectLst>
                  <a:outerShdw blurRad="38100" dist="38100" dir="2700000" algn="tl">
                    <a:srgbClr val="FFFFFF"/>
                  </a:outerShdw>
                </a:effectLst>
                <a:latin typeface="Arial" charset="0"/>
              </a:rPr>
              <a:t>As the distance between ions increases, the attractive force ________________.</a:t>
            </a:r>
          </a:p>
          <a:p>
            <a:pPr>
              <a:defRPr/>
            </a:pPr>
            <a:endParaRPr lang="en-US" sz="3200" dirty="0">
              <a:solidFill>
                <a:schemeClr val="hlink"/>
              </a:solidFill>
              <a:effectLst>
                <a:outerShdw blurRad="38100" dist="38100" dir="2700000" algn="tl">
                  <a:srgbClr val="000000"/>
                </a:outerShdw>
              </a:effectLst>
              <a:latin typeface="Arial" charset="0"/>
            </a:endParaRPr>
          </a:p>
        </p:txBody>
      </p:sp>
      <p:sp>
        <p:nvSpPr>
          <p:cNvPr id="69639" name="Rectangle 7"/>
          <p:cNvSpPr>
            <a:spLocks noChangeArrowheads="1"/>
          </p:cNvSpPr>
          <p:nvPr/>
        </p:nvSpPr>
        <p:spPr bwMode="auto">
          <a:xfrm>
            <a:off x="1520825" y="3860800"/>
            <a:ext cx="1435100" cy="461963"/>
          </a:xfrm>
          <a:prstGeom prst="rect">
            <a:avLst/>
          </a:prstGeom>
          <a:noFill/>
          <a:ln w="12700">
            <a:noFill/>
            <a:miter lim="800000"/>
            <a:headEnd/>
            <a:tailEnd/>
          </a:ln>
          <a:effectLst/>
        </p:spPr>
        <p:txBody>
          <a:bodyPr wrap="none">
            <a:spAutoFit/>
          </a:bodyPr>
          <a:lstStyle/>
          <a:p>
            <a:pPr>
              <a:defRPr/>
            </a:pPr>
            <a:r>
              <a:rPr lang="en-US" dirty="0">
                <a:solidFill>
                  <a:srgbClr val="FF0000"/>
                </a:solidFill>
                <a:effectLst>
                  <a:outerShdw blurRad="38100" dist="38100" dir="2700000" algn="tl">
                    <a:srgbClr val="FFFFFF"/>
                  </a:outerShdw>
                </a:effectLst>
                <a:latin typeface="Arial" charset="0"/>
              </a:rPr>
              <a:t>increase</a:t>
            </a:r>
          </a:p>
        </p:txBody>
      </p:sp>
      <p:sp>
        <p:nvSpPr>
          <p:cNvPr id="69640" name="Rectangle 8"/>
          <p:cNvSpPr>
            <a:spLocks noChangeArrowheads="1"/>
          </p:cNvSpPr>
          <p:nvPr/>
        </p:nvSpPr>
        <p:spPr bwMode="auto">
          <a:xfrm>
            <a:off x="4406900" y="4724400"/>
            <a:ext cx="1520825" cy="461963"/>
          </a:xfrm>
          <a:prstGeom prst="rect">
            <a:avLst/>
          </a:prstGeom>
          <a:noFill/>
          <a:ln w="12700">
            <a:noFill/>
            <a:miter lim="800000"/>
            <a:headEnd/>
            <a:tailEnd/>
          </a:ln>
          <a:effectLst/>
        </p:spPr>
        <p:txBody>
          <a:bodyPr wrap="none">
            <a:spAutoFit/>
          </a:bodyPr>
          <a:lstStyle/>
          <a:p>
            <a:pPr>
              <a:defRPr/>
            </a:pPr>
            <a:r>
              <a:rPr lang="en-US" dirty="0">
                <a:solidFill>
                  <a:srgbClr val="FF0000"/>
                </a:solidFill>
                <a:effectLst>
                  <a:outerShdw blurRad="38100" dist="38100" dir="2700000" algn="tl">
                    <a:srgbClr val="FFFFFF"/>
                  </a:outerShdw>
                </a:effectLst>
                <a:latin typeface="Arial" charset="0"/>
              </a:rPr>
              <a:t>decrease</a:t>
            </a:r>
          </a:p>
        </p:txBody>
      </p:sp>
      <p:grpSp>
        <p:nvGrpSpPr>
          <p:cNvPr id="2" name="Group 19"/>
          <p:cNvGrpSpPr/>
          <p:nvPr/>
        </p:nvGrpSpPr>
        <p:grpSpPr>
          <a:xfrm>
            <a:off x="1350073" y="2286000"/>
            <a:ext cx="7260527" cy="940664"/>
            <a:chOff x="879619" y="2305878"/>
            <a:chExt cx="7260527" cy="940664"/>
          </a:xfrm>
          <a:noFill/>
        </p:grpSpPr>
        <p:sp>
          <p:nvSpPr>
            <p:cNvPr id="8" name="TextBox 7"/>
            <p:cNvSpPr txBox="1"/>
            <p:nvPr/>
          </p:nvSpPr>
          <p:spPr>
            <a:xfrm>
              <a:off x="879619" y="2501587"/>
              <a:ext cx="3272819" cy="523220"/>
            </a:xfrm>
            <a:prstGeom prst="rect">
              <a:avLst/>
            </a:prstGeom>
            <a:grpFill/>
          </p:spPr>
          <p:txBody>
            <a:bodyPr wrap="none">
              <a:spAutoFit/>
            </a:bodyPr>
            <a:lstStyle/>
            <a:p>
              <a:pPr>
                <a:defRPr/>
              </a:pPr>
              <a:r>
                <a:rPr lang="af-ZA" sz="2800" dirty="0">
                  <a:latin typeface="Calibri" pitchFamily="34" charset="0"/>
                </a:rPr>
                <a:t>Force of </a:t>
              </a:r>
              <a:r>
                <a:rPr lang="af-ZA" sz="2800" dirty="0" err="1">
                  <a:latin typeface="Calibri" pitchFamily="34" charset="0"/>
                </a:rPr>
                <a:t>attraction</a:t>
              </a:r>
              <a:r>
                <a:rPr lang="af-ZA" sz="2800" dirty="0">
                  <a:latin typeface="Calibri" pitchFamily="34" charset="0"/>
                </a:rPr>
                <a:t> = </a:t>
              </a:r>
            </a:p>
          </p:txBody>
        </p:sp>
        <p:grpSp>
          <p:nvGrpSpPr>
            <p:cNvPr id="3" name="Group 18"/>
            <p:cNvGrpSpPr/>
            <p:nvPr/>
          </p:nvGrpSpPr>
          <p:grpSpPr>
            <a:xfrm>
              <a:off x="4068197" y="2305878"/>
              <a:ext cx="4071949" cy="940664"/>
              <a:chOff x="4068197" y="2305878"/>
              <a:chExt cx="4071949" cy="940664"/>
            </a:xfrm>
            <a:grpFill/>
          </p:grpSpPr>
          <p:sp>
            <p:nvSpPr>
              <p:cNvPr id="10" name="TextBox 9"/>
              <p:cNvSpPr txBox="1"/>
              <p:nvPr/>
            </p:nvSpPr>
            <p:spPr>
              <a:xfrm>
                <a:off x="4083464" y="2723322"/>
                <a:ext cx="3868367" cy="523220"/>
              </a:xfrm>
              <a:prstGeom prst="rect">
                <a:avLst/>
              </a:prstGeom>
              <a:grpFill/>
            </p:spPr>
            <p:txBody>
              <a:bodyPr wrap="none">
                <a:spAutoFit/>
              </a:bodyPr>
              <a:lstStyle/>
              <a:p>
                <a:pPr>
                  <a:defRPr/>
                </a:pPr>
                <a:r>
                  <a:rPr lang="af-ZA" sz="2800" dirty="0">
                    <a:latin typeface="Calibri" pitchFamily="34" charset="0"/>
                  </a:rPr>
                  <a:t>(</a:t>
                </a:r>
                <a:r>
                  <a:rPr lang="af-ZA" sz="2800" dirty="0" err="1">
                    <a:latin typeface="Calibri" pitchFamily="34" charset="0"/>
                  </a:rPr>
                  <a:t>distance</a:t>
                </a:r>
                <a:r>
                  <a:rPr lang="af-ZA" sz="2800" dirty="0">
                    <a:latin typeface="Calibri" pitchFamily="34" charset="0"/>
                  </a:rPr>
                  <a:t> </a:t>
                </a:r>
                <a:r>
                  <a:rPr lang="af-ZA" sz="2800" dirty="0" err="1">
                    <a:latin typeface="Calibri" pitchFamily="34" charset="0"/>
                  </a:rPr>
                  <a:t>between</a:t>
                </a:r>
                <a:r>
                  <a:rPr lang="af-ZA" sz="2800" dirty="0">
                    <a:latin typeface="Calibri" pitchFamily="34" charset="0"/>
                  </a:rPr>
                  <a:t> </a:t>
                </a:r>
                <a:r>
                  <a:rPr lang="af-ZA" sz="2800" dirty="0" err="1">
                    <a:latin typeface="Calibri" pitchFamily="34" charset="0"/>
                  </a:rPr>
                  <a:t>ions</a:t>
                </a:r>
                <a:r>
                  <a:rPr lang="af-ZA" sz="2800" dirty="0">
                    <a:latin typeface="Calibri" pitchFamily="34" charset="0"/>
                  </a:rPr>
                  <a:t>)</a:t>
                </a:r>
                <a:r>
                  <a:rPr lang="af-ZA" sz="2800" baseline="30000" dirty="0">
                    <a:latin typeface="Calibri" pitchFamily="34" charset="0"/>
                  </a:rPr>
                  <a:t>2</a:t>
                </a:r>
              </a:p>
            </p:txBody>
          </p:sp>
          <p:grpSp>
            <p:nvGrpSpPr>
              <p:cNvPr id="4" name="Group 17"/>
              <p:cNvGrpSpPr/>
              <p:nvPr/>
            </p:nvGrpSpPr>
            <p:grpSpPr>
              <a:xfrm>
                <a:off x="4068197" y="2305878"/>
                <a:ext cx="4071949" cy="477197"/>
                <a:chOff x="4068197" y="2305878"/>
                <a:chExt cx="4071949" cy="477197"/>
              </a:xfrm>
              <a:grpFill/>
            </p:grpSpPr>
            <p:sp>
              <p:nvSpPr>
                <p:cNvPr id="9" name="TextBox 8"/>
                <p:cNvSpPr txBox="1"/>
                <p:nvPr/>
              </p:nvSpPr>
              <p:spPr>
                <a:xfrm>
                  <a:off x="4068197" y="2305878"/>
                  <a:ext cx="4071949" cy="461665"/>
                </a:xfrm>
                <a:prstGeom prst="rect">
                  <a:avLst/>
                </a:prstGeom>
                <a:grpFill/>
              </p:spPr>
              <p:txBody>
                <a:bodyPr wrap="none">
                  <a:spAutoFit/>
                </a:bodyPr>
                <a:lstStyle/>
                <a:p>
                  <a:pPr>
                    <a:defRPr/>
                  </a:pPr>
                  <a:r>
                    <a:rPr lang="af-ZA" dirty="0"/>
                    <a:t>(</a:t>
                  </a:r>
                  <a:r>
                    <a:rPr lang="af-ZA" dirty="0" err="1"/>
                    <a:t>charge</a:t>
                  </a:r>
                  <a:r>
                    <a:rPr lang="af-ZA" dirty="0"/>
                    <a:t> </a:t>
                  </a:r>
                  <a:r>
                    <a:rPr lang="af-ZA" dirty="0" err="1"/>
                    <a:t>on</a:t>
                  </a:r>
                  <a:r>
                    <a:rPr lang="af-ZA" dirty="0"/>
                    <a:t> +)(</a:t>
                  </a:r>
                  <a:r>
                    <a:rPr lang="af-ZA" dirty="0" err="1"/>
                    <a:t>charge</a:t>
                  </a:r>
                  <a:r>
                    <a:rPr lang="af-ZA" dirty="0"/>
                    <a:t> </a:t>
                  </a:r>
                  <a:r>
                    <a:rPr lang="af-ZA" dirty="0" err="1"/>
                    <a:t>on</a:t>
                  </a:r>
                  <a:r>
                    <a:rPr lang="af-ZA" dirty="0"/>
                    <a:t> -)</a:t>
                  </a:r>
                </a:p>
              </p:txBody>
            </p:sp>
            <p:cxnSp>
              <p:nvCxnSpPr>
                <p:cNvPr id="17" name="Straight Connector 16"/>
                <p:cNvCxnSpPr/>
                <p:nvPr/>
              </p:nvCxnSpPr>
              <p:spPr bwMode="auto">
                <a:xfrm flipV="1">
                  <a:off x="4142499" y="2763078"/>
                  <a:ext cx="3848562" cy="19997"/>
                </a:xfrm>
                <a:prstGeom prst="line">
                  <a:avLst/>
                </a:prstGeom>
                <a:grpFill/>
                <a:ln w="28575" cap="flat" cmpd="sng" algn="ctr">
                  <a:solidFill>
                    <a:schemeClr val="tx1"/>
                  </a:solidFill>
                  <a:prstDash val="solid"/>
                  <a:round/>
                  <a:headEnd type="none" w="med" len="med"/>
                  <a:tailEnd type="none" w="med" len="med"/>
                </a:ln>
                <a:effectLst/>
              </p:spPr>
            </p:cxnSp>
          </p:grpSp>
        </p:gr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9638">
                                            <p:txEl>
                                              <p:pRg st="0" end="0"/>
                                            </p:txEl>
                                          </p:spTgt>
                                        </p:tgtEl>
                                        <p:attrNameLst>
                                          <p:attrName>style.visibility</p:attrName>
                                        </p:attrNameLst>
                                      </p:cBhvr>
                                      <p:to>
                                        <p:strVal val="visible"/>
                                      </p:to>
                                    </p:set>
                                    <p:animEffect transition="in" filter="dissolve">
                                      <p:cBhvr>
                                        <p:cTn id="7" dur="500"/>
                                        <p:tgtEl>
                                          <p:spTgt spid="6963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9639"/>
                                        </p:tgtEl>
                                        <p:attrNameLst>
                                          <p:attrName>style.visibility</p:attrName>
                                        </p:attrNameLst>
                                      </p:cBhvr>
                                      <p:to>
                                        <p:strVal val="visible"/>
                                      </p:to>
                                    </p:set>
                                    <p:animEffect transition="in" filter="fade">
                                      <p:cBhvr>
                                        <p:cTn id="12" dur="1000"/>
                                        <p:tgtEl>
                                          <p:spTgt spid="6963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9638">
                                            <p:txEl>
                                              <p:pRg st="1" end="1"/>
                                            </p:txEl>
                                          </p:spTgt>
                                        </p:tgtEl>
                                        <p:attrNameLst>
                                          <p:attrName>style.visibility</p:attrName>
                                        </p:attrNameLst>
                                      </p:cBhvr>
                                      <p:to>
                                        <p:strVal val="visible"/>
                                      </p:to>
                                    </p:set>
                                    <p:animEffect transition="in" filter="dissolve">
                                      <p:cBhvr>
                                        <p:cTn id="17" dur="500"/>
                                        <p:tgtEl>
                                          <p:spTgt spid="69638">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9640"/>
                                        </p:tgtEl>
                                        <p:attrNameLst>
                                          <p:attrName>style.visibility</p:attrName>
                                        </p:attrNameLst>
                                      </p:cBhvr>
                                      <p:to>
                                        <p:strVal val="visible"/>
                                      </p:to>
                                    </p:set>
                                    <p:animEffect transition="in" filter="fade">
                                      <p:cBhvr>
                                        <p:cTn id="22" dur="1000"/>
                                        <p:tgtEl>
                                          <p:spTgt spid="696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8" grpId="0" build="p" autoUpdateAnimBg="0"/>
      <p:bldP spid="69639" grpId="0"/>
      <p:bldP spid="69640" grpId="0"/>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0050" name="Rectangle 11"/>
          <p:cNvSpPr>
            <a:spLocks noChangeArrowheads="1"/>
          </p:cNvSpPr>
          <p:nvPr/>
        </p:nvSpPr>
        <p:spPr bwMode="auto">
          <a:xfrm>
            <a:off x="0" y="0"/>
            <a:ext cx="9906000" cy="6858000"/>
          </a:xfrm>
          <a:prstGeom prst="rect">
            <a:avLst/>
          </a:prstGeom>
          <a:solidFill>
            <a:srgbClr val="FFFFFF"/>
          </a:solidFill>
          <a:ln w="12700">
            <a:solidFill>
              <a:schemeClr val="tx1"/>
            </a:solidFill>
            <a:miter lim="800000"/>
            <a:headEnd/>
            <a:tailEnd/>
          </a:ln>
        </p:spPr>
        <p:txBody>
          <a:bodyPr wrap="none" anchor="ct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endParaRPr lang="en-ZA" altLang="en-US"/>
          </a:p>
        </p:txBody>
      </p:sp>
      <p:sp>
        <p:nvSpPr>
          <p:cNvPr id="130051" name="Rectangle 3" descr="0310b"/>
          <p:cNvSpPr>
            <a:spLocks noGrp="1" noChangeAspect="1" noChangeArrowheads="1"/>
          </p:cNvSpPr>
          <p:nvPr isPhoto="1"/>
        </p:nvSpPr>
        <p:spPr bwMode="auto">
          <a:xfrm>
            <a:off x="381000" y="228600"/>
            <a:ext cx="9144000" cy="6367463"/>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endParaRPr lang="af-ZA" altLang="en-US"/>
          </a:p>
        </p:txBody>
      </p:sp>
    </p:spTree>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742950" y="333375"/>
            <a:ext cx="8585200" cy="762000"/>
          </a:xfrm>
        </p:spPr>
        <p:txBody>
          <a:bodyPr/>
          <a:lstStyle/>
          <a:p>
            <a:pPr>
              <a:defRPr/>
            </a:pPr>
            <a:r>
              <a:rPr lang="en-US" sz="4000" dirty="0" smtClean="0">
                <a:solidFill>
                  <a:schemeClr val="hlink"/>
                </a:solidFill>
                <a:effectLst>
                  <a:outerShdw blurRad="38100" dist="38100" dir="2700000" algn="tl">
                    <a:srgbClr val="000000"/>
                  </a:outerShdw>
                </a:effectLst>
                <a:latin typeface="Comic Sans MS" pitchFamily="66" charset="0"/>
              </a:rPr>
              <a:t>Application of Coulomb's law</a:t>
            </a:r>
            <a:endParaRPr lang="en-US" sz="4000" dirty="0" smtClean="0">
              <a:solidFill>
                <a:schemeClr val="hlink"/>
              </a:solidFill>
              <a:effectLst>
                <a:outerShdw blurRad="38100" dist="38100" dir="2700000" algn="tl">
                  <a:srgbClr val="000000"/>
                </a:outerShdw>
              </a:effectLst>
            </a:endParaRPr>
          </a:p>
        </p:txBody>
      </p:sp>
      <p:pic>
        <p:nvPicPr>
          <p:cNvPr id="132099" name="Picture 3"/>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34050" y="2708275"/>
            <a:ext cx="3662363" cy="2592388"/>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132100" name="Picture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2513" y="2565400"/>
            <a:ext cx="3824287" cy="2735263"/>
          </a:xfrm>
          <a:prstGeom prst="rect">
            <a:avLst/>
          </a:prstGeom>
          <a:noFill/>
          <a:ln w="12700">
            <a:solidFill>
              <a:schemeClr val="tx1"/>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rgbClr val="FFFFFF"/>
                </a:solidFill>
              </a14:hiddenFill>
            </a:ext>
          </a:extLst>
        </p:spPr>
      </p:pic>
      <p:sp>
        <p:nvSpPr>
          <p:cNvPr id="70661" name="Rectangle 5"/>
          <p:cNvSpPr>
            <a:spLocks noChangeArrowheads="1"/>
          </p:cNvSpPr>
          <p:nvPr/>
        </p:nvSpPr>
        <p:spPr bwMode="auto">
          <a:xfrm>
            <a:off x="727075" y="5654675"/>
            <a:ext cx="3098800" cy="950913"/>
          </a:xfrm>
          <a:prstGeom prst="rect">
            <a:avLst/>
          </a:prstGeom>
          <a:noFill/>
          <a:ln w="12700">
            <a:noFill/>
            <a:miter lim="800000"/>
            <a:headEnd/>
            <a:tailEnd/>
          </a:ln>
          <a:effectLst/>
        </p:spPr>
        <p:txBody>
          <a:bodyPr wrap="none" lIns="90487" tIns="44450" rIns="90487" bIns="44450">
            <a:spAutoFit/>
          </a:bodyPr>
          <a:lstStyle/>
          <a:p>
            <a:pPr>
              <a:defRPr/>
            </a:pPr>
            <a:r>
              <a:rPr lang="en-US" sz="2800">
                <a:effectLst>
                  <a:outerShdw blurRad="38100" dist="38100" dir="2700000" algn="tl">
                    <a:srgbClr val="FFFFFF"/>
                  </a:outerShdw>
                </a:effectLst>
                <a:latin typeface="Arial" charset="0"/>
              </a:rPr>
              <a:t>NaCl: Na</a:t>
            </a:r>
            <a:r>
              <a:rPr lang="en-US" sz="2800" baseline="30000">
                <a:effectLst>
                  <a:outerShdw blurRad="38100" dist="38100" dir="2700000" algn="tl">
                    <a:srgbClr val="FFFFFF"/>
                  </a:outerShdw>
                </a:effectLst>
                <a:latin typeface="Arial" charset="0"/>
              </a:rPr>
              <a:t>+</a:t>
            </a:r>
            <a:r>
              <a:rPr lang="en-US" sz="2800">
                <a:effectLst>
                  <a:outerShdw blurRad="38100" dist="38100" dir="2700000" algn="tl">
                    <a:srgbClr val="FFFFFF"/>
                  </a:outerShdw>
                </a:effectLst>
                <a:latin typeface="Arial" charset="0"/>
              </a:rPr>
              <a:t> and Cl</a:t>
            </a:r>
            <a:r>
              <a:rPr lang="en-US" sz="2800" baseline="30000">
                <a:effectLst>
                  <a:outerShdw blurRad="38100" dist="38100" dir="2700000" algn="tl">
                    <a:srgbClr val="FFFFFF"/>
                  </a:outerShdw>
                </a:effectLst>
                <a:latin typeface="Arial" charset="0"/>
              </a:rPr>
              <a:t>-</a:t>
            </a:r>
            <a:endParaRPr lang="en-US" sz="2800">
              <a:effectLst>
                <a:outerShdw blurRad="38100" dist="38100" dir="2700000" algn="tl">
                  <a:srgbClr val="FFFFFF"/>
                </a:outerShdw>
              </a:effectLst>
              <a:latin typeface="Arial" charset="0"/>
            </a:endParaRPr>
          </a:p>
          <a:p>
            <a:pPr>
              <a:defRPr/>
            </a:pPr>
            <a:r>
              <a:rPr lang="en-US" sz="2800">
                <a:effectLst>
                  <a:outerShdw blurRad="38100" dist="38100" dir="2700000" algn="tl">
                    <a:srgbClr val="FFFFFF"/>
                  </a:outerShdw>
                </a:effectLst>
                <a:latin typeface="Arial" charset="0"/>
              </a:rPr>
              <a:t>(m.p. 801 </a:t>
            </a:r>
            <a:r>
              <a:rPr lang="en-US" sz="2800" baseline="30000">
                <a:effectLst>
                  <a:outerShdw blurRad="38100" dist="38100" dir="2700000" algn="tl">
                    <a:srgbClr val="FFFFFF"/>
                  </a:outerShdw>
                </a:effectLst>
                <a:latin typeface="Arial" charset="0"/>
              </a:rPr>
              <a:t>o</a:t>
            </a:r>
            <a:r>
              <a:rPr lang="en-US" sz="2800">
                <a:effectLst>
                  <a:outerShdw blurRad="38100" dist="38100" dir="2700000" algn="tl">
                    <a:srgbClr val="FFFFFF"/>
                  </a:outerShdw>
                </a:effectLst>
                <a:latin typeface="Arial" charset="0"/>
              </a:rPr>
              <a:t>C)</a:t>
            </a:r>
          </a:p>
        </p:txBody>
      </p:sp>
      <p:sp>
        <p:nvSpPr>
          <p:cNvPr id="70662" name="Rectangle 6"/>
          <p:cNvSpPr>
            <a:spLocks noChangeArrowheads="1"/>
          </p:cNvSpPr>
          <p:nvPr/>
        </p:nvSpPr>
        <p:spPr bwMode="auto">
          <a:xfrm>
            <a:off x="5514975" y="5581650"/>
            <a:ext cx="3322638" cy="950913"/>
          </a:xfrm>
          <a:prstGeom prst="rect">
            <a:avLst/>
          </a:prstGeom>
          <a:noFill/>
          <a:ln w="12700">
            <a:noFill/>
            <a:miter lim="800000"/>
            <a:headEnd/>
            <a:tailEnd/>
          </a:ln>
          <a:effectLst/>
        </p:spPr>
        <p:txBody>
          <a:bodyPr wrap="none" lIns="90487" tIns="44450" rIns="90487" bIns="44450">
            <a:spAutoFit/>
          </a:bodyPr>
          <a:lstStyle/>
          <a:p>
            <a:pPr>
              <a:defRPr/>
            </a:pPr>
            <a:r>
              <a:rPr lang="en-US" sz="2800" dirty="0" err="1">
                <a:effectLst>
                  <a:outerShdw blurRad="38100" dist="38100" dir="2700000" algn="tl">
                    <a:srgbClr val="FFFFFF"/>
                  </a:outerShdw>
                </a:effectLst>
                <a:latin typeface="Arial" charset="0"/>
              </a:rPr>
              <a:t>MgO</a:t>
            </a:r>
            <a:r>
              <a:rPr lang="en-US" sz="2800" dirty="0">
                <a:effectLst>
                  <a:outerShdw blurRad="38100" dist="38100" dir="2700000" algn="tl">
                    <a:srgbClr val="FFFFFF"/>
                  </a:outerShdw>
                </a:effectLst>
                <a:latin typeface="Arial" charset="0"/>
              </a:rPr>
              <a:t>: Mg</a:t>
            </a:r>
            <a:r>
              <a:rPr lang="en-US" sz="2800" baseline="30000" dirty="0">
                <a:effectLst>
                  <a:outerShdw blurRad="38100" dist="38100" dir="2700000" algn="tl">
                    <a:srgbClr val="FFFFFF"/>
                  </a:outerShdw>
                </a:effectLst>
                <a:latin typeface="Arial" charset="0"/>
              </a:rPr>
              <a:t>2+</a:t>
            </a:r>
            <a:r>
              <a:rPr lang="en-US" sz="2800" dirty="0">
                <a:effectLst>
                  <a:outerShdw blurRad="38100" dist="38100" dir="2700000" algn="tl">
                    <a:srgbClr val="FFFFFF"/>
                  </a:outerShdw>
                </a:effectLst>
                <a:latin typeface="Arial" charset="0"/>
              </a:rPr>
              <a:t> and O</a:t>
            </a:r>
            <a:r>
              <a:rPr lang="en-US" sz="2800" baseline="30000" dirty="0">
                <a:effectLst>
                  <a:outerShdw blurRad="38100" dist="38100" dir="2700000" algn="tl">
                    <a:srgbClr val="FFFFFF"/>
                  </a:outerShdw>
                </a:effectLst>
                <a:latin typeface="Arial" charset="0"/>
              </a:rPr>
              <a:t>2-</a:t>
            </a:r>
            <a:endParaRPr lang="en-US" sz="2800" dirty="0">
              <a:effectLst>
                <a:outerShdw blurRad="38100" dist="38100" dir="2700000" algn="tl">
                  <a:srgbClr val="FFFFFF"/>
                </a:outerShdw>
              </a:effectLst>
              <a:latin typeface="Arial" charset="0"/>
            </a:endParaRPr>
          </a:p>
          <a:p>
            <a:pPr>
              <a:defRPr/>
            </a:pPr>
            <a:r>
              <a:rPr lang="en-US" sz="2800" dirty="0">
                <a:effectLst>
                  <a:outerShdw blurRad="38100" dist="38100" dir="2700000" algn="tl">
                    <a:srgbClr val="FFFFFF"/>
                  </a:outerShdw>
                </a:effectLst>
                <a:latin typeface="Arial" charset="0"/>
              </a:rPr>
              <a:t>(</a:t>
            </a:r>
            <a:r>
              <a:rPr lang="en-US" sz="2800" dirty="0" err="1">
                <a:effectLst>
                  <a:outerShdw blurRad="38100" dist="38100" dir="2700000" algn="tl">
                    <a:srgbClr val="FFFFFF"/>
                  </a:outerShdw>
                </a:effectLst>
                <a:latin typeface="Arial" charset="0"/>
              </a:rPr>
              <a:t>m.p</a:t>
            </a:r>
            <a:r>
              <a:rPr lang="en-US" sz="2800" dirty="0">
                <a:effectLst>
                  <a:outerShdw blurRad="38100" dist="38100" dir="2700000" algn="tl">
                    <a:srgbClr val="FFFFFF"/>
                  </a:outerShdw>
                </a:effectLst>
                <a:latin typeface="Arial" charset="0"/>
              </a:rPr>
              <a:t>. 2801 </a:t>
            </a:r>
            <a:r>
              <a:rPr lang="en-US" sz="2800" baseline="30000" dirty="0" err="1">
                <a:effectLst>
                  <a:outerShdw blurRad="38100" dist="38100" dir="2700000" algn="tl">
                    <a:srgbClr val="FFFFFF"/>
                  </a:outerShdw>
                </a:effectLst>
                <a:latin typeface="Arial" charset="0"/>
              </a:rPr>
              <a:t>o</a:t>
            </a:r>
            <a:r>
              <a:rPr lang="en-US" sz="2800" dirty="0" err="1">
                <a:effectLst>
                  <a:outerShdw blurRad="38100" dist="38100" dir="2700000" algn="tl">
                    <a:srgbClr val="FFFFFF"/>
                  </a:outerShdw>
                </a:effectLst>
                <a:latin typeface="Arial" charset="0"/>
              </a:rPr>
              <a:t>C</a:t>
            </a:r>
            <a:r>
              <a:rPr lang="en-US" sz="2800" dirty="0">
                <a:effectLst>
                  <a:outerShdw blurRad="38100" dist="38100" dir="2700000" algn="tl">
                    <a:srgbClr val="FFFFFF"/>
                  </a:outerShdw>
                </a:effectLst>
                <a:latin typeface="Arial" charset="0"/>
              </a:rPr>
              <a:t>)</a:t>
            </a:r>
          </a:p>
        </p:txBody>
      </p:sp>
      <p:sp>
        <p:nvSpPr>
          <p:cNvPr id="132103" name="Text Box 7"/>
          <p:cNvSpPr txBox="1">
            <a:spLocks noChangeArrowheads="1"/>
          </p:cNvSpPr>
          <p:nvPr/>
        </p:nvSpPr>
        <p:spPr bwMode="auto">
          <a:xfrm>
            <a:off x="0" y="1412875"/>
            <a:ext cx="9906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ctr">
              <a:spcBef>
                <a:spcPct val="50000"/>
              </a:spcBef>
            </a:pPr>
            <a:r>
              <a:rPr lang="en-US" altLang="en-US"/>
              <a:t>Explain why the melting point of MgO (2801 </a:t>
            </a:r>
            <a:r>
              <a:rPr lang="en-US" altLang="en-US" baseline="30000"/>
              <a:t>o</a:t>
            </a:r>
            <a:r>
              <a:rPr lang="en-US" altLang="en-US"/>
              <a:t>C) is much higher than the melting point of NaCl (801 </a:t>
            </a:r>
            <a:r>
              <a:rPr lang="en-US" altLang="en-US" baseline="30000"/>
              <a:t>o</a:t>
            </a:r>
            <a:r>
              <a:rPr lang="en-US" altLang="en-US"/>
              <a:t>C)</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4146" name="Rectangle 8"/>
          <p:cNvSpPr>
            <a:spLocks noChangeArrowheads="1"/>
          </p:cNvSpPr>
          <p:nvPr/>
        </p:nvSpPr>
        <p:spPr bwMode="auto">
          <a:xfrm>
            <a:off x="0" y="0"/>
            <a:ext cx="9906000" cy="6858000"/>
          </a:xfrm>
          <a:prstGeom prst="rect">
            <a:avLst/>
          </a:prstGeom>
          <a:solidFill>
            <a:srgbClr val="FFFFCC"/>
          </a:solidFill>
          <a:ln w="12700">
            <a:solidFill>
              <a:schemeClr val="tx1"/>
            </a:solidFill>
            <a:miter lim="800000"/>
            <a:headEnd/>
            <a:tailEnd/>
          </a:ln>
        </p:spPr>
        <p:txBody>
          <a:bodyPr wrap="none" anchor="ct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endParaRPr lang="en-ZA" altLang="en-US"/>
          </a:p>
        </p:txBody>
      </p:sp>
      <p:sp>
        <p:nvSpPr>
          <p:cNvPr id="134147" name="Text Box 4"/>
          <p:cNvSpPr txBox="1">
            <a:spLocks noChangeArrowheads="1"/>
          </p:cNvSpPr>
          <p:nvPr/>
        </p:nvSpPr>
        <p:spPr bwMode="auto">
          <a:xfrm>
            <a:off x="1285875" y="333375"/>
            <a:ext cx="803592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ctr">
              <a:spcBef>
                <a:spcPct val="50000"/>
              </a:spcBef>
            </a:pPr>
            <a:r>
              <a:rPr lang="en-US" altLang="en-US" sz="6000">
                <a:solidFill>
                  <a:schemeClr val="accent2"/>
                </a:solidFill>
              </a:rPr>
              <a:t>ANSWER</a:t>
            </a:r>
            <a:endParaRPr lang="en-US" altLang="en-US">
              <a:solidFill>
                <a:schemeClr val="accent2"/>
              </a:solidFill>
            </a:endParaRPr>
          </a:p>
        </p:txBody>
      </p:sp>
      <p:sp>
        <p:nvSpPr>
          <p:cNvPr id="134148" name="Text Box 5"/>
          <p:cNvSpPr txBox="1">
            <a:spLocks noChangeArrowheads="1"/>
          </p:cNvSpPr>
          <p:nvPr/>
        </p:nvSpPr>
        <p:spPr bwMode="auto">
          <a:xfrm>
            <a:off x="193675" y="1484313"/>
            <a:ext cx="9440863"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marL="495300" indent="-495300">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spcBef>
                <a:spcPct val="50000"/>
              </a:spcBef>
            </a:pPr>
            <a:r>
              <a:rPr lang="en-US" altLang="en-US"/>
              <a:t>According to Coulomb's law:</a:t>
            </a:r>
          </a:p>
          <a:p>
            <a:pPr>
              <a:spcBef>
                <a:spcPct val="50000"/>
              </a:spcBef>
              <a:buFontTx/>
              <a:buAutoNum type="romanLcParenBoth"/>
            </a:pPr>
            <a:r>
              <a:rPr lang="en-US" altLang="en-US"/>
              <a:t>The attraction forces between ions is directly proportional to the product of the ion charges</a:t>
            </a:r>
          </a:p>
        </p:txBody>
      </p:sp>
      <p:sp>
        <p:nvSpPr>
          <p:cNvPr id="277510" name="Text Box 6"/>
          <p:cNvSpPr txBox="1">
            <a:spLocks noChangeArrowheads="1"/>
          </p:cNvSpPr>
          <p:nvPr/>
        </p:nvSpPr>
        <p:spPr bwMode="auto">
          <a:xfrm>
            <a:off x="193675" y="3033713"/>
            <a:ext cx="92043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spcBef>
                <a:spcPct val="50000"/>
              </a:spcBef>
            </a:pPr>
            <a:r>
              <a:rPr lang="en-US" altLang="en-US"/>
              <a:t>The force of attraction between </a:t>
            </a:r>
            <a:r>
              <a:rPr lang="en-US" altLang="en-US">
                <a:solidFill>
                  <a:schemeClr val="hlink"/>
                </a:solidFill>
              </a:rPr>
              <a:t>Mg</a:t>
            </a:r>
            <a:r>
              <a:rPr lang="en-US" altLang="en-US" baseline="30000">
                <a:solidFill>
                  <a:schemeClr val="hlink"/>
                </a:solidFill>
              </a:rPr>
              <a:t>2+</a:t>
            </a:r>
            <a:r>
              <a:rPr lang="en-US" altLang="en-US">
                <a:solidFill>
                  <a:schemeClr val="hlink"/>
                </a:solidFill>
              </a:rPr>
              <a:t> and O</a:t>
            </a:r>
            <a:r>
              <a:rPr lang="en-US" altLang="en-US" baseline="30000">
                <a:solidFill>
                  <a:schemeClr val="hlink"/>
                </a:solidFill>
              </a:rPr>
              <a:t>2-</a:t>
            </a:r>
            <a:r>
              <a:rPr lang="en-US" altLang="en-US"/>
              <a:t> ions in MgO is approximately </a:t>
            </a:r>
            <a:r>
              <a:rPr lang="en-US" altLang="en-US">
                <a:solidFill>
                  <a:schemeClr val="hlink"/>
                </a:solidFill>
              </a:rPr>
              <a:t>four times</a:t>
            </a:r>
            <a:r>
              <a:rPr lang="en-US" altLang="en-US"/>
              <a:t> greater than the force of attraction between Na</a:t>
            </a:r>
            <a:r>
              <a:rPr lang="en-US" altLang="en-US" baseline="30000"/>
              <a:t>+</a:t>
            </a:r>
            <a:r>
              <a:rPr lang="en-US" altLang="en-US"/>
              <a:t> and Cl</a:t>
            </a:r>
            <a:r>
              <a:rPr lang="en-US" altLang="en-US" baseline="30000"/>
              <a:t>-</a:t>
            </a:r>
            <a:r>
              <a:rPr lang="en-US" altLang="en-US"/>
              <a:t> ions in NaCl</a:t>
            </a:r>
          </a:p>
        </p:txBody>
      </p:sp>
      <p:sp>
        <p:nvSpPr>
          <p:cNvPr id="277511" name="Text Box 7"/>
          <p:cNvSpPr txBox="1">
            <a:spLocks noChangeArrowheads="1"/>
          </p:cNvSpPr>
          <p:nvPr/>
        </p:nvSpPr>
        <p:spPr bwMode="auto">
          <a:xfrm>
            <a:off x="271463" y="4508500"/>
            <a:ext cx="912653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spcBef>
                <a:spcPct val="50000"/>
              </a:spcBef>
            </a:pPr>
            <a:r>
              <a:rPr lang="en-US" altLang="en-US"/>
              <a:t>So, a much </a:t>
            </a:r>
            <a:r>
              <a:rPr lang="en-US" altLang="en-US">
                <a:solidFill>
                  <a:schemeClr val="hlink"/>
                </a:solidFill>
              </a:rPr>
              <a:t>higher temperature</a:t>
            </a:r>
            <a:r>
              <a:rPr lang="en-US" altLang="en-US"/>
              <a:t> is required to disrupt the orderly array of ions in crystalline MgO</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7510"/>
                                        </p:tgtEl>
                                        <p:attrNameLst>
                                          <p:attrName>style.visibility</p:attrName>
                                        </p:attrNameLst>
                                      </p:cBhvr>
                                      <p:to>
                                        <p:strVal val="visible"/>
                                      </p:to>
                                    </p:set>
                                    <p:anim calcmode="lin" valueType="num">
                                      <p:cBhvr additive="base">
                                        <p:cTn id="7" dur="500" fill="hold"/>
                                        <p:tgtEl>
                                          <p:spTgt spid="277510"/>
                                        </p:tgtEl>
                                        <p:attrNameLst>
                                          <p:attrName>ppt_x</p:attrName>
                                        </p:attrNameLst>
                                      </p:cBhvr>
                                      <p:tavLst>
                                        <p:tav tm="0">
                                          <p:val>
                                            <p:strVal val="#ppt_x"/>
                                          </p:val>
                                        </p:tav>
                                        <p:tav tm="100000">
                                          <p:val>
                                            <p:strVal val="#ppt_x"/>
                                          </p:val>
                                        </p:tav>
                                      </p:tavLst>
                                    </p:anim>
                                    <p:anim calcmode="lin" valueType="num">
                                      <p:cBhvr additive="base">
                                        <p:cTn id="8" dur="500" fill="hold"/>
                                        <p:tgtEl>
                                          <p:spTgt spid="27751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77511"/>
                                        </p:tgtEl>
                                        <p:attrNameLst>
                                          <p:attrName>style.visibility</p:attrName>
                                        </p:attrNameLst>
                                      </p:cBhvr>
                                      <p:to>
                                        <p:strVal val="visible"/>
                                      </p:to>
                                    </p:set>
                                    <p:anim calcmode="lin" valueType="num">
                                      <p:cBhvr additive="base">
                                        <p:cTn id="13" dur="500" fill="hold"/>
                                        <p:tgtEl>
                                          <p:spTgt spid="277511"/>
                                        </p:tgtEl>
                                        <p:attrNameLst>
                                          <p:attrName>ppt_x</p:attrName>
                                        </p:attrNameLst>
                                      </p:cBhvr>
                                      <p:tavLst>
                                        <p:tav tm="0">
                                          <p:val>
                                            <p:strVal val="#ppt_x"/>
                                          </p:val>
                                        </p:tav>
                                        <p:tav tm="100000">
                                          <p:val>
                                            <p:strVal val="#ppt_x"/>
                                          </p:val>
                                        </p:tav>
                                      </p:tavLst>
                                    </p:anim>
                                    <p:anim calcmode="lin" valueType="num">
                                      <p:cBhvr additive="base">
                                        <p:cTn id="14" dur="500" fill="hold"/>
                                        <p:tgtEl>
                                          <p:spTgt spid="2775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10" grpId="0"/>
      <p:bldP spid="277511"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3251" name="Rectangle 3"/>
          <p:cNvSpPr>
            <a:spLocks noGrp="1" noChangeArrowheads="1"/>
          </p:cNvSpPr>
          <p:nvPr>
            <p:ph type="title"/>
          </p:nvPr>
        </p:nvSpPr>
        <p:spPr>
          <a:xfrm>
            <a:off x="1363663" y="333375"/>
            <a:ext cx="4127500" cy="762000"/>
          </a:xfrm>
        </p:spPr>
        <p:txBody>
          <a:bodyPr/>
          <a:lstStyle/>
          <a:p>
            <a:pPr>
              <a:defRPr/>
            </a:pPr>
            <a:r>
              <a:rPr lang="en-US" sz="4400" u="sng" smtClean="0">
                <a:solidFill>
                  <a:schemeClr val="hlink"/>
                </a:solidFill>
                <a:effectLst>
                  <a:outerShdw blurRad="38100" dist="38100" dir="2700000" algn="tl">
                    <a:srgbClr val="000000"/>
                  </a:outerShdw>
                </a:effectLst>
                <a:latin typeface="Comic Sans MS" pitchFamily="66" charset="0"/>
              </a:rPr>
              <a:t>METALS</a:t>
            </a:r>
            <a:endParaRPr lang="en-US" sz="4400" u="sng" smtClean="0">
              <a:solidFill>
                <a:schemeClr val="hlink"/>
              </a:solidFill>
              <a:effectLst>
                <a:outerShdw blurRad="38100" dist="38100" dir="2700000" algn="tl">
                  <a:srgbClr val="000000"/>
                </a:outerShdw>
              </a:effectLst>
              <a:latin typeface="Helvetica" pitchFamily="34" charset="0"/>
            </a:endParaRPr>
          </a:p>
        </p:txBody>
      </p:sp>
      <p:sp>
        <p:nvSpPr>
          <p:cNvPr id="53252" name="Rectangle 4"/>
          <p:cNvSpPr>
            <a:spLocks noGrp="1" noChangeArrowheads="1"/>
          </p:cNvSpPr>
          <p:nvPr>
            <p:ph type="body" idx="1"/>
          </p:nvPr>
        </p:nvSpPr>
        <p:spPr>
          <a:xfrm>
            <a:off x="228600" y="1143000"/>
            <a:ext cx="9410700" cy="4953000"/>
          </a:xfrm>
        </p:spPr>
        <p:txBody>
          <a:bodyPr/>
          <a:lstStyle/>
          <a:p>
            <a:pPr>
              <a:buFontTx/>
              <a:buNone/>
              <a:defRPr/>
            </a:pPr>
            <a:r>
              <a:rPr lang="en-US" sz="3200" dirty="0" smtClean="0">
                <a:effectLst>
                  <a:outerShdw blurRad="38100" dist="38100" dir="2700000" algn="tl">
                    <a:srgbClr val="FFFFFF"/>
                  </a:outerShdw>
                </a:effectLst>
              </a:rPr>
              <a:t>Metal  </a:t>
            </a:r>
            <a:r>
              <a:rPr lang="en-US" sz="3200" dirty="0" smtClean="0">
                <a:effectLst>
                  <a:outerShdw blurRad="38100" dist="38100" dir="2700000" algn="tl">
                    <a:srgbClr val="FFFFFF"/>
                  </a:outerShdw>
                </a:effectLst>
                <a:sym typeface="Symbol" pitchFamily="18" charset="2"/>
              </a:rPr>
              <a:t></a:t>
            </a:r>
            <a:r>
              <a:rPr lang="en-US" sz="3200" dirty="0" smtClean="0">
                <a:effectLst>
                  <a:outerShdw blurRad="38100" dist="38100" dir="2700000" algn="tl">
                    <a:srgbClr val="FFFFFF"/>
                  </a:outerShdw>
                </a:effectLst>
              </a:rPr>
              <a:t>  </a:t>
            </a:r>
            <a:r>
              <a:rPr lang="en-US" sz="3200" dirty="0" err="1" smtClean="0">
                <a:effectLst>
                  <a:outerShdw blurRad="38100" dist="38100" dir="2700000" algn="tl">
                    <a:srgbClr val="FFFFFF"/>
                  </a:outerShdw>
                </a:effectLst>
              </a:rPr>
              <a:t>Metal</a:t>
            </a:r>
            <a:r>
              <a:rPr lang="en-US" sz="3200" baseline="30000" dirty="0" err="1" smtClean="0">
                <a:solidFill>
                  <a:srgbClr val="FF0000"/>
                </a:solidFill>
                <a:effectLst>
                  <a:outerShdw blurRad="38100" dist="38100" dir="2700000" algn="tl">
                    <a:srgbClr val="FFFFFF"/>
                  </a:outerShdw>
                </a:effectLst>
              </a:rPr>
              <a:t>n</a:t>
            </a:r>
            <a:r>
              <a:rPr lang="en-US" sz="3200" baseline="30000" dirty="0" smtClean="0">
                <a:effectLst>
                  <a:outerShdw blurRad="38100" dist="38100" dir="2700000" algn="tl">
                    <a:srgbClr val="FFFFFF"/>
                  </a:outerShdw>
                </a:effectLst>
              </a:rPr>
              <a:t>+</a:t>
            </a:r>
            <a:r>
              <a:rPr lang="en-US" sz="3200" dirty="0" smtClean="0">
                <a:effectLst>
                  <a:outerShdw blurRad="38100" dist="38100" dir="2700000" algn="tl">
                    <a:srgbClr val="FFFFFF"/>
                  </a:outerShdw>
                </a:effectLst>
              </a:rPr>
              <a:t>   +   </a:t>
            </a:r>
            <a:r>
              <a:rPr lang="en-US" sz="3200" dirty="0" smtClean="0">
                <a:solidFill>
                  <a:srgbClr val="FF0000"/>
                </a:solidFill>
                <a:effectLst>
                  <a:outerShdw blurRad="38100" dist="38100" dir="2700000" algn="tl">
                    <a:srgbClr val="FFFFFF"/>
                  </a:outerShdw>
                </a:effectLst>
              </a:rPr>
              <a:t>n</a:t>
            </a:r>
            <a:r>
              <a:rPr lang="en-US" sz="3200" dirty="0" smtClean="0">
                <a:effectLst>
                  <a:outerShdw blurRad="38100" dist="38100" dir="2700000" algn="tl">
                    <a:srgbClr val="FFFFFF"/>
                  </a:outerShdw>
                </a:effectLst>
              </a:rPr>
              <a:t>e</a:t>
            </a:r>
            <a:r>
              <a:rPr lang="en-US" sz="3200" baseline="30000" dirty="0" smtClean="0">
                <a:effectLst>
                  <a:outerShdw blurRad="38100" dist="38100" dir="2700000" algn="tl">
                    <a:srgbClr val="FFFFFF"/>
                  </a:outerShdw>
                </a:effectLst>
              </a:rPr>
              <a:t>-</a:t>
            </a:r>
          </a:p>
          <a:p>
            <a:pPr>
              <a:buFontTx/>
              <a:buNone/>
              <a:defRPr/>
            </a:pPr>
            <a:r>
              <a:rPr lang="en-US" sz="3200" dirty="0" smtClean="0">
                <a:effectLst>
                  <a:outerShdw blurRad="38100" dist="38100" dir="2700000" algn="tl">
                    <a:srgbClr val="FFFFFF"/>
                  </a:outerShdw>
                </a:effectLst>
              </a:rPr>
              <a:t>where </a:t>
            </a:r>
            <a:r>
              <a:rPr lang="en-US" sz="3200" dirty="0" smtClean="0">
                <a:solidFill>
                  <a:srgbClr val="FF0000"/>
                </a:solidFill>
                <a:effectLst>
                  <a:outerShdw blurRad="38100" dist="38100" dir="2700000" algn="tl">
                    <a:srgbClr val="000000"/>
                  </a:outerShdw>
                </a:effectLst>
              </a:rPr>
              <a:t>n = periodic group</a:t>
            </a:r>
          </a:p>
          <a:p>
            <a:pPr>
              <a:buFontTx/>
              <a:buNone/>
              <a:defRPr/>
            </a:pPr>
            <a:r>
              <a:rPr lang="en-US" sz="3200" dirty="0" smtClean="0">
                <a:effectLst>
                  <a:outerShdw blurRad="38100" dist="38100" dir="2700000" algn="tl">
                    <a:srgbClr val="FFFFFF"/>
                  </a:outerShdw>
                </a:effectLst>
              </a:rPr>
              <a:t>Na</a:t>
            </a:r>
            <a:r>
              <a:rPr lang="en-US" sz="3200" baseline="30000" dirty="0" smtClean="0">
                <a:effectLst>
                  <a:outerShdw blurRad="38100" dist="38100" dir="2700000" algn="tl">
                    <a:srgbClr val="FFFFFF"/>
                  </a:outerShdw>
                </a:effectLst>
              </a:rPr>
              <a:t>+	</a:t>
            </a:r>
            <a:r>
              <a:rPr lang="en-US" sz="3200" dirty="0" smtClean="0">
                <a:effectLst>
                  <a:outerShdw blurRad="38100" dist="38100" dir="2700000" algn="tl">
                    <a:srgbClr val="FFFFFF"/>
                  </a:outerShdw>
                </a:effectLst>
              </a:rPr>
              <a:t> 	sodium ion</a:t>
            </a:r>
          </a:p>
          <a:p>
            <a:pPr>
              <a:buFontTx/>
              <a:buNone/>
              <a:defRPr/>
            </a:pPr>
            <a:r>
              <a:rPr lang="en-US" sz="3200" dirty="0" smtClean="0">
                <a:effectLst>
                  <a:outerShdw blurRad="38100" dist="38100" dir="2700000" algn="tl">
                    <a:srgbClr val="FFFFFF"/>
                  </a:outerShdw>
                </a:effectLst>
              </a:rPr>
              <a:t>Mg</a:t>
            </a:r>
            <a:r>
              <a:rPr lang="en-US" sz="3200" baseline="30000" dirty="0" smtClean="0">
                <a:effectLst>
                  <a:outerShdw blurRad="38100" dist="38100" dir="2700000" algn="tl">
                    <a:srgbClr val="FFFFFF"/>
                  </a:outerShdw>
                </a:effectLst>
              </a:rPr>
              <a:t>2+</a:t>
            </a:r>
            <a:r>
              <a:rPr lang="en-US" sz="3200" dirty="0" smtClean="0">
                <a:effectLst>
                  <a:outerShdw blurRad="38100" dist="38100" dir="2700000" algn="tl">
                    <a:srgbClr val="FFFFFF"/>
                  </a:outerShdw>
                </a:effectLst>
              </a:rPr>
              <a:t>		magnesium ion</a:t>
            </a:r>
          </a:p>
          <a:p>
            <a:pPr>
              <a:buFontTx/>
              <a:buNone/>
              <a:defRPr/>
            </a:pPr>
            <a:r>
              <a:rPr lang="en-US" sz="3200" dirty="0" smtClean="0">
                <a:effectLst>
                  <a:outerShdw blurRad="38100" dist="38100" dir="2700000" algn="tl">
                    <a:srgbClr val="FFFFFF"/>
                  </a:outerShdw>
                </a:effectLst>
              </a:rPr>
              <a:t>Al</a:t>
            </a:r>
            <a:r>
              <a:rPr lang="en-US" sz="3200" baseline="30000" dirty="0" smtClean="0">
                <a:effectLst>
                  <a:outerShdw blurRad="38100" dist="38100" dir="2700000" algn="tl">
                    <a:srgbClr val="FFFFFF"/>
                  </a:outerShdw>
                </a:effectLst>
              </a:rPr>
              <a:t>3+		</a:t>
            </a:r>
            <a:r>
              <a:rPr lang="en-US" sz="3200" dirty="0" smtClean="0">
                <a:effectLst>
                  <a:outerShdw blurRad="38100" dist="38100" dir="2700000" algn="tl">
                    <a:srgbClr val="FFFFFF"/>
                  </a:outerShdw>
                </a:effectLst>
              </a:rPr>
              <a:t>aluminum ion</a:t>
            </a:r>
            <a:endParaRPr lang="en-US" sz="3200" baseline="30000" dirty="0" smtClean="0">
              <a:effectLst>
                <a:outerShdw blurRad="38100" dist="38100" dir="2700000" algn="tl">
                  <a:srgbClr val="FFFFFF"/>
                </a:outerShdw>
              </a:effectLst>
            </a:endParaRPr>
          </a:p>
          <a:p>
            <a:pPr>
              <a:buFontTx/>
              <a:buNone/>
              <a:defRPr/>
            </a:pPr>
            <a:r>
              <a:rPr lang="en-US" sz="3200" dirty="0" smtClean="0">
                <a:effectLst>
                  <a:outerShdw blurRad="38100" dist="38100" dir="2700000" algn="tl">
                    <a:srgbClr val="FFFFFF"/>
                  </a:outerShdw>
                </a:effectLst>
              </a:rPr>
              <a:t>Transition metals </a:t>
            </a:r>
            <a:r>
              <a:rPr lang="en-US" sz="3200" dirty="0" smtClean="0">
                <a:effectLst>
                  <a:outerShdw blurRad="38100" dist="38100" dir="2700000" algn="tl">
                    <a:srgbClr val="FFFFFF"/>
                  </a:outerShdw>
                </a:effectLst>
                <a:sym typeface="Symbol" pitchFamily="18" charset="2"/>
              </a:rPr>
              <a:t></a:t>
            </a:r>
            <a:r>
              <a:rPr lang="en-US" sz="3200" dirty="0" smtClean="0">
                <a:effectLst>
                  <a:outerShdw blurRad="38100" dist="38100" dir="2700000" algn="tl">
                    <a:srgbClr val="FFFFFF"/>
                  </a:outerShdw>
                </a:effectLst>
              </a:rPr>
              <a:t> M</a:t>
            </a:r>
            <a:r>
              <a:rPr lang="en-US" sz="3200" baseline="30000" dirty="0" smtClean="0">
                <a:effectLst>
                  <a:outerShdw blurRad="38100" dist="38100" dir="2700000" algn="tl">
                    <a:srgbClr val="FFFFFF"/>
                  </a:outerShdw>
                </a:effectLst>
              </a:rPr>
              <a:t>2+</a:t>
            </a:r>
            <a:r>
              <a:rPr lang="en-US" sz="3200" dirty="0" smtClean="0">
                <a:effectLst>
                  <a:outerShdw blurRad="38100" dist="38100" dir="2700000" algn="tl">
                    <a:srgbClr val="FFFFFF"/>
                  </a:outerShdw>
                </a:effectLst>
              </a:rPr>
              <a:t> or M</a:t>
            </a:r>
            <a:r>
              <a:rPr lang="en-US" sz="3200" baseline="30000" dirty="0" smtClean="0">
                <a:effectLst>
                  <a:outerShdw blurRad="38100" dist="38100" dir="2700000" algn="tl">
                    <a:srgbClr val="FFFFFF"/>
                  </a:outerShdw>
                </a:effectLst>
              </a:rPr>
              <a:t>3+</a:t>
            </a:r>
            <a:r>
              <a:rPr lang="en-US" sz="3200" dirty="0" smtClean="0">
                <a:effectLst>
                  <a:outerShdw blurRad="38100" dist="38100" dir="2700000" algn="tl">
                    <a:srgbClr val="FFFFFF"/>
                  </a:outerShdw>
                </a:effectLst>
              </a:rPr>
              <a:t> are common</a:t>
            </a:r>
          </a:p>
          <a:p>
            <a:pPr>
              <a:buFontTx/>
              <a:buNone/>
              <a:defRPr/>
            </a:pPr>
            <a:r>
              <a:rPr lang="en-US" sz="3200" dirty="0" smtClean="0">
                <a:effectLst>
                  <a:outerShdw blurRad="38100" dist="38100" dir="2700000" algn="tl">
                    <a:srgbClr val="FFFFFF"/>
                  </a:outerShdw>
                </a:effectLst>
              </a:rPr>
              <a:t>Fe</a:t>
            </a:r>
            <a:r>
              <a:rPr lang="en-US" sz="3200" baseline="30000" dirty="0" smtClean="0">
                <a:effectLst>
                  <a:outerShdw blurRad="38100" dist="38100" dir="2700000" algn="tl">
                    <a:srgbClr val="FFFFFF"/>
                  </a:outerShdw>
                </a:effectLst>
              </a:rPr>
              <a:t>2+</a:t>
            </a:r>
            <a:r>
              <a:rPr lang="en-US" sz="3200" dirty="0" smtClean="0">
                <a:effectLst>
                  <a:outerShdw blurRad="38100" dist="38100" dir="2700000" algn="tl">
                    <a:srgbClr val="FFFFFF"/>
                  </a:outerShdw>
                </a:effectLst>
              </a:rPr>
              <a:t>		iron(II) ion</a:t>
            </a:r>
          </a:p>
          <a:p>
            <a:pPr>
              <a:buFontTx/>
              <a:buNone/>
              <a:defRPr/>
            </a:pPr>
            <a:r>
              <a:rPr lang="en-US" sz="3200" dirty="0" smtClean="0">
                <a:effectLst>
                  <a:outerShdw blurRad="38100" dist="38100" dir="2700000" algn="tl">
                    <a:srgbClr val="FFFFFF"/>
                  </a:outerShdw>
                </a:effectLst>
              </a:rPr>
              <a:t>Fe</a:t>
            </a:r>
            <a:r>
              <a:rPr lang="en-US" sz="3200" baseline="30000" dirty="0" smtClean="0">
                <a:effectLst>
                  <a:outerShdw blurRad="38100" dist="38100" dir="2700000" algn="tl">
                    <a:srgbClr val="FFFFFF"/>
                  </a:outerShdw>
                </a:effectLst>
              </a:rPr>
              <a:t>3+</a:t>
            </a:r>
            <a:r>
              <a:rPr lang="en-US" sz="3200" dirty="0" smtClean="0">
                <a:effectLst>
                  <a:outerShdw blurRad="38100" dist="38100" dir="2700000" algn="tl">
                    <a:srgbClr val="FFFFFF"/>
                  </a:outerShdw>
                </a:effectLst>
              </a:rPr>
              <a:t>		iron(III) ion</a:t>
            </a:r>
          </a:p>
        </p:txBody>
      </p:sp>
      <p:sp>
        <p:nvSpPr>
          <p:cNvPr id="4" name="Rectangle 4"/>
          <p:cNvSpPr txBox="1">
            <a:spLocks noChangeArrowheads="1"/>
          </p:cNvSpPr>
          <p:nvPr/>
        </p:nvSpPr>
        <p:spPr bwMode="auto">
          <a:xfrm>
            <a:off x="228600" y="6172200"/>
            <a:ext cx="4305300" cy="381000"/>
          </a:xfrm>
          <a:prstGeom prst="rect">
            <a:avLst/>
          </a:prstGeom>
          <a:noFill/>
          <a:ln w="12700">
            <a:noFill/>
            <a:miter lim="800000"/>
            <a:headEnd/>
            <a:tailEnd/>
          </a:ln>
        </p:spPr>
        <p:txBody>
          <a:bodyPr lIns="90488" tIns="44450" rIns="90488" bIns="44450"/>
          <a:lstStyle/>
          <a:p>
            <a:pPr marL="285750" indent="-285750">
              <a:lnSpc>
                <a:spcPct val="90000"/>
              </a:lnSpc>
              <a:spcBef>
                <a:spcPct val="30000"/>
              </a:spcBef>
              <a:buSzPct val="100000"/>
              <a:defRPr/>
            </a:pPr>
            <a:r>
              <a:rPr lang="en-US" sz="2000" kern="0" dirty="0">
                <a:effectLst>
                  <a:outerShdw blurRad="38100" dist="38100" dir="2700000" algn="tl">
                    <a:srgbClr val="FFFFFF"/>
                  </a:outerShdw>
                </a:effectLst>
                <a:latin typeface="+mn-lt"/>
              </a:rPr>
              <a:t>See back of study guide</a:t>
            </a:r>
            <a:endParaRPr lang="en-US" sz="2000" kern="0" baseline="30000" dirty="0">
              <a:effectLst>
                <a:outerShdw blurRad="38100" dist="38100" dir="2700000" algn="tl">
                  <a:srgbClr val="FFFFFF"/>
                </a:outerShdw>
              </a:effectLst>
              <a:latin typeface="+mn-lt"/>
            </a:endParaRPr>
          </a:p>
        </p:txBody>
      </p:sp>
    </p:spTree>
  </p:cSld>
  <p:clrMapOvr>
    <a:masterClrMapping/>
  </p:clrMapOvr>
  <p:transition>
    <p:cut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1"/>
          <p:cNvGrpSpPr/>
          <p:nvPr/>
        </p:nvGrpSpPr>
        <p:grpSpPr>
          <a:xfrm>
            <a:off x="0" y="1676400"/>
            <a:ext cx="9906000" cy="1828800"/>
            <a:chOff x="0" y="1676400"/>
            <a:chExt cx="9906000" cy="1828800"/>
          </a:xfrm>
        </p:grpSpPr>
        <p:sp>
          <p:nvSpPr>
            <p:cNvPr id="136194" name="Rectangle 7"/>
            <p:cNvSpPr>
              <a:spLocks noChangeArrowheads="1"/>
            </p:cNvSpPr>
            <p:nvPr/>
          </p:nvSpPr>
          <p:spPr bwMode="auto">
            <a:xfrm>
              <a:off x="0" y="1676400"/>
              <a:ext cx="9906000" cy="1828800"/>
            </a:xfrm>
            <a:prstGeom prst="rect">
              <a:avLst/>
            </a:prstGeom>
            <a:solidFill>
              <a:srgbClr val="FFFF00"/>
            </a:solidFill>
            <a:ln w="12700">
              <a:solidFill>
                <a:schemeClr val="tx1"/>
              </a:solidFill>
              <a:miter lim="800000"/>
              <a:headEnd/>
              <a:tailEnd/>
            </a:ln>
          </p:spPr>
          <p:txBody>
            <a:bodyPr wrap="none" anchor="ct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endParaRPr lang="en-ZA" altLang="en-US"/>
            </a:p>
          </p:txBody>
        </p:sp>
        <p:sp>
          <p:nvSpPr>
            <p:cNvPr id="136197" name="Text Box 6"/>
            <p:cNvSpPr txBox="1">
              <a:spLocks noChangeArrowheads="1"/>
            </p:cNvSpPr>
            <p:nvPr/>
          </p:nvSpPr>
          <p:spPr bwMode="auto">
            <a:xfrm>
              <a:off x="0" y="1981200"/>
              <a:ext cx="9906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spcBef>
                  <a:spcPct val="50000"/>
                </a:spcBef>
              </a:pPr>
              <a:r>
                <a:rPr lang="en-ZA" altLang="en-US" dirty="0" smtClean="0"/>
                <a:t>Which one of the following two </a:t>
              </a:r>
              <a:r>
                <a:rPr lang="en-ZA" altLang="en-US" dirty="0"/>
                <a:t>ionic compounds </a:t>
              </a:r>
              <a:r>
                <a:rPr lang="en-ZA" altLang="en-US" dirty="0" smtClean="0"/>
                <a:t>melting point will be higher? Explain your answer.</a:t>
              </a:r>
            </a:p>
            <a:p>
              <a:pPr algn="ctr">
                <a:spcBef>
                  <a:spcPct val="50000"/>
                </a:spcBef>
              </a:pPr>
              <a:r>
                <a:rPr lang="en-ZA" altLang="en-US" dirty="0" err="1" smtClean="0"/>
                <a:t>NaCl</a:t>
              </a:r>
              <a:r>
                <a:rPr lang="en-ZA" altLang="en-US" dirty="0" smtClean="0"/>
                <a:t> </a:t>
              </a:r>
              <a:r>
                <a:rPr lang="en-ZA" altLang="en-US" dirty="0"/>
                <a:t>and </a:t>
              </a:r>
              <a:r>
                <a:rPr lang="en-ZA" altLang="en-US" dirty="0" err="1" smtClean="0"/>
                <a:t>RbI</a:t>
              </a:r>
              <a:endParaRPr lang="en-ZA" altLang="en-US" dirty="0"/>
            </a:p>
          </p:txBody>
        </p:sp>
      </p:grpSp>
      <p:sp>
        <p:nvSpPr>
          <p:cNvPr id="6" name="Rectangle 2"/>
          <p:cNvSpPr txBox="1">
            <a:spLocks noChangeArrowheads="1"/>
          </p:cNvSpPr>
          <p:nvPr/>
        </p:nvSpPr>
        <p:spPr bwMode="auto">
          <a:xfrm>
            <a:off x="1576388" y="354012"/>
            <a:ext cx="6500812" cy="865188"/>
          </a:xfrm>
          <a:prstGeom prst="rect">
            <a:avLst/>
          </a:prstGeom>
          <a:solidFill>
            <a:srgbClr val="002060"/>
          </a:solidFill>
          <a:ln>
            <a:noFill/>
          </a:ln>
          <a:extLs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lvl1pPr marL="285750" indent="-285750" algn="l" rtl="0" eaLnBrk="0" fontAlgn="base" hangingPunct="0">
              <a:lnSpc>
                <a:spcPct val="90000"/>
              </a:lnSpc>
              <a:spcBef>
                <a:spcPct val="30000"/>
              </a:spcBef>
              <a:spcAft>
                <a:spcPct val="0"/>
              </a:spcAft>
              <a:buSzPct val="100000"/>
              <a:buChar char="•"/>
              <a:defRPr sz="2400" b="1">
                <a:solidFill>
                  <a:schemeClr val="tx1"/>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sz="2800" b="1">
                <a:solidFill>
                  <a:schemeClr val="tx1"/>
                </a:solidFill>
                <a:latin typeface="+mn-lt"/>
              </a:defRPr>
            </a:lvl2pPr>
            <a:lvl3pPr marL="1143000" indent="-228600" algn="l" rtl="0" eaLnBrk="0" fontAlgn="base" hangingPunct="0">
              <a:lnSpc>
                <a:spcPct val="90000"/>
              </a:lnSpc>
              <a:spcBef>
                <a:spcPct val="30000"/>
              </a:spcBef>
              <a:spcAft>
                <a:spcPct val="0"/>
              </a:spcAft>
              <a:buSzPct val="100000"/>
              <a:buChar char="»"/>
              <a:defRPr sz="2400" b="1">
                <a:solidFill>
                  <a:schemeClr val="tx1"/>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chemeClr val="tx1"/>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chemeClr val="tx1"/>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chemeClr val="tx1"/>
                </a:solidFill>
                <a:latin typeface="+mn-lt"/>
              </a:defRPr>
            </a:lvl9pPr>
          </a:lstStyle>
          <a:p>
            <a:pPr marL="0" indent="0" algn="ctr">
              <a:lnSpc>
                <a:spcPct val="150000"/>
              </a:lnSpc>
              <a:buNone/>
            </a:pPr>
            <a:r>
              <a:rPr lang="en-ZA" altLang="en-US" sz="3200" kern="0" dirty="0" smtClean="0">
                <a:solidFill>
                  <a:schemeClr val="bg1"/>
                </a:solidFill>
                <a:latin typeface="Comic Sans MS" panose="030F0702030302020204" pitchFamily="66" charset="0"/>
              </a:rPr>
              <a:t>TRY YOURSELF 2.9</a:t>
            </a:r>
            <a:endParaRPr lang="en-US" altLang="en-US" sz="3200" kern="0" dirty="0" smtClean="0">
              <a:solidFill>
                <a:schemeClr val="bg1"/>
              </a:solidFill>
              <a:latin typeface="Comic Sans MS" panose="030F0702030302020204" pitchFamily="66" charset="0"/>
            </a:endParaRPr>
          </a:p>
        </p:txBody>
      </p:sp>
    </p:spTree>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8245" name="Rectangle 8"/>
          <p:cNvSpPr>
            <a:spLocks noChangeArrowheads="1"/>
          </p:cNvSpPr>
          <p:nvPr/>
        </p:nvSpPr>
        <p:spPr bwMode="auto">
          <a:xfrm>
            <a:off x="0" y="0"/>
            <a:ext cx="990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1440996" tIns="152352" rIns="0" bIns="152352" anchor="ct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endParaRPr lang="af-ZA" altLang="en-US"/>
          </a:p>
        </p:txBody>
      </p:sp>
      <p:grpSp>
        <p:nvGrpSpPr>
          <p:cNvPr id="138246" name="Group 21"/>
          <p:cNvGrpSpPr>
            <a:grpSpLocks/>
          </p:cNvGrpSpPr>
          <p:nvPr/>
        </p:nvGrpSpPr>
        <p:grpSpPr bwMode="auto">
          <a:xfrm>
            <a:off x="222250" y="76200"/>
            <a:ext cx="9448800" cy="1957388"/>
            <a:chOff x="221972" y="275088"/>
            <a:chExt cx="9448801" cy="1956931"/>
          </a:xfrm>
        </p:grpSpPr>
        <p:grpSp>
          <p:nvGrpSpPr>
            <p:cNvPr id="138251" name="Group 10"/>
            <p:cNvGrpSpPr>
              <a:grpSpLocks/>
            </p:cNvGrpSpPr>
            <p:nvPr/>
          </p:nvGrpSpPr>
          <p:grpSpPr bwMode="auto">
            <a:xfrm>
              <a:off x="221972" y="275088"/>
              <a:ext cx="9448801" cy="1956931"/>
              <a:chOff x="1755775" y="381000"/>
              <a:chExt cx="7693025" cy="1231094"/>
            </a:xfrm>
          </p:grpSpPr>
          <p:sp>
            <p:nvSpPr>
              <p:cNvPr id="4" name="TextBox 3"/>
              <p:cNvSpPr txBox="1"/>
              <p:nvPr/>
            </p:nvSpPr>
            <p:spPr>
              <a:xfrm>
                <a:off x="1755775" y="381000"/>
                <a:ext cx="7693025" cy="1231094"/>
              </a:xfrm>
              <a:prstGeom prst="rect">
                <a:avLst/>
              </a:prstGeom>
              <a:solidFill>
                <a:schemeClr val="accent6">
                  <a:lumMod val="50000"/>
                </a:schemeClr>
              </a:solidFill>
              <a:ln w="38100">
                <a:solidFill>
                  <a:schemeClr val="tx1">
                    <a:lumMod val="95000"/>
                    <a:lumOff val="5000"/>
                  </a:schemeClr>
                </a:solidFill>
              </a:ln>
              <a:scene3d>
                <a:camera prst="orthographicFront"/>
                <a:lightRig rig="threePt" dir="t"/>
              </a:scene3d>
              <a:sp3d>
                <a:bevelT w="165100" prst="coolSlant"/>
              </a:sp3d>
            </p:spPr>
            <p:txBody>
              <a:bodyPr lIns="91429" tIns="45714" rIns="91429" bIns="45714">
                <a:spAutoFit/>
                <a:sp3d extrusionH="57150">
                  <a:bevelT w="82550" h="38100" prst="coolSlant"/>
                </a:sp3d>
              </a:bodyPr>
              <a:lstStyle/>
              <a:p>
                <a:pPr algn="r">
                  <a:defRPr/>
                </a:pPr>
                <a:endParaRPr lang="en-US" sz="5400" u="sng" dirty="0">
                  <a:solidFill>
                    <a:srgbClr val="FFFFFF"/>
                  </a:solidFill>
                  <a:effectLst>
                    <a:outerShdw blurRad="50800" dist="38100" dir="10800000" algn="ctr" rotWithShape="0">
                      <a:schemeClr val="tx1">
                        <a:lumMod val="95000"/>
                        <a:lumOff val="5000"/>
                        <a:alpha val="50000"/>
                      </a:schemeClr>
                    </a:outerShdw>
                    <a:reflection blurRad="6350" stA="55000" endA="300" endPos="45500" dir="5400000" sy="-100000" algn="bl" rotWithShape="0"/>
                  </a:effectLst>
                  <a:latin typeface="Calibri" pitchFamily="34" charset="0"/>
                </a:endParaRPr>
              </a:p>
              <a:p>
                <a:pPr algn="r">
                  <a:defRPr/>
                </a:pPr>
                <a:endParaRPr lang="af-ZA" sz="2000" dirty="0">
                  <a:solidFill>
                    <a:srgbClr val="FFFFFF"/>
                  </a:solidFill>
                  <a:latin typeface="Calibri" pitchFamily="34" charset="0"/>
                </a:endParaRPr>
              </a:p>
            </p:txBody>
          </p:sp>
          <p:sp>
            <p:nvSpPr>
              <p:cNvPr id="55300" name="Rectangle 4"/>
              <p:cNvSpPr>
                <a:spLocks noChangeArrowheads="1"/>
              </p:cNvSpPr>
              <p:nvPr/>
            </p:nvSpPr>
            <p:spPr bwMode="auto">
              <a:xfrm>
                <a:off x="3188102" y="603053"/>
                <a:ext cx="5459566" cy="832366"/>
              </a:xfrm>
              <a:prstGeom prst="rect">
                <a:avLst/>
              </a:prstGeom>
              <a:noFill/>
              <a:ln w="9525">
                <a:noFill/>
                <a:miter lim="800000"/>
                <a:headEnd/>
                <a:tailEnd/>
              </a:ln>
              <a:scene3d>
                <a:camera prst="orthographicFront"/>
                <a:lightRig rig="threePt" dir="t"/>
              </a:scene3d>
              <a:sp3d>
                <a:bevelT w="165100" prst="coolSlant"/>
              </a:sp3d>
            </p:spPr>
            <p:txBody>
              <a:bodyPr lIns="91429" tIns="45714" rIns="91429" bIns="45714">
                <a:spAutoFit/>
                <a:sp3d extrusionH="57150">
                  <a:bevelT w="82550" h="38100" prst="coolSlant"/>
                </a:sp3d>
              </a:bodyPr>
              <a:lstStyle/>
              <a:p>
                <a:pPr algn="ctr">
                  <a:defRPr/>
                </a:pPr>
                <a:r>
                  <a:rPr lang="af-ZA" sz="4000" cap="small" dirty="0" err="1">
                    <a:ln>
                      <a:solidFill>
                        <a:srgbClr val="FFFFFF"/>
                      </a:solidFill>
                    </a:ln>
                    <a:solidFill>
                      <a:srgbClr val="FFFFFF"/>
                    </a:solidFill>
                    <a:latin typeface="Calibri" pitchFamily="34" charset="0"/>
                  </a:rPr>
                  <a:t>Molecular</a:t>
                </a:r>
                <a:r>
                  <a:rPr lang="af-ZA" sz="4000" cap="small" dirty="0">
                    <a:ln>
                      <a:solidFill>
                        <a:srgbClr val="FFFFFF"/>
                      </a:solidFill>
                    </a:ln>
                    <a:solidFill>
                      <a:srgbClr val="FFFFFF"/>
                    </a:solidFill>
                    <a:latin typeface="Calibri" pitchFamily="34" charset="0"/>
                  </a:rPr>
                  <a:t> </a:t>
                </a:r>
                <a:r>
                  <a:rPr lang="af-ZA" sz="4000" cap="small" dirty="0" err="1">
                    <a:ln>
                      <a:solidFill>
                        <a:srgbClr val="FFFFFF"/>
                      </a:solidFill>
                    </a:ln>
                    <a:solidFill>
                      <a:srgbClr val="FFFFFF"/>
                    </a:solidFill>
                    <a:latin typeface="Calibri" pitchFamily="34" charset="0"/>
                  </a:rPr>
                  <a:t>compounds</a:t>
                </a:r>
                <a:r>
                  <a:rPr lang="af-ZA" sz="4000" cap="small" dirty="0">
                    <a:ln>
                      <a:solidFill>
                        <a:srgbClr val="FFFFFF"/>
                      </a:solidFill>
                    </a:ln>
                    <a:solidFill>
                      <a:srgbClr val="FFFFFF"/>
                    </a:solidFill>
                    <a:latin typeface="Calibri" pitchFamily="34" charset="0"/>
                  </a:rPr>
                  <a:t>:</a:t>
                </a:r>
              </a:p>
              <a:p>
                <a:pPr algn="ctr">
                  <a:defRPr/>
                </a:pPr>
                <a:r>
                  <a:rPr lang="af-ZA" sz="4000" cap="small" dirty="0" err="1">
                    <a:ln>
                      <a:solidFill>
                        <a:srgbClr val="FFFFFF"/>
                      </a:solidFill>
                    </a:ln>
                    <a:solidFill>
                      <a:srgbClr val="FFFFFF"/>
                    </a:solidFill>
                    <a:latin typeface="Calibri" pitchFamily="34" charset="0"/>
                  </a:rPr>
                  <a:t>Formulaes</a:t>
                </a:r>
                <a:r>
                  <a:rPr lang="af-ZA" sz="4000" cap="small" dirty="0">
                    <a:ln>
                      <a:solidFill>
                        <a:srgbClr val="FFFFFF"/>
                      </a:solidFill>
                    </a:ln>
                    <a:solidFill>
                      <a:srgbClr val="FFFFFF"/>
                    </a:solidFill>
                    <a:latin typeface="Calibri" pitchFamily="34" charset="0"/>
                  </a:rPr>
                  <a:t> </a:t>
                </a:r>
                <a:r>
                  <a:rPr lang="af-ZA" sz="4000" cap="small" dirty="0" err="1">
                    <a:ln>
                      <a:solidFill>
                        <a:srgbClr val="FFFFFF"/>
                      </a:solidFill>
                    </a:ln>
                    <a:solidFill>
                      <a:srgbClr val="FFFFFF"/>
                    </a:solidFill>
                    <a:latin typeface="Calibri" pitchFamily="34" charset="0"/>
                  </a:rPr>
                  <a:t>and</a:t>
                </a:r>
                <a:r>
                  <a:rPr lang="af-ZA" sz="4000" cap="small" dirty="0">
                    <a:ln>
                      <a:solidFill>
                        <a:srgbClr val="FFFFFF"/>
                      </a:solidFill>
                    </a:ln>
                    <a:solidFill>
                      <a:srgbClr val="FFFFFF"/>
                    </a:solidFill>
                    <a:latin typeface="Calibri" pitchFamily="34" charset="0"/>
                  </a:rPr>
                  <a:t> </a:t>
                </a:r>
                <a:r>
                  <a:rPr lang="af-ZA" sz="4000" cap="small" dirty="0" err="1">
                    <a:ln>
                      <a:solidFill>
                        <a:srgbClr val="FFFFFF"/>
                      </a:solidFill>
                    </a:ln>
                    <a:solidFill>
                      <a:srgbClr val="FFFFFF"/>
                    </a:solidFill>
                    <a:latin typeface="Calibri" pitchFamily="34" charset="0"/>
                  </a:rPr>
                  <a:t>names</a:t>
                </a:r>
                <a:endParaRPr lang="en-US" sz="4000" cap="small" dirty="0">
                  <a:ln>
                    <a:solidFill>
                      <a:srgbClr val="FFFFFF"/>
                    </a:solidFill>
                  </a:ln>
                  <a:solidFill>
                    <a:srgbClr val="FFFF00"/>
                  </a:solidFill>
                  <a:latin typeface="Calibri" pitchFamily="34" charset="0"/>
                </a:endParaRPr>
              </a:p>
            </p:txBody>
          </p:sp>
        </p:grpSp>
        <p:grpSp>
          <p:nvGrpSpPr>
            <p:cNvPr id="138252" name="Group 16"/>
            <p:cNvGrpSpPr>
              <a:grpSpLocks/>
            </p:cNvGrpSpPr>
            <p:nvPr/>
          </p:nvGrpSpPr>
          <p:grpSpPr bwMode="auto">
            <a:xfrm>
              <a:off x="378240" y="533400"/>
              <a:ext cx="1415772" cy="1460081"/>
              <a:chOff x="98735" y="5105400"/>
              <a:chExt cx="1516799" cy="1601163"/>
            </a:xfrm>
          </p:grpSpPr>
          <p:sp>
            <p:nvSpPr>
              <p:cNvPr id="13" name="TextBox 12"/>
              <p:cNvSpPr txBox="1"/>
              <p:nvPr/>
            </p:nvSpPr>
            <p:spPr>
              <a:xfrm rot="16200000">
                <a:off x="56553" y="5147582"/>
                <a:ext cx="1601163" cy="1516799"/>
              </a:xfrm>
              <a:prstGeom prst="rect">
                <a:avLst/>
              </a:prstGeom>
              <a:gradFill flip="none" rotWithShape="1">
                <a:gsLst>
                  <a:gs pos="0">
                    <a:srgbClr val="DDEBCF"/>
                  </a:gs>
                  <a:gs pos="50000">
                    <a:srgbClr val="9CB86E"/>
                  </a:gs>
                  <a:gs pos="100000">
                    <a:srgbClr val="156B13"/>
                  </a:gs>
                </a:gsLst>
                <a:lin ang="5400000" scaled="0"/>
                <a:tileRect r="-100000" b="-100000"/>
              </a:gradFill>
              <a:scene3d>
                <a:camera prst="orthographicFront"/>
                <a:lightRig rig="threePt" dir="t"/>
              </a:scene3d>
              <a:sp3d>
                <a:bevelT w="165100" prst="coolSlant"/>
              </a:sp3d>
            </p:spPr>
            <p:txBody>
              <a:bodyPr>
                <a:spAutoFit/>
                <a:sp3d extrusionH="57150">
                  <a:bevelT w="82550" h="38100" prst="coolSlant"/>
                </a:sp3d>
              </a:bodyPr>
              <a:lstStyle/>
              <a:p>
                <a:pPr algn="ctr">
                  <a:defRPr/>
                </a:pPr>
                <a:r>
                  <a:rPr lang="af-ZA" sz="1400" dirty="0">
                    <a:latin typeface="Calibri" pitchFamily="34" charset="0"/>
                  </a:rPr>
                  <a:t>STUDY SECTION</a:t>
                </a:r>
              </a:p>
              <a:p>
                <a:pPr>
                  <a:defRPr/>
                </a:pPr>
                <a:endParaRPr lang="af-ZA" dirty="0"/>
              </a:p>
              <a:p>
                <a:pPr>
                  <a:defRPr/>
                </a:pPr>
                <a:endParaRPr lang="af-ZA" dirty="0"/>
              </a:p>
              <a:p>
                <a:pPr>
                  <a:defRPr/>
                </a:pPr>
                <a:endParaRPr lang="af-ZA" dirty="0"/>
              </a:p>
            </p:txBody>
          </p:sp>
          <p:grpSp>
            <p:nvGrpSpPr>
              <p:cNvPr id="138254" name="Group 15"/>
              <p:cNvGrpSpPr>
                <a:grpSpLocks/>
              </p:cNvGrpSpPr>
              <p:nvPr/>
            </p:nvGrpSpPr>
            <p:grpSpPr bwMode="auto">
              <a:xfrm>
                <a:off x="494598" y="5342018"/>
                <a:ext cx="914400" cy="1143000"/>
                <a:chOff x="5858415" y="5693201"/>
                <a:chExt cx="914400" cy="1143000"/>
              </a:xfrm>
            </p:grpSpPr>
            <p:sp>
              <p:nvSpPr>
                <p:cNvPr id="14" name="Isosceles Triangle 13"/>
                <p:cNvSpPr/>
                <p:nvPr/>
              </p:nvSpPr>
              <p:spPr bwMode="auto">
                <a:xfrm rot="5400000">
                  <a:off x="5669882" y="5881929"/>
                  <a:ext cx="1291442" cy="915020"/>
                </a:xfrm>
                <a:prstGeom prst="triangle">
                  <a:avLst>
                    <a:gd name="adj" fmla="val 50687"/>
                  </a:avLst>
                </a:prstGeom>
                <a:solidFill>
                  <a:schemeClr val="bg2">
                    <a:lumMod val="50000"/>
                  </a:schemeClr>
                </a:solidFill>
                <a:ln w="38100" cap="flat" cmpd="sng" algn="ctr">
                  <a:solidFill>
                    <a:schemeClr val="tx1"/>
                  </a:solidFill>
                  <a:prstDash val="solid"/>
                  <a:round/>
                  <a:headEnd type="none" w="med" len="med"/>
                  <a:tailEnd type="none" w="med" len="med"/>
                </a:ln>
                <a:effectLst/>
              </p:spPr>
              <p:txBody>
                <a:bodyPr>
                  <a:scene3d>
                    <a:camera prst="orthographicFront"/>
                    <a:lightRig rig="threePt" dir="t"/>
                  </a:scene3d>
                  <a:sp3d extrusionH="57150">
                    <a:bevelT w="82550" h="38100" prst="coolSlant"/>
                  </a:sp3d>
                </a:bodyPr>
                <a:lstStyle/>
                <a:p>
                  <a:pPr>
                    <a:defRPr/>
                  </a:pPr>
                  <a:endParaRPr lang="af-ZA">
                    <a:effectLst>
                      <a:outerShdw blurRad="38100" dist="38100" dir="2700000" algn="tl">
                        <a:srgbClr val="000000">
                          <a:alpha val="43137"/>
                        </a:srgbClr>
                      </a:outerShdw>
                    </a:effectLst>
                  </a:endParaRPr>
                </a:p>
              </p:txBody>
            </p:sp>
            <p:sp>
              <p:nvSpPr>
                <p:cNvPr id="138256" name="TextBox 14"/>
                <p:cNvSpPr txBox="1">
                  <a:spLocks noChangeArrowheads="1"/>
                </p:cNvSpPr>
                <p:nvPr/>
              </p:nvSpPr>
              <p:spPr bwMode="auto">
                <a:xfrm>
                  <a:off x="5906214" y="6010533"/>
                  <a:ext cx="618604" cy="506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r>
                    <a:rPr lang="af-ZA" altLang="en-US">
                      <a:solidFill>
                        <a:srgbClr val="FFFFFF"/>
                      </a:solidFill>
                      <a:latin typeface="Calibri" panose="020F0502020204030204" pitchFamily="34" charset="0"/>
                    </a:rPr>
                    <a:t>2.6</a:t>
                  </a:r>
                </a:p>
              </p:txBody>
            </p:sp>
          </p:grpSp>
        </p:grpSp>
      </p:grpSp>
      <p:sp>
        <p:nvSpPr>
          <p:cNvPr id="24" name="TextBox 23"/>
          <p:cNvSpPr txBox="1"/>
          <p:nvPr/>
        </p:nvSpPr>
        <p:spPr>
          <a:xfrm>
            <a:off x="255105" y="3733800"/>
            <a:ext cx="2646174" cy="584775"/>
          </a:xfrm>
          <a:prstGeom prst="rect">
            <a:avLst/>
          </a:prstGeom>
          <a:noFill/>
        </p:spPr>
        <p:txBody>
          <a:bodyPr>
            <a:spAutoFit/>
            <a:scene3d>
              <a:camera prst="obliqueTopLeft"/>
              <a:lightRig rig="threePt" dir="t"/>
            </a:scene3d>
            <a:sp3d extrusionH="57150">
              <a:bevelT w="38100" h="38100" prst="slope"/>
            </a:sp3d>
          </a:bodyPr>
          <a:lstStyle/>
          <a:p>
            <a:pPr>
              <a:defRPr/>
            </a:pPr>
            <a:r>
              <a:rPr lang="en-US" sz="3200" u="sng" dirty="0">
                <a:ln w="3175">
                  <a:solidFill>
                    <a:schemeClr val="tx1"/>
                  </a:solidFill>
                </a:ln>
                <a:solidFill>
                  <a:schemeClr val="accent6">
                    <a:lumMod val="50000"/>
                  </a:schemeClr>
                </a:solidFill>
                <a:latin typeface="Calibri" pitchFamily="34" charset="0"/>
              </a:rPr>
              <a:t>OUTCOMES</a:t>
            </a:r>
          </a:p>
        </p:txBody>
      </p:sp>
      <p:sp>
        <p:nvSpPr>
          <p:cNvPr id="55307" name="Rectangle 11"/>
          <p:cNvSpPr>
            <a:spLocks noChangeArrowheads="1"/>
          </p:cNvSpPr>
          <p:nvPr/>
        </p:nvSpPr>
        <p:spPr bwMode="auto">
          <a:xfrm>
            <a:off x="304800" y="4724400"/>
            <a:ext cx="9296400" cy="707886"/>
          </a:xfrm>
          <a:prstGeom prst="rect">
            <a:avLst/>
          </a:prstGeom>
          <a:solidFill>
            <a:srgbClr val="E6E6E6"/>
          </a:solidFill>
          <a:ln w="19050" cap="flat" cmpd="sng">
            <a:solidFill>
              <a:schemeClr val="tx1"/>
            </a:solidFill>
            <a:prstDash val="solid"/>
            <a:miter lim="800000"/>
            <a:headEnd/>
            <a:tailEnd/>
          </a:ln>
          <a:effectLst/>
          <a:scene3d>
            <a:camera prst="orthographicFront"/>
            <a:lightRig rig="threePt" dir="t"/>
          </a:scene3d>
          <a:sp3d>
            <a:bevelT w="165100" prst="coolSlant"/>
          </a:sp3d>
        </p:spPr>
        <p:txBody>
          <a:bodyPr anchor="ctr">
            <a:spAutoFit/>
          </a:bodyPr>
          <a:lstStyle/>
          <a:p>
            <a:pPr>
              <a:defRPr/>
            </a:pPr>
            <a:r>
              <a:rPr lang="en-GB" sz="2000" dirty="0">
                <a:latin typeface="Calibri" pitchFamily="34" charset="0"/>
                <a:cs typeface="Calibri" pitchFamily="34" charset="0"/>
              </a:rPr>
              <a:t>Following completion of this Study Section you should be able to:</a:t>
            </a:r>
            <a:endParaRPr lang="en-ZA" sz="2000" dirty="0">
              <a:latin typeface="Calibri" pitchFamily="34" charset="0"/>
              <a:cs typeface="Calibri" pitchFamily="34" charset="0"/>
            </a:endParaRPr>
          </a:p>
          <a:p>
            <a:pPr marL="342900" indent="-342900">
              <a:buFont typeface="Wingdings" pitchFamily="2" charset="2"/>
              <a:buChar char="Ø"/>
              <a:defRPr/>
            </a:pPr>
            <a:r>
              <a:rPr lang="en-GB" sz="2000" b="0" dirty="0">
                <a:latin typeface="Calibri" pitchFamily="34" charset="0"/>
                <a:cs typeface="Calibri" pitchFamily="34" charset="0"/>
              </a:rPr>
              <a:t>Name simple binary compounds of the non-metals.</a:t>
            </a:r>
            <a:endParaRPr lang="en-ZA" sz="2000" b="0" dirty="0">
              <a:latin typeface="Calibri" pitchFamily="34" charset="0"/>
              <a:cs typeface="Calibri" pitchFamily="34" charset="0"/>
            </a:endParaRPr>
          </a:p>
        </p:txBody>
      </p:sp>
      <p:sp>
        <p:nvSpPr>
          <p:cNvPr id="15" name="Rectangle 6"/>
          <p:cNvSpPr>
            <a:spLocks noChangeArrowheads="1"/>
          </p:cNvSpPr>
          <p:nvPr/>
        </p:nvSpPr>
        <p:spPr bwMode="auto">
          <a:xfrm>
            <a:off x="378518" y="2647890"/>
            <a:ext cx="8915400" cy="400110"/>
          </a:xfrm>
          <a:prstGeom prst="rect">
            <a:avLst/>
          </a:prstGeom>
          <a:solidFill>
            <a:srgbClr val="E6E6E6"/>
          </a:solidFill>
          <a:ln w="19050">
            <a:solidFill>
              <a:schemeClr val="tx1"/>
            </a:solidFill>
            <a:miter lim="800000"/>
            <a:headEnd/>
            <a:tailEnd/>
          </a:ln>
          <a:scene3d>
            <a:camera prst="orthographicFront"/>
            <a:lightRig rig="threePt" dir="t"/>
          </a:scene3d>
          <a:sp3d>
            <a:bevelT w="165100" prst="coolSlant"/>
          </a:sp3d>
        </p:spPr>
        <p:txBody>
          <a:bodyPr anchor="ctr">
            <a:spAutoFit/>
          </a:bodyPr>
          <a:lstStyle/>
          <a:p>
            <a:pPr>
              <a:tabLst>
                <a:tab pos="360363" algn="l"/>
              </a:tabLst>
              <a:defRPr/>
            </a:pPr>
            <a:r>
              <a:rPr lang="af-ZA" sz="2000" dirty="0" err="1">
                <a:latin typeface="Calibri" pitchFamily="34" charset="0"/>
                <a:cs typeface="Times New Roman" pitchFamily="18" charset="0"/>
              </a:rPr>
              <a:t>This</a:t>
            </a:r>
            <a:r>
              <a:rPr lang="af-ZA" sz="2000" dirty="0">
                <a:latin typeface="Calibri" pitchFamily="34" charset="0"/>
                <a:cs typeface="Times New Roman" pitchFamily="18" charset="0"/>
              </a:rPr>
              <a:t> </a:t>
            </a:r>
            <a:r>
              <a:rPr lang="af-ZA" sz="2000" dirty="0" err="1">
                <a:latin typeface="Calibri" pitchFamily="34" charset="0"/>
                <a:cs typeface="Times New Roman" pitchFamily="18" charset="0"/>
              </a:rPr>
              <a:t>study</a:t>
            </a:r>
            <a:r>
              <a:rPr lang="af-ZA" sz="2000" dirty="0">
                <a:latin typeface="Calibri" pitchFamily="34" charset="0"/>
                <a:cs typeface="Times New Roman" pitchFamily="18" charset="0"/>
              </a:rPr>
              <a:t> </a:t>
            </a:r>
            <a:r>
              <a:rPr lang="af-ZA" sz="2000" dirty="0" err="1">
                <a:latin typeface="Calibri" pitchFamily="34" charset="0"/>
                <a:cs typeface="Times New Roman" pitchFamily="18" charset="0"/>
              </a:rPr>
              <a:t>section</a:t>
            </a:r>
            <a:r>
              <a:rPr lang="af-ZA" sz="2000" dirty="0">
                <a:latin typeface="Calibri" pitchFamily="34" charset="0"/>
                <a:cs typeface="Times New Roman" pitchFamily="18" charset="0"/>
              </a:rPr>
              <a:t> is </a:t>
            </a:r>
            <a:r>
              <a:rPr lang="af-ZA" sz="2000" dirty="0" err="1">
                <a:latin typeface="Calibri" pitchFamily="34" charset="0"/>
                <a:cs typeface="Times New Roman" pitchFamily="18" charset="0"/>
              </a:rPr>
              <a:t>based</a:t>
            </a:r>
            <a:r>
              <a:rPr lang="af-ZA" sz="2000" dirty="0">
                <a:latin typeface="Calibri" pitchFamily="34" charset="0"/>
                <a:cs typeface="Times New Roman" pitchFamily="18" charset="0"/>
              </a:rPr>
              <a:t> </a:t>
            </a:r>
            <a:r>
              <a:rPr lang="af-ZA" sz="2000" dirty="0" err="1">
                <a:latin typeface="Calibri" pitchFamily="34" charset="0"/>
                <a:cs typeface="Times New Roman" pitchFamily="18" charset="0"/>
              </a:rPr>
              <a:t>on</a:t>
            </a:r>
            <a:r>
              <a:rPr lang="af-ZA" sz="2000" dirty="0">
                <a:latin typeface="Calibri" pitchFamily="34" charset="0"/>
                <a:cs typeface="Times New Roman" pitchFamily="18" charset="0"/>
              </a:rPr>
              <a:t> </a:t>
            </a:r>
            <a:r>
              <a:rPr lang="af-ZA" sz="2000" dirty="0" err="1" smtClean="0">
                <a:latin typeface="Calibri" pitchFamily="34" charset="0"/>
                <a:cs typeface="Times New Roman" pitchFamily="18" charset="0"/>
              </a:rPr>
              <a:t>chapter</a:t>
            </a:r>
            <a:r>
              <a:rPr lang="af-ZA" sz="2000" dirty="0" smtClean="0">
                <a:latin typeface="Calibri" pitchFamily="34" charset="0"/>
                <a:cs typeface="Times New Roman" pitchFamily="18" charset="0"/>
              </a:rPr>
              <a:t> 2 of </a:t>
            </a:r>
            <a:r>
              <a:rPr lang="af-ZA" sz="2000" dirty="0" err="1" smtClean="0">
                <a:latin typeface="Calibri" pitchFamily="34" charset="0"/>
                <a:cs typeface="Times New Roman" pitchFamily="18" charset="0"/>
              </a:rPr>
              <a:t>the</a:t>
            </a:r>
            <a:r>
              <a:rPr lang="af-ZA" sz="2000" dirty="0" smtClean="0">
                <a:latin typeface="Calibri" pitchFamily="34" charset="0"/>
                <a:cs typeface="Times New Roman" pitchFamily="18" charset="0"/>
              </a:rPr>
              <a:t> </a:t>
            </a:r>
            <a:r>
              <a:rPr lang="af-ZA" sz="2000" dirty="0" err="1" smtClean="0">
                <a:latin typeface="Calibri" pitchFamily="34" charset="0"/>
                <a:cs typeface="Times New Roman" pitchFamily="18" charset="0"/>
              </a:rPr>
              <a:t>textbook</a:t>
            </a:r>
            <a:r>
              <a:rPr lang="af-ZA" sz="2000" dirty="0" smtClean="0">
                <a:latin typeface="Calibri" pitchFamily="34" charset="0"/>
                <a:cs typeface="Times New Roman" pitchFamily="18" charset="0"/>
              </a:rPr>
              <a:t>.</a:t>
            </a:r>
            <a:endParaRPr lang="en-US" sz="2000" dirty="0">
              <a:latin typeface="Calibri"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0290" name="Text Box 2"/>
          <p:cNvSpPr txBox="1">
            <a:spLocks noChangeArrowheads="1"/>
          </p:cNvSpPr>
          <p:nvPr/>
        </p:nvSpPr>
        <p:spPr bwMode="auto">
          <a:xfrm>
            <a:off x="661988" y="3357563"/>
            <a:ext cx="81137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spcBef>
                <a:spcPct val="50000"/>
              </a:spcBef>
            </a:pPr>
            <a:endParaRPr lang="en-ZA" altLang="en-US"/>
          </a:p>
        </p:txBody>
      </p:sp>
      <p:sp>
        <p:nvSpPr>
          <p:cNvPr id="772099" name="Text Box 3"/>
          <p:cNvSpPr txBox="1">
            <a:spLocks noChangeArrowheads="1"/>
          </p:cNvSpPr>
          <p:nvPr/>
        </p:nvSpPr>
        <p:spPr bwMode="auto">
          <a:xfrm>
            <a:off x="0" y="498475"/>
            <a:ext cx="9906000" cy="1692275"/>
          </a:xfrm>
          <a:prstGeom prst="rect">
            <a:avLst/>
          </a:prstGeom>
          <a:noFill/>
          <a:ln w="12700">
            <a:noFill/>
            <a:miter lim="800000"/>
            <a:headEnd/>
            <a:tailEnd/>
          </a:ln>
          <a:effectLst/>
        </p:spPr>
        <p:txBody>
          <a:bodyPr>
            <a:spAutoFit/>
          </a:bodyPr>
          <a:lstStyle/>
          <a:p>
            <a:pPr algn="ctr">
              <a:spcBef>
                <a:spcPct val="50000"/>
              </a:spcBef>
              <a:defRPr/>
            </a:pPr>
            <a:r>
              <a:rPr lang="en-US" sz="3200" dirty="0">
                <a:solidFill>
                  <a:schemeClr val="hlink"/>
                </a:solidFill>
                <a:effectLst>
                  <a:outerShdw blurRad="38100" dist="38100" dir="2700000" algn="tl">
                    <a:srgbClr val="000000"/>
                  </a:outerShdw>
                </a:effectLst>
                <a:latin typeface="Arial" charset="0"/>
              </a:rPr>
              <a:t>MOLECULAR COMPOUNDS</a:t>
            </a:r>
          </a:p>
          <a:p>
            <a:pPr>
              <a:defRPr/>
            </a:pPr>
            <a:r>
              <a:rPr lang="en-US" dirty="0">
                <a:latin typeface="Arial" charset="0"/>
              </a:rPr>
              <a:t>Can be:</a:t>
            </a:r>
          </a:p>
          <a:p>
            <a:pPr>
              <a:defRPr/>
            </a:pPr>
            <a:endParaRPr lang="en-US" dirty="0">
              <a:latin typeface="Arial" charset="0"/>
            </a:endParaRPr>
          </a:p>
          <a:p>
            <a:pPr>
              <a:defRPr/>
            </a:pPr>
            <a:r>
              <a:rPr lang="en-US" u="sng" dirty="0">
                <a:latin typeface="Arial" charset="0"/>
              </a:rPr>
              <a:t>Gasses, liquids and solids</a:t>
            </a:r>
            <a:r>
              <a:rPr lang="en-US" dirty="0">
                <a:latin typeface="Arial" charset="0"/>
              </a:rPr>
              <a:t> at room temperature</a:t>
            </a:r>
            <a:endParaRPr lang="en-US" sz="2000" dirty="0">
              <a:latin typeface="Arial" charset="0"/>
            </a:endParaRPr>
          </a:p>
        </p:txBody>
      </p:sp>
      <p:sp>
        <p:nvSpPr>
          <p:cNvPr id="772100" name="Text Box 4"/>
          <p:cNvSpPr txBox="1">
            <a:spLocks noChangeArrowheads="1"/>
          </p:cNvSpPr>
          <p:nvPr/>
        </p:nvSpPr>
        <p:spPr bwMode="auto">
          <a:xfrm>
            <a:off x="584200" y="3284538"/>
            <a:ext cx="8112125" cy="457200"/>
          </a:xfrm>
          <a:prstGeom prst="rect">
            <a:avLst/>
          </a:prstGeom>
          <a:noFill/>
          <a:ln w="12700">
            <a:noFill/>
            <a:miter lim="800000"/>
            <a:headEnd/>
            <a:tailEnd/>
          </a:ln>
          <a:effectLst/>
        </p:spPr>
        <p:txBody>
          <a:bodyPr>
            <a:spAutoFit/>
          </a:bodyPr>
          <a:lstStyle/>
          <a:p>
            <a:pPr>
              <a:spcBef>
                <a:spcPct val="50000"/>
              </a:spcBef>
              <a:defRPr/>
            </a:pPr>
            <a:r>
              <a:rPr lang="en-US">
                <a:solidFill>
                  <a:schemeClr val="hlink"/>
                </a:solidFill>
                <a:effectLst>
                  <a:outerShdw blurRad="38100" dist="38100" dir="2700000" algn="tl">
                    <a:srgbClr val="000000"/>
                  </a:outerShdw>
                </a:effectLst>
                <a:latin typeface="Arial" charset="0"/>
              </a:rPr>
              <a:t>Molecular Compounds - Compounds </a:t>
            </a:r>
            <a:r>
              <a:rPr lang="en-US" u="sng">
                <a:solidFill>
                  <a:schemeClr val="hlink"/>
                </a:solidFill>
                <a:effectLst>
                  <a:outerShdw blurRad="38100" dist="38100" dir="2700000" algn="tl">
                    <a:srgbClr val="000000"/>
                  </a:outerShdw>
                </a:effectLst>
                <a:latin typeface="Arial" charset="0"/>
              </a:rPr>
              <a:t>without</a:t>
            </a:r>
            <a:r>
              <a:rPr lang="en-US">
                <a:solidFill>
                  <a:schemeClr val="hlink"/>
                </a:solidFill>
                <a:effectLst>
                  <a:outerShdw blurRad="38100" dist="38100" dir="2700000" algn="tl">
                    <a:srgbClr val="000000"/>
                  </a:outerShdw>
                </a:effectLst>
                <a:latin typeface="Arial" charset="0"/>
              </a:rPr>
              <a:t> Ions</a:t>
            </a:r>
            <a:endParaRPr lang="en-ZA">
              <a:solidFill>
                <a:schemeClr val="hlink"/>
              </a:solidFill>
              <a:effectLst>
                <a:outerShdw blurRad="38100" dist="38100" dir="2700000" algn="tl">
                  <a:srgbClr val="000000"/>
                </a:outerShdw>
              </a:effectLst>
              <a:latin typeface="Arial" charset="0"/>
            </a:endParaRPr>
          </a:p>
        </p:txBody>
      </p:sp>
      <p:pic>
        <p:nvPicPr>
          <p:cNvPr id="140293" name="Picture 5"/>
          <p:cNvPicPr>
            <a:picLocks noGrp="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428625" y="4149725"/>
            <a:ext cx="3343275" cy="1663700"/>
          </a:xfrm>
          <a:noFill/>
        </p:spPr>
      </p:pic>
      <p:pic>
        <p:nvPicPr>
          <p:cNvPr id="140294" name="Picture 6"/>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4953000" y="4149725"/>
            <a:ext cx="3506788" cy="1316038"/>
          </a:xfrm>
          <a:noFill/>
        </p:spPr>
      </p:pic>
      <p:sp>
        <p:nvSpPr>
          <p:cNvPr id="140295" name="Text Box 7"/>
          <p:cNvSpPr txBox="1">
            <a:spLocks noChangeArrowheads="1"/>
          </p:cNvSpPr>
          <p:nvPr/>
        </p:nvSpPr>
        <p:spPr bwMode="auto">
          <a:xfrm>
            <a:off x="6278563" y="5589588"/>
            <a:ext cx="109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spcBef>
                <a:spcPct val="50000"/>
              </a:spcBef>
            </a:pPr>
            <a:r>
              <a:rPr lang="en-US" altLang="en-US"/>
              <a:t>CO</a:t>
            </a:r>
            <a:r>
              <a:rPr lang="en-US" altLang="en-US" baseline="-25000"/>
              <a:t>2</a:t>
            </a:r>
          </a:p>
        </p:txBody>
      </p:sp>
    </p:spTree>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2338" name="Rectangle 2"/>
          <p:cNvSpPr>
            <a:spLocks noChangeArrowheads="1"/>
          </p:cNvSpPr>
          <p:nvPr/>
        </p:nvSpPr>
        <p:spPr bwMode="auto">
          <a:xfrm>
            <a:off x="0" y="0"/>
            <a:ext cx="9906000" cy="6858000"/>
          </a:xfrm>
          <a:prstGeom prst="rect">
            <a:avLst/>
          </a:prstGeom>
          <a:solidFill>
            <a:srgbClr val="FFFFFF"/>
          </a:solidFill>
          <a:ln w="12700">
            <a:solidFill>
              <a:schemeClr val="tx1"/>
            </a:solidFill>
            <a:miter lim="800000"/>
            <a:headEnd/>
            <a:tailEnd/>
          </a:ln>
        </p:spPr>
        <p:txBody>
          <a:bodyPr wrap="none" anchor="ct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endParaRPr lang="en-ZA" altLang="en-US"/>
          </a:p>
        </p:txBody>
      </p:sp>
      <p:graphicFrame>
        <p:nvGraphicFramePr>
          <p:cNvPr id="142339" name="Object 3"/>
          <p:cNvGraphicFramePr>
            <a:graphicFrameLocks noGrp="1" noChangeAspect="1"/>
          </p:cNvGraphicFramePr>
          <p:nvPr>
            <p:ph sz="half" idx="1"/>
          </p:nvPr>
        </p:nvGraphicFramePr>
        <p:xfrm>
          <a:off x="4406900" y="260350"/>
          <a:ext cx="5499100" cy="5905500"/>
        </p:xfrm>
        <a:graphic>
          <a:graphicData uri="http://schemas.openxmlformats.org/presentationml/2006/ole">
            <mc:AlternateContent xmlns:mc="http://schemas.openxmlformats.org/markup-compatibility/2006">
              <mc:Choice xmlns:v="urn:schemas-microsoft-com:vml" Requires="v">
                <p:oleObj spid="_x0000_s142414" name="Photo Editor Photo" r:id="rId4" imgW="6466667" imgH="4761905" progId="MSPhotoEd.3">
                  <p:embed/>
                </p:oleObj>
              </mc:Choice>
              <mc:Fallback>
                <p:oleObj name="Photo Editor Photo" r:id="rId4" imgW="6466667" imgH="4761905" progId="MSPhotoEd.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06900" y="260350"/>
                        <a:ext cx="5499100" cy="5905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2340" name="Object 4"/>
          <p:cNvGraphicFramePr>
            <a:graphicFrameLocks noGrp="1" noChangeAspect="1"/>
          </p:cNvGraphicFramePr>
          <p:nvPr>
            <p:ph sz="quarter" idx="2"/>
          </p:nvPr>
        </p:nvGraphicFramePr>
        <p:xfrm>
          <a:off x="0" y="1065213"/>
          <a:ext cx="4484688" cy="1778000"/>
        </p:xfrm>
        <a:graphic>
          <a:graphicData uri="http://schemas.openxmlformats.org/presentationml/2006/ole">
            <mc:AlternateContent xmlns:mc="http://schemas.openxmlformats.org/markup-compatibility/2006">
              <mc:Choice xmlns:v="urn:schemas-microsoft-com:vml" Requires="v">
                <p:oleObj spid="_x0000_s142415" name="Photo Editor Photo" r:id="rId6" imgW="2685714" imgH="1152381" progId="MSPhotoEd.3">
                  <p:embed/>
                </p:oleObj>
              </mc:Choice>
              <mc:Fallback>
                <p:oleObj name="Photo Editor Photo" r:id="rId6" imgW="2685714" imgH="1152381" progId="MSPhotoEd.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1065213"/>
                        <a:ext cx="4484688" cy="1778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2341" name="Object 5"/>
          <p:cNvGraphicFramePr>
            <a:graphicFrameLocks noGrp="1" noChangeAspect="1"/>
          </p:cNvGraphicFramePr>
          <p:nvPr>
            <p:ph sz="quarter" idx="3"/>
          </p:nvPr>
        </p:nvGraphicFramePr>
        <p:xfrm>
          <a:off x="0" y="3152775"/>
          <a:ext cx="4562475" cy="2757488"/>
        </p:xfrm>
        <a:graphic>
          <a:graphicData uri="http://schemas.openxmlformats.org/presentationml/2006/ole">
            <mc:AlternateContent xmlns:mc="http://schemas.openxmlformats.org/markup-compatibility/2006">
              <mc:Choice xmlns:v="urn:schemas-microsoft-com:vml" Requires="v">
                <p:oleObj spid="_x0000_s142416" name="Photo Editor Photo" r:id="rId8" imgW="3228571" imgH="2114845" progId="MSPhotoEd.3">
                  <p:embed/>
                </p:oleObj>
              </mc:Choice>
              <mc:Fallback>
                <p:oleObj name="Photo Editor Photo" r:id="rId8" imgW="3228571" imgH="2114845" progId="MSPhotoEd.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3152775"/>
                        <a:ext cx="4562475" cy="27574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2342" name="Line 6"/>
          <p:cNvSpPr>
            <a:spLocks noChangeShapeType="1"/>
          </p:cNvSpPr>
          <p:nvPr/>
        </p:nvSpPr>
        <p:spPr bwMode="auto">
          <a:xfrm>
            <a:off x="5343525" y="1412875"/>
            <a:ext cx="62388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2343" name="Line 7"/>
          <p:cNvSpPr>
            <a:spLocks noChangeShapeType="1"/>
          </p:cNvSpPr>
          <p:nvPr/>
        </p:nvSpPr>
        <p:spPr bwMode="auto">
          <a:xfrm>
            <a:off x="6435725" y="2852738"/>
            <a:ext cx="62388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2344" name="Line 8"/>
          <p:cNvSpPr>
            <a:spLocks noChangeShapeType="1"/>
          </p:cNvSpPr>
          <p:nvPr/>
        </p:nvSpPr>
        <p:spPr bwMode="auto">
          <a:xfrm>
            <a:off x="5576888" y="4365625"/>
            <a:ext cx="625475"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4386" name="Rectangle 2"/>
          <p:cNvSpPr>
            <a:spLocks noChangeArrowheads="1"/>
          </p:cNvSpPr>
          <p:nvPr/>
        </p:nvSpPr>
        <p:spPr bwMode="auto">
          <a:xfrm>
            <a:off x="0" y="0"/>
            <a:ext cx="9906000" cy="6858000"/>
          </a:xfrm>
          <a:prstGeom prst="rect">
            <a:avLst/>
          </a:prstGeom>
          <a:solidFill>
            <a:srgbClr val="FFFFFF"/>
          </a:solidFill>
          <a:ln w="12700">
            <a:solidFill>
              <a:schemeClr val="tx1"/>
            </a:solidFill>
            <a:miter lim="800000"/>
            <a:headEnd/>
            <a:tailEnd/>
          </a:ln>
        </p:spPr>
        <p:txBody>
          <a:bodyPr wrap="none" anchor="ct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endParaRPr lang="en-ZA" altLang="en-US"/>
          </a:p>
        </p:txBody>
      </p:sp>
      <p:graphicFrame>
        <p:nvGraphicFramePr>
          <p:cNvPr id="144387" name="Object 3"/>
          <p:cNvGraphicFramePr>
            <a:graphicFrameLocks noGrp="1" noChangeAspect="1"/>
          </p:cNvGraphicFramePr>
          <p:nvPr>
            <p:ph sz="half" idx="1"/>
          </p:nvPr>
        </p:nvGraphicFramePr>
        <p:xfrm>
          <a:off x="1066800" y="41275"/>
          <a:ext cx="7513638" cy="6775450"/>
        </p:xfrm>
        <a:graphic>
          <a:graphicData uri="http://schemas.openxmlformats.org/presentationml/2006/ole">
            <mc:AlternateContent xmlns:mc="http://schemas.openxmlformats.org/markup-compatibility/2006">
              <mc:Choice xmlns:v="urn:schemas-microsoft-com:vml" Requires="v">
                <p:oleObj spid="_x0000_s144411" name="Photo Editor Photo" r:id="rId4" imgW="5858693" imgH="2572109" progId="MSPhotoEd.3">
                  <p:embed/>
                </p:oleObj>
              </mc:Choice>
              <mc:Fallback>
                <p:oleObj name="Photo Editor Photo" r:id="rId4" imgW="5858693" imgH="2572109" progId="MSPhotoEd.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41275"/>
                        <a:ext cx="7513638" cy="677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oleObj>
              </mc:Fallback>
            </mc:AlternateContent>
          </a:graphicData>
        </a:graphic>
      </p:graphicFrame>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4275" name="Rectangle 3"/>
          <p:cNvSpPr>
            <a:spLocks noGrp="1" noChangeArrowheads="1"/>
          </p:cNvSpPr>
          <p:nvPr>
            <p:ph type="title"/>
          </p:nvPr>
        </p:nvSpPr>
        <p:spPr>
          <a:xfrm>
            <a:off x="1155700" y="330200"/>
            <a:ext cx="5118100" cy="762000"/>
          </a:xfrm>
          <a:effectLst>
            <a:outerShdw dist="35921" dir="2700000" algn="ctr" rotWithShape="0">
              <a:schemeClr val="tx1"/>
            </a:outerShdw>
          </a:effectLst>
        </p:spPr>
        <p:txBody>
          <a:bodyPr/>
          <a:lstStyle/>
          <a:p>
            <a:pPr>
              <a:defRPr/>
            </a:pPr>
            <a:r>
              <a:rPr lang="en-US" sz="4000" u="sng" smtClean="0">
                <a:solidFill>
                  <a:schemeClr val="hlink"/>
                </a:solidFill>
                <a:effectLst>
                  <a:outerShdw blurRad="38100" dist="38100" dir="2700000" algn="tl">
                    <a:srgbClr val="000000"/>
                  </a:outerShdw>
                </a:effectLst>
                <a:latin typeface="Comic Sans MS" pitchFamily="66" charset="0"/>
              </a:rPr>
              <a:t>NONMETALS</a:t>
            </a:r>
            <a:endParaRPr lang="en-US" sz="4000" smtClean="0">
              <a:solidFill>
                <a:schemeClr val="hlink"/>
              </a:solidFill>
              <a:effectLst>
                <a:outerShdw blurRad="38100" dist="38100" dir="2700000" algn="tl">
                  <a:srgbClr val="000000"/>
                </a:outerShdw>
              </a:effectLst>
              <a:latin typeface="Comic Sans MS" pitchFamily="66" charset="0"/>
            </a:endParaRPr>
          </a:p>
        </p:txBody>
      </p:sp>
      <p:sp>
        <p:nvSpPr>
          <p:cNvPr id="54276" name="Rectangle 4"/>
          <p:cNvSpPr>
            <a:spLocks noGrp="1" noChangeArrowheads="1"/>
          </p:cNvSpPr>
          <p:nvPr>
            <p:ph type="body" idx="1"/>
          </p:nvPr>
        </p:nvSpPr>
        <p:spPr>
          <a:xfrm>
            <a:off x="577850" y="1473200"/>
            <a:ext cx="7759700" cy="838200"/>
          </a:xfrm>
        </p:spPr>
        <p:txBody>
          <a:bodyPr/>
          <a:lstStyle/>
          <a:p>
            <a:pPr>
              <a:buFontTx/>
              <a:buNone/>
              <a:defRPr/>
            </a:pPr>
            <a:r>
              <a:rPr lang="en-US" sz="2800" dirty="0" smtClean="0">
                <a:effectLst>
                  <a:outerShdw blurRad="38100" dist="38100" dir="2700000" algn="tl">
                    <a:srgbClr val="FFFFFF"/>
                  </a:outerShdw>
                </a:effectLst>
                <a:latin typeface="Helvetica" pitchFamily="34" charset="0"/>
              </a:rPr>
              <a:t>NONMETAL(X)  +  </a:t>
            </a:r>
            <a:r>
              <a:rPr lang="en-US" sz="2800" dirty="0" smtClean="0">
                <a:solidFill>
                  <a:srgbClr val="FF0000"/>
                </a:solidFill>
                <a:effectLst>
                  <a:outerShdw blurRad="38100" dist="38100" dir="2700000" algn="tl">
                    <a:srgbClr val="FFFFFF"/>
                  </a:outerShdw>
                </a:effectLst>
                <a:latin typeface="Helvetica" pitchFamily="34" charset="0"/>
              </a:rPr>
              <a:t>n</a:t>
            </a:r>
            <a:r>
              <a:rPr lang="en-US" sz="2800" dirty="0" smtClean="0">
                <a:effectLst>
                  <a:outerShdw blurRad="38100" dist="38100" dir="2700000" algn="tl">
                    <a:srgbClr val="FFFFFF"/>
                  </a:outerShdw>
                </a:effectLst>
                <a:latin typeface="Helvetica" pitchFamily="34" charset="0"/>
              </a:rPr>
              <a:t>e-  </a:t>
            </a:r>
            <a:r>
              <a:rPr lang="en-US" sz="2800" dirty="0" smtClean="0">
                <a:effectLst>
                  <a:outerShdw blurRad="38100" dist="38100" dir="2700000" algn="tl">
                    <a:srgbClr val="FFFFFF"/>
                  </a:outerShdw>
                </a:effectLst>
                <a:latin typeface="Helvetica" pitchFamily="34" charset="0"/>
                <a:sym typeface="Symbol" pitchFamily="18" charset="2"/>
              </a:rPr>
              <a:t></a:t>
            </a:r>
            <a:r>
              <a:rPr lang="en-US" sz="2800" dirty="0" smtClean="0">
                <a:effectLst>
                  <a:outerShdw blurRad="38100" dist="38100" dir="2700000" algn="tl">
                    <a:srgbClr val="FFFFFF"/>
                  </a:outerShdw>
                </a:effectLst>
                <a:latin typeface="Helvetica" pitchFamily="34" charset="0"/>
              </a:rPr>
              <a:t>  </a:t>
            </a:r>
            <a:r>
              <a:rPr lang="en-US" sz="2800" dirty="0" err="1" smtClean="0">
                <a:effectLst>
                  <a:outerShdw blurRad="38100" dist="38100" dir="2700000" algn="tl">
                    <a:srgbClr val="FFFFFF"/>
                  </a:outerShdw>
                </a:effectLst>
                <a:latin typeface="Helvetica" pitchFamily="34" charset="0"/>
              </a:rPr>
              <a:t>X</a:t>
            </a:r>
            <a:r>
              <a:rPr lang="en-US" sz="2800" baseline="30000" dirty="0" err="1" smtClean="0">
                <a:solidFill>
                  <a:srgbClr val="FF0000"/>
                </a:solidFill>
                <a:effectLst>
                  <a:outerShdw blurRad="38100" dist="38100" dir="2700000" algn="tl">
                    <a:srgbClr val="FFFFFF"/>
                  </a:outerShdw>
                </a:effectLst>
                <a:latin typeface="Helvetica" pitchFamily="34" charset="0"/>
              </a:rPr>
              <a:t>n</a:t>
            </a:r>
            <a:r>
              <a:rPr lang="en-US" sz="2800" baseline="30000" dirty="0" smtClean="0">
                <a:effectLst>
                  <a:outerShdw blurRad="38100" dist="38100" dir="2700000" algn="tl">
                    <a:srgbClr val="FFFFFF"/>
                  </a:outerShdw>
                </a:effectLst>
                <a:latin typeface="Helvetica" pitchFamily="34" charset="0"/>
              </a:rPr>
              <a:t>-</a:t>
            </a:r>
            <a:r>
              <a:rPr lang="en-US" sz="2800" dirty="0" smtClean="0">
                <a:effectLst>
                  <a:outerShdw blurRad="38100" dist="38100" dir="2700000" algn="tl">
                    <a:srgbClr val="FFFFFF"/>
                  </a:outerShdw>
                </a:effectLst>
                <a:latin typeface="Helvetica" pitchFamily="34" charset="0"/>
              </a:rPr>
              <a:t>		</a:t>
            </a:r>
          </a:p>
          <a:p>
            <a:pPr>
              <a:buFontTx/>
              <a:buNone/>
              <a:defRPr/>
            </a:pPr>
            <a:r>
              <a:rPr lang="en-US" sz="2800" dirty="0" smtClean="0">
                <a:effectLst>
                  <a:outerShdw blurRad="38100" dist="38100" dir="2700000" algn="tl">
                    <a:srgbClr val="FFFFFF"/>
                  </a:outerShdw>
                </a:effectLst>
                <a:latin typeface="Helvetica" pitchFamily="34" charset="0"/>
              </a:rPr>
              <a:t>where </a:t>
            </a:r>
            <a:r>
              <a:rPr lang="en-US" sz="2800" dirty="0" smtClean="0">
                <a:solidFill>
                  <a:srgbClr val="FF0000"/>
                </a:solidFill>
                <a:effectLst>
                  <a:outerShdw blurRad="38100" dist="38100" dir="2700000" algn="tl">
                    <a:srgbClr val="000000"/>
                  </a:outerShdw>
                </a:effectLst>
                <a:latin typeface="Helvetica" pitchFamily="34" charset="0"/>
              </a:rPr>
              <a:t>n  =  8 - Group no</a:t>
            </a:r>
          </a:p>
          <a:p>
            <a:pPr>
              <a:buFontTx/>
              <a:buNone/>
              <a:defRPr/>
            </a:pPr>
            <a:endParaRPr lang="en-US" sz="2800" dirty="0" smtClean="0">
              <a:solidFill>
                <a:srgbClr val="FFFF00"/>
              </a:solidFill>
              <a:effectLst>
                <a:outerShdw blurRad="38100" dist="38100" dir="2700000" algn="tl">
                  <a:srgbClr val="000000"/>
                </a:outerShdw>
              </a:effectLst>
              <a:latin typeface="Helvetica" pitchFamily="34" charset="0"/>
            </a:endParaRPr>
          </a:p>
          <a:p>
            <a:pPr>
              <a:defRPr/>
            </a:pPr>
            <a:endParaRPr lang="en-US" sz="2800" dirty="0" smtClean="0">
              <a:effectLst>
                <a:outerShdw blurRad="38100" dist="38100" dir="2700000" algn="tl">
                  <a:srgbClr val="FFFFFF"/>
                </a:outerShdw>
              </a:effectLst>
              <a:latin typeface="Helvetica" pitchFamily="34" charset="0"/>
            </a:endParaRPr>
          </a:p>
        </p:txBody>
      </p:sp>
      <p:grpSp>
        <p:nvGrpSpPr>
          <p:cNvPr id="83972" name="Group 5"/>
          <p:cNvGrpSpPr>
            <a:grpSpLocks/>
          </p:cNvGrpSpPr>
          <p:nvPr/>
        </p:nvGrpSpPr>
        <p:grpSpPr bwMode="auto">
          <a:xfrm>
            <a:off x="495300" y="2971800"/>
            <a:ext cx="2063750" cy="762000"/>
            <a:chOff x="288" y="2112"/>
            <a:chExt cx="1200" cy="480"/>
          </a:xfrm>
        </p:grpSpPr>
        <p:sp>
          <p:nvSpPr>
            <p:cNvPr id="83987" name="Rectangle 6"/>
            <p:cNvSpPr>
              <a:spLocks noChangeArrowheads="1"/>
            </p:cNvSpPr>
            <p:nvPr/>
          </p:nvSpPr>
          <p:spPr bwMode="auto">
            <a:xfrm>
              <a:off x="288" y="2112"/>
              <a:ext cx="1200" cy="480"/>
            </a:xfrm>
            <a:prstGeom prst="rect">
              <a:avLst/>
            </a:prstGeom>
            <a:solidFill>
              <a:schemeClr val="folHlink"/>
            </a:solidFill>
            <a:ln w="12700">
              <a:solidFill>
                <a:schemeClr val="tx1"/>
              </a:solidFill>
              <a:miter lim="800000"/>
              <a:headEnd/>
              <a:tailEnd/>
            </a:ln>
          </p:spPr>
          <p:txBody>
            <a:bodyPr wrap="none" anchor="ct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endParaRPr lang="en-ZA" altLang="en-US"/>
            </a:p>
          </p:txBody>
        </p:sp>
        <p:sp>
          <p:nvSpPr>
            <p:cNvPr id="54279" name="Rectangle 7"/>
            <p:cNvSpPr>
              <a:spLocks noChangeArrowheads="1"/>
            </p:cNvSpPr>
            <p:nvPr/>
          </p:nvSpPr>
          <p:spPr bwMode="auto">
            <a:xfrm>
              <a:off x="288" y="2160"/>
              <a:ext cx="1127" cy="330"/>
            </a:xfrm>
            <a:prstGeom prst="rect">
              <a:avLst/>
            </a:prstGeom>
            <a:noFill/>
            <a:ln w="12700">
              <a:noFill/>
              <a:miter lim="800000"/>
              <a:headEnd/>
              <a:tailEnd/>
            </a:ln>
            <a:effectLst/>
          </p:spPr>
          <p:txBody>
            <a:bodyPr wrap="none">
              <a:spAutoFit/>
            </a:bodyPr>
            <a:lstStyle/>
            <a:p>
              <a:pPr>
                <a:defRPr/>
              </a:pPr>
              <a:r>
                <a:rPr lang="en-US" sz="2800" b="0">
                  <a:effectLst>
                    <a:outerShdw blurRad="38100" dist="38100" dir="2700000" algn="tl">
                      <a:srgbClr val="FFFFFF"/>
                    </a:outerShdw>
                  </a:effectLst>
                  <a:latin typeface="Helvetica" pitchFamily="34" charset="0"/>
                </a:rPr>
                <a:t>C</a:t>
              </a:r>
              <a:r>
                <a:rPr lang="en-US" sz="2800" b="0" baseline="30000">
                  <a:effectLst>
                    <a:outerShdw blurRad="38100" dist="38100" dir="2700000" algn="tl">
                      <a:srgbClr val="FFFFFF"/>
                    </a:outerShdw>
                  </a:effectLst>
                  <a:latin typeface="Helvetica" pitchFamily="34" charset="0"/>
                </a:rPr>
                <a:t>4-</a:t>
              </a:r>
              <a:r>
                <a:rPr lang="en-US" sz="2800" b="0">
                  <a:effectLst>
                    <a:outerShdw blurRad="38100" dist="38100" dir="2700000" algn="tl">
                      <a:srgbClr val="FFFFFF"/>
                    </a:outerShdw>
                  </a:effectLst>
                  <a:latin typeface="Helvetica" pitchFamily="34" charset="0"/>
                </a:rPr>
                <a:t>,carbide</a:t>
              </a:r>
            </a:p>
          </p:txBody>
        </p:sp>
      </p:grpSp>
      <p:sp>
        <p:nvSpPr>
          <p:cNvPr id="54280" name="Rectangle 8"/>
          <p:cNvSpPr>
            <a:spLocks noChangeArrowheads="1"/>
          </p:cNvSpPr>
          <p:nvPr/>
        </p:nvSpPr>
        <p:spPr bwMode="auto">
          <a:xfrm>
            <a:off x="2559050" y="2971800"/>
            <a:ext cx="2063750" cy="762000"/>
          </a:xfrm>
          <a:prstGeom prst="rect">
            <a:avLst/>
          </a:prstGeom>
          <a:solidFill>
            <a:srgbClr val="CCFFCC"/>
          </a:solidFill>
          <a:ln w="12700">
            <a:solidFill>
              <a:schemeClr val="tx1"/>
            </a:solidFill>
            <a:miter lim="800000"/>
            <a:headEnd/>
            <a:tailEnd/>
          </a:ln>
          <a:effectLst/>
        </p:spPr>
        <p:txBody>
          <a:bodyPr wrap="none" anchor="ctr"/>
          <a:lstStyle/>
          <a:p>
            <a:pPr algn="ctr">
              <a:defRPr/>
            </a:pPr>
            <a:r>
              <a:rPr lang="en-US" sz="2800" b="0">
                <a:effectLst>
                  <a:outerShdw blurRad="38100" dist="38100" dir="2700000" algn="tl">
                    <a:srgbClr val="FFFFFF"/>
                  </a:outerShdw>
                </a:effectLst>
                <a:latin typeface="Helvetica" pitchFamily="34" charset="0"/>
              </a:rPr>
              <a:t>N</a:t>
            </a:r>
            <a:r>
              <a:rPr lang="en-US" sz="2800" b="0" baseline="30000">
                <a:effectLst>
                  <a:outerShdw blurRad="38100" dist="38100" dir="2700000" algn="tl">
                    <a:srgbClr val="FFFFFF"/>
                  </a:outerShdw>
                </a:effectLst>
                <a:latin typeface="Helvetica" pitchFamily="34" charset="0"/>
              </a:rPr>
              <a:t>3-</a:t>
            </a:r>
            <a:r>
              <a:rPr lang="en-US" sz="2800" b="0">
                <a:effectLst>
                  <a:outerShdw blurRad="38100" dist="38100" dir="2700000" algn="tl">
                    <a:srgbClr val="FFFFFF"/>
                  </a:outerShdw>
                </a:effectLst>
                <a:latin typeface="Helvetica" pitchFamily="34" charset="0"/>
              </a:rPr>
              <a:t>, nitride</a:t>
            </a:r>
          </a:p>
        </p:txBody>
      </p:sp>
      <p:sp>
        <p:nvSpPr>
          <p:cNvPr id="54281" name="Rectangle 9"/>
          <p:cNvSpPr>
            <a:spLocks noChangeArrowheads="1"/>
          </p:cNvSpPr>
          <p:nvPr/>
        </p:nvSpPr>
        <p:spPr bwMode="auto">
          <a:xfrm>
            <a:off x="4622800" y="2971800"/>
            <a:ext cx="2063750" cy="762000"/>
          </a:xfrm>
          <a:prstGeom prst="rect">
            <a:avLst/>
          </a:prstGeom>
          <a:solidFill>
            <a:srgbClr val="FFCC99"/>
          </a:solidFill>
          <a:ln w="12700">
            <a:solidFill>
              <a:schemeClr val="tx1"/>
            </a:solidFill>
            <a:miter lim="800000"/>
            <a:headEnd/>
            <a:tailEnd/>
          </a:ln>
          <a:effectLst/>
        </p:spPr>
        <p:txBody>
          <a:bodyPr wrap="none" anchor="ctr"/>
          <a:lstStyle/>
          <a:p>
            <a:pPr algn="ctr">
              <a:defRPr/>
            </a:pPr>
            <a:r>
              <a:rPr lang="en-US" sz="2800" b="0">
                <a:effectLst>
                  <a:outerShdw blurRad="38100" dist="38100" dir="2700000" algn="tl">
                    <a:srgbClr val="FFFFFF"/>
                  </a:outerShdw>
                </a:effectLst>
                <a:latin typeface="Helvetica" pitchFamily="34" charset="0"/>
              </a:rPr>
              <a:t>O</a:t>
            </a:r>
            <a:r>
              <a:rPr lang="en-US" sz="2800" b="0" baseline="30000">
                <a:effectLst>
                  <a:outerShdw blurRad="38100" dist="38100" dir="2700000" algn="tl">
                    <a:srgbClr val="FFFFFF"/>
                  </a:outerShdw>
                </a:effectLst>
                <a:latin typeface="Helvetica" pitchFamily="34" charset="0"/>
              </a:rPr>
              <a:t>2-</a:t>
            </a:r>
            <a:r>
              <a:rPr lang="en-US" sz="2800" b="0">
                <a:effectLst>
                  <a:outerShdw blurRad="38100" dist="38100" dir="2700000" algn="tl">
                    <a:srgbClr val="FFFFFF"/>
                  </a:outerShdw>
                </a:effectLst>
                <a:latin typeface="Helvetica" pitchFamily="34" charset="0"/>
              </a:rPr>
              <a:t>, oxide</a:t>
            </a:r>
          </a:p>
        </p:txBody>
      </p:sp>
      <p:sp>
        <p:nvSpPr>
          <p:cNvPr id="54282" name="Rectangle 10"/>
          <p:cNvSpPr>
            <a:spLocks noChangeArrowheads="1"/>
          </p:cNvSpPr>
          <p:nvPr/>
        </p:nvSpPr>
        <p:spPr bwMode="auto">
          <a:xfrm>
            <a:off x="4622800" y="3733800"/>
            <a:ext cx="2063750" cy="762000"/>
          </a:xfrm>
          <a:prstGeom prst="rect">
            <a:avLst/>
          </a:prstGeom>
          <a:solidFill>
            <a:srgbClr val="FFFFCC"/>
          </a:solidFill>
          <a:ln w="12700">
            <a:solidFill>
              <a:schemeClr val="tx1"/>
            </a:solidFill>
            <a:miter lim="800000"/>
            <a:headEnd/>
            <a:tailEnd/>
          </a:ln>
          <a:effectLst/>
        </p:spPr>
        <p:txBody>
          <a:bodyPr wrap="none" anchor="ctr"/>
          <a:lstStyle/>
          <a:p>
            <a:pPr algn="ctr">
              <a:defRPr/>
            </a:pPr>
            <a:r>
              <a:rPr lang="en-US" sz="2800" b="0">
                <a:effectLst>
                  <a:outerShdw blurRad="38100" dist="38100" dir="2700000" algn="tl">
                    <a:srgbClr val="FFFFFF"/>
                  </a:outerShdw>
                </a:effectLst>
                <a:latin typeface="Helvetica" pitchFamily="34" charset="0"/>
              </a:rPr>
              <a:t>S</a:t>
            </a:r>
            <a:r>
              <a:rPr lang="en-US" sz="2800" b="0" baseline="30000">
                <a:effectLst>
                  <a:outerShdw blurRad="38100" dist="38100" dir="2700000" algn="tl">
                    <a:srgbClr val="FFFFFF"/>
                  </a:outerShdw>
                </a:effectLst>
                <a:latin typeface="Helvetica" pitchFamily="34" charset="0"/>
              </a:rPr>
              <a:t>2-</a:t>
            </a:r>
            <a:r>
              <a:rPr lang="en-US" sz="2800" b="0">
                <a:effectLst>
                  <a:outerShdw blurRad="38100" dist="38100" dir="2700000" algn="tl">
                    <a:srgbClr val="FFFFFF"/>
                  </a:outerShdw>
                </a:effectLst>
                <a:latin typeface="Helvetica" pitchFamily="34" charset="0"/>
              </a:rPr>
              <a:t>, sulfide</a:t>
            </a:r>
          </a:p>
        </p:txBody>
      </p:sp>
      <p:sp>
        <p:nvSpPr>
          <p:cNvPr id="54283" name="Rectangle 11"/>
          <p:cNvSpPr>
            <a:spLocks noChangeArrowheads="1"/>
          </p:cNvSpPr>
          <p:nvPr/>
        </p:nvSpPr>
        <p:spPr bwMode="auto">
          <a:xfrm>
            <a:off x="6686550" y="2971800"/>
            <a:ext cx="2063750" cy="762000"/>
          </a:xfrm>
          <a:prstGeom prst="rect">
            <a:avLst/>
          </a:prstGeom>
          <a:solidFill>
            <a:srgbClr val="CCECFF"/>
          </a:solidFill>
          <a:ln w="12700">
            <a:solidFill>
              <a:schemeClr val="tx1"/>
            </a:solidFill>
            <a:miter lim="800000"/>
            <a:headEnd/>
            <a:tailEnd/>
          </a:ln>
          <a:effectLst/>
        </p:spPr>
        <p:txBody>
          <a:bodyPr wrap="none" anchor="ctr"/>
          <a:lstStyle/>
          <a:p>
            <a:pPr algn="ctr">
              <a:defRPr/>
            </a:pPr>
            <a:r>
              <a:rPr lang="en-US" sz="2800" b="0">
                <a:effectLst>
                  <a:outerShdw blurRad="38100" dist="38100" dir="2700000" algn="tl">
                    <a:srgbClr val="FFFFFF"/>
                  </a:outerShdw>
                </a:effectLst>
                <a:latin typeface="Helvetica" pitchFamily="34" charset="0"/>
              </a:rPr>
              <a:t>F</a:t>
            </a:r>
            <a:r>
              <a:rPr lang="en-US" sz="2800" b="0" baseline="30000">
                <a:effectLst>
                  <a:outerShdw blurRad="38100" dist="38100" dir="2700000" algn="tl">
                    <a:srgbClr val="FFFFFF"/>
                  </a:outerShdw>
                </a:effectLst>
                <a:latin typeface="Helvetica" pitchFamily="34" charset="0"/>
              </a:rPr>
              <a:t>-</a:t>
            </a:r>
            <a:r>
              <a:rPr lang="en-US" sz="2800" b="0">
                <a:effectLst>
                  <a:outerShdw blurRad="38100" dist="38100" dir="2700000" algn="tl">
                    <a:srgbClr val="FFFFFF"/>
                  </a:outerShdw>
                </a:effectLst>
                <a:latin typeface="Helvetica" pitchFamily="34" charset="0"/>
              </a:rPr>
              <a:t>, fluoride</a:t>
            </a:r>
          </a:p>
        </p:txBody>
      </p:sp>
      <p:sp>
        <p:nvSpPr>
          <p:cNvPr id="54284" name="Rectangle 12"/>
          <p:cNvSpPr>
            <a:spLocks noChangeArrowheads="1"/>
          </p:cNvSpPr>
          <p:nvPr/>
        </p:nvSpPr>
        <p:spPr bwMode="auto">
          <a:xfrm>
            <a:off x="6686550" y="3733800"/>
            <a:ext cx="2063750" cy="762000"/>
          </a:xfrm>
          <a:prstGeom prst="rect">
            <a:avLst/>
          </a:prstGeom>
          <a:solidFill>
            <a:srgbClr val="CCFFCC"/>
          </a:solidFill>
          <a:ln w="12700">
            <a:solidFill>
              <a:schemeClr val="tx1"/>
            </a:solidFill>
            <a:miter lim="800000"/>
            <a:headEnd/>
            <a:tailEnd/>
          </a:ln>
          <a:effectLst/>
        </p:spPr>
        <p:txBody>
          <a:bodyPr wrap="none" anchor="ctr"/>
          <a:lstStyle/>
          <a:p>
            <a:pPr algn="ctr">
              <a:defRPr/>
            </a:pPr>
            <a:r>
              <a:rPr lang="en-US" sz="2800" b="0">
                <a:effectLst>
                  <a:outerShdw blurRad="38100" dist="38100" dir="2700000" algn="tl">
                    <a:srgbClr val="FFFFFF"/>
                  </a:outerShdw>
                </a:effectLst>
                <a:latin typeface="Helvetica" pitchFamily="34" charset="0"/>
              </a:rPr>
              <a:t>Cl</a:t>
            </a:r>
            <a:r>
              <a:rPr lang="en-US" sz="2800" b="0" baseline="30000">
                <a:effectLst>
                  <a:outerShdw blurRad="38100" dist="38100" dir="2700000" algn="tl">
                    <a:srgbClr val="FFFFFF"/>
                  </a:outerShdw>
                </a:effectLst>
                <a:latin typeface="Helvetica" pitchFamily="34" charset="0"/>
              </a:rPr>
              <a:t>-</a:t>
            </a:r>
            <a:r>
              <a:rPr lang="en-US" sz="2800" b="0">
                <a:effectLst>
                  <a:outerShdw blurRad="38100" dist="38100" dir="2700000" algn="tl">
                    <a:srgbClr val="FFFFFF"/>
                  </a:outerShdw>
                </a:effectLst>
                <a:latin typeface="Helvetica" pitchFamily="34" charset="0"/>
              </a:rPr>
              <a:t>, chloride</a:t>
            </a:r>
          </a:p>
        </p:txBody>
      </p:sp>
      <p:grpSp>
        <p:nvGrpSpPr>
          <p:cNvPr id="83978" name="Group 13"/>
          <p:cNvGrpSpPr>
            <a:grpSpLocks/>
          </p:cNvGrpSpPr>
          <p:nvPr/>
        </p:nvGrpSpPr>
        <p:grpSpPr bwMode="auto">
          <a:xfrm>
            <a:off x="642938" y="2590800"/>
            <a:ext cx="7527925" cy="406400"/>
            <a:chOff x="374" y="2064"/>
            <a:chExt cx="4377" cy="256"/>
          </a:xfrm>
        </p:grpSpPr>
        <p:sp>
          <p:nvSpPr>
            <p:cNvPr id="83981" name="Text Box 14"/>
            <p:cNvSpPr txBox="1">
              <a:spLocks noChangeArrowheads="1"/>
            </p:cNvSpPr>
            <p:nvPr/>
          </p:nvSpPr>
          <p:spPr bwMode="auto">
            <a:xfrm>
              <a:off x="4032" y="2064"/>
              <a:ext cx="719"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r>
                <a:rPr lang="en-US" altLang="en-US" sz="1800">
                  <a:solidFill>
                    <a:schemeClr val="hlink"/>
                  </a:solidFill>
                </a:rPr>
                <a:t>Group 7A</a:t>
              </a:r>
            </a:p>
          </p:txBody>
        </p:sp>
        <p:grpSp>
          <p:nvGrpSpPr>
            <p:cNvPr id="83982" name="Group 15"/>
            <p:cNvGrpSpPr>
              <a:grpSpLocks/>
            </p:cNvGrpSpPr>
            <p:nvPr/>
          </p:nvGrpSpPr>
          <p:grpSpPr bwMode="auto">
            <a:xfrm>
              <a:off x="374" y="2064"/>
              <a:ext cx="3225" cy="256"/>
              <a:chOff x="374" y="2064"/>
              <a:chExt cx="3225" cy="256"/>
            </a:xfrm>
          </p:grpSpPr>
          <p:sp>
            <p:nvSpPr>
              <p:cNvPr id="83983" name="Text Box 16"/>
              <p:cNvSpPr txBox="1">
                <a:spLocks noChangeArrowheads="1"/>
              </p:cNvSpPr>
              <p:nvPr/>
            </p:nvSpPr>
            <p:spPr bwMode="auto">
              <a:xfrm>
                <a:off x="2880" y="2064"/>
                <a:ext cx="719"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r>
                  <a:rPr lang="en-US" altLang="en-US" sz="1800">
                    <a:solidFill>
                      <a:schemeClr val="hlink"/>
                    </a:solidFill>
                  </a:rPr>
                  <a:t>Group 6A</a:t>
                </a:r>
              </a:p>
            </p:txBody>
          </p:sp>
          <p:grpSp>
            <p:nvGrpSpPr>
              <p:cNvPr id="83984" name="Group 17"/>
              <p:cNvGrpSpPr>
                <a:grpSpLocks/>
              </p:cNvGrpSpPr>
              <p:nvPr/>
            </p:nvGrpSpPr>
            <p:grpSpPr bwMode="auto">
              <a:xfrm>
                <a:off x="374" y="2064"/>
                <a:ext cx="2073" cy="256"/>
                <a:chOff x="374" y="2064"/>
                <a:chExt cx="2073" cy="256"/>
              </a:xfrm>
            </p:grpSpPr>
            <p:sp>
              <p:nvSpPr>
                <p:cNvPr id="83985" name="Text Box 18"/>
                <p:cNvSpPr txBox="1">
                  <a:spLocks noChangeArrowheads="1"/>
                </p:cNvSpPr>
                <p:nvPr/>
              </p:nvSpPr>
              <p:spPr bwMode="auto">
                <a:xfrm>
                  <a:off x="374" y="2087"/>
                  <a:ext cx="719"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r>
                    <a:rPr lang="en-US" altLang="en-US" sz="1800">
                      <a:solidFill>
                        <a:schemeClr val="hlink"/>
                      </a:solidFill>
                    </a:rPr>
                    <a:t>Group 4A</a:t>
                  </a:r>
                </a:p>
              </p:txBody>
            </p:sp>
            <p:sp>
              <p:nvSpPr>
                <p:cNvPr id="83986" name="Text Box 19"/>
                <p:cNvSpPr txBox="1">
                  <a:spLocks noChangeArrowheads="1"/>
                </p:cNvSpPr>
                <p:nvPr/>
              </p:nvSpPr>
              <p:spPr bwMode="auto">
                <a:xfrm>
                  <a:off x="1728" y="2064"/>
                  <a:ext cx="719"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r>
                    <a:rPr lang="en-US" altLang="en-US" sz="1800">
                      <a:solidFill>
                        <a:schemeClr val="hlink"/>
                      </a:solidFill>
                    </a:rPr>
                    <a:t>Group 5A</a:t>
                  </a:r>
                </a:p>
              </p:txBody>
            </p:sp>
          </p:grpSp>
        </p:grpSp>
      </p:grpSp>
      <p:sp>
        <p:nvSpPr>
          <p:cNvPr id="54292" name="Rectangle 20"/>
          <p:cNvSpPr>
            <a:spLocks noChangeArrowheads="1"/>
          </p:cNvSpPr>
          <p:nvPr/>
        </p:nvSpPr>
        <p:spPr bwMode="auto">
          <a:xfrm>
            <a:off x="6686550" y="4495800"/>
            <a:ext cx="2063750" cy="762000"/>
          </a:xfrm>
          <a:prstGeom prst="rect">
            <a:avLst/>
          </a:prstGeom>
          <a:solidFill>
            <a:srgbClr val="FFCCCC"/>
          </a:solidFill>
          <a:ln w="12700">
            <a:solidFill>
              <a:schemeClr val="tx1"/>
            </a:solidFill>
            <a:miter lim="800000"/>
            <a:headEnd/>
            <a:tailEnd/>
          </a:ln>
          <a:effectLst/>
        </p:spPr>
        <p:txBody>
          <a:bodyPr wrap="none" anchor="ctr"/>
          <a:lstStyle/>
          <a:p>
            <a:pPr algn="ctr">
              <a:defRPr/>
            </a:pPr>
            <a:r>
              <a:rPr lang="en-US" sz="2800" b="0">
                <a:effectLst>
                  <a:outerShdw blurRad="38100" dist="38100" dir="2700000" algn="tl">
                    <a:srgbClr val="FFFFFF"/>
                  </a:outerShdw>
                </a:effectLst>
                <a:latin typeface="Helvetica" pitchFamily="34" charset="0"/>
              </a:rPr>
              <a:t>Br</a:t>
            </a:r>
            <a:r>
              <a:rPr lang="en-US" sz="2800" b="0" baseline="30000">
                <a:effectLst>
                  <a:outerShdw blurRad="38100" dist="38100" dir="2700000" algn="tl">
                    <a:srgbClr val="FFFFFF"/>
                  </a:outerShdw>
                </a:effectLst>
                <a:latin typeface="Helvetica" pitchFamily="34" charset="0"/>
              </a:rPr>
              <a:t>-</a:t>
            </a:r>
            <a:r>
              <a:rPr lang="en-US" sz="2800" b="0">
                <a:effectLst>
                  <a:outerShdw blurRad="38100" dist="38100" dir="2700000" algn="tl">
                    <a:srgbClr val="FFFFFF"/>
                  </a:outerShdw>
                </a:effectLst>
                <a:latin typeface="Helvetica" pitchFamily="34" charset="0"/>
              </a:rPr>
              <a:t>, bromide</a:t>
            </a:r>
          </a:p>
        </p:txBody>
      </p:sp>
      <p:sp>
        <p:nvSpPr>
          <p:cNvPr id="54293" name="Rectangle 21"/>
          <p:cNvSpPr>
            <a:spLocks noChangeArrowheads="1"/>
          </p:cNvSpPr>
          <p:nvPr/>
        </p:nvSpPr>
        <p:spPr bwMode="auto">
          <a:xfrm>
            <a:off x="6686550" y="5257800"/>
            <a:ext cx="2063750" cy="762000"/>
          </a:xfrm>
          <a:prstGeom prst="rect">
            <a:avLst/>
          </a:prstGeom>
          <a:solidFill>
            <a:srgbClr val="FFCCFF"/>
          </a:solidFill>
          <a:ln w="12700">
            <a:solidFill>
              <a:schemeClr val="tx1"/>
            </a:solidFill>
            <a:miter lim="800000"/>
            <a:headEnd/>
            <a:tailEnd/>
          </a:ln>
          <a:effectLst/>
        </p:spPr>
        <p:txBody>
          <a:bodyPr wrap="none" anchor="ctr"/>
          <a:lstStyle/>
          <a:p>
            <a:pPr algn="ctr">
              <a:defRPr/>
            </a:pPr>
            <a:r>
              <a:rPr lang="en-US" sz="2800" b="0">
                <a:effectLst>
                  <a:outerShdw blurRad="38100" dist="38100" dir="2700000" algn="tl">
                    <a:srgbClr val="FFFFFF"/>
                  </a:outerShdw>
                </a:effectLst>
                <a:latin typeface="Helvetica" pitchFamily="34" charset="0"/>
              </a:rPr>
              <a:t>I</a:t>
            </a:r>
            <a:r>
              <a:rPr lang="en-US" sz="2800" b="0" baseline="30000">
                <a:effectLst>
                  <a:outerShdw blurRad="38100" dist="38100" dir="2700000" algn="tl">
                    <a:srgbClr val="FFFFFF"/>
                  </a:outerShdw>
                </a:effectLst>
                <a:latin typeface="Helvetica" pitchFamily="34" charset="0"/>
              </a:rPr>
              <a:t>-</a:t>
            </a:r>
            <a:r>
              <a:rPr lang="en-US" sz="2800" b="0">
                <a:effectLst>
                  <a:outerShdw blurRad="38100" dist="38100" dir="2700000" algn="tl">
                    <a:srgbClr val="FFFFFF"/>
                  </a:outerShdw>
                </a:effectLst>
                <a:latin typeface="Helvetica" pitchFamily="34" charset="0"/>
              </a:rPr>
              <a:t>, iodide</a:t>
            </a:r>
          </a:p>
        </p:txBody>
      </p:sp>
    </p:spTree>
  </p:cSld>
  <p:clrMapOvr>
    <a:masterClrMapping/>
  </p:clrMapOvr>
  <p:transition>
    <p:cut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60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81075"/>
            <a:ext cx="9906000" cy="464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52227" name="Text Box 3"/>
          <p:cNvSpPr txBox="1">
            <a:spLocks noChangeArrowheads="1"/>
          </p:cNvSpPr>
          <p:nvPr/>
        </p:nvSpPr>
        <p:spPr bwMode="auto">
          <a:xfrm>
            <a:off x="742950" y="344488"/>
            <a:ext cx="7778750" cy="584200"/>
          </a:xfrm>
          <a:prstGeom prst="rect">
            <a:avLst/>
          </a:prstGeom>
          <a:noFill/>
          <a:ln w="12700">
            <a:noFill/>
            <a:miter lim="800000"/>
            <a:headEnd/>
            <a:tailEnd/>
          </a:ln>
          <a:effectLst/>
        </p:spPr>
        <p:txBody>
          <a:bodyPr wrap="none">
            <a:spAutoFit/>
          </a:bodyPr>
          <a:lstStyle/>
          <a:p>
            <a:pPr>
              <a:defRPr/>
            </a:pPr>
            <a:r>
              <a:rPr lang="en-US" sz="3200">
                <a:solidFill>
                  <a:schemeClr val="hlink"/>
                </a:solidFill>
                <a:effectLst>
                  <a:outerShdw blurRad="38100" dist="38100" dir="2700000" algn="tl">
                    <a:srgbClr val="000000"/>
                  </a:outerShdw>
                </a:effectLst>
                <a:latin typeface="Comic Sans MS" pitchFamily="66" charset="0"/>
              </a:rPr>
              <a:t>Predicting Charges on </a:t>
            </a:r>
            <a:r>
              <a:rPr lang="en-US" sz="3200" u="sng">
                <a:solidFill>
                  <a:schemeClr val="hlink"/>
                </a:solidFill>
                <a:effectLst>
                  <a:outerShdw blurRad="38100" dist="38100" dir="2700000" algn="tl">
                    <a:srgbClr val="000000"/>
                  </a:outerShdw>
                </a:effectLst>
                <a:latin typeface="Comic Sans MS" pitchFamily="66" charset="0"/>
              </a:rPr>
              <a:t>Monatomic Ions</a:t>
            </a:r>
          </a:p>
        </p:txBody>
      </p:sp>
      <p:sp>
        <p:nvSpPr>
          <p:cNvPr id="52231" name="Rectangle 7"/>
          <p:cNvSpPr>
            <a:spLocks noChangeArrowheads="1"/>
          </p:cNvSpPr>
          <p:nvPr/>
        </p:nvSpPr>
        <p:spPr bwMode="auto">
          <a:xfrm>
            <a:off x="1520825" y="5949950"/>
            <a:ext cx="7294563" cy="584200"/>
          </a:xfrm>
          <a:prstGeom prst="rect">
            <a:avLst/>
          </a:prstGeom>
          <a:noFill/>
          <a:ln w="12700">
            <a:noFill/>
            <a:miter lim="800000"/>
            <a:headEnd/>
            <a:tailEnd/>
          </a:ln>
          <a:effectLst/>
        </p:spPr>
        <p:txBody>
          <a:bodyPr>
            <a:spAutoFit/>
          </a:bodyPr>
          <a:lstStyle/>
          <a:p>
            <a:pPr>
              <a:defRPr/>
            </a:pPr>
            <a:r>
              <a:rPr lang="en-ZA" sz="3200" dirty="0">
                <a:solidFill>
                  <a:srgbClr val="FF9933"/>
                </a:solidFill>
                <a:effectLst>
                  <a:outerShdw blurRad="38100" dist="38100" dir="2700000" algn="tl">
                    <a:srgbClr val="000000"/>
                  </a:outerShdw>
                </a:effectLst>
                <a:latin typeface="Arial" charset="0"/>
              </a:rPr>
              <a:t>    </a:t>
            </a:r>
            <a:r>
              <a:rPr lang="en-ZA" sz="3200" dirty="0">
                <a:solidFill>
                  <a:srgbClr val="0000FF"/>
                </a:solidFill>
                <a:effectLst>
                  <a:outerShdw blurRad="38100" dist="38100" dir="2700000" algn="tl">
                    <a:srgbClr val="000000"/>
                  </a:outerShdw>
                </a:effectLst>
                <a:latin typeface="Arial" charset="0"/>
              </a:rPr>
              <a:t>H can take up or lose an e</a:t>
            </a:r>
            <a:r>
              <a:rPr lang="en-ZA" sz="3200" baseline="30000" dirty="0">
                <a:solidFill>
                  <a:srgbClr val="0000FF"/>
                </a:solidFill>
                <a:effectLst>
                  <a:outerShdw blurRad="38100" dist="38100" dir="2700000" algn="tl">
                    <a:srgbClr val="000000"/>
                  </a:outerShdw>
                </a:effectLst>
                <a:latin typeface="Arial" charset="0"/>
              </a:rPr>
              <a:t>-</a:t>
            </a:r>
            <a:r>
              <a:rPr lang="en-ZA" sz="3200" dirty="0">
                <a:solidFill>
                  <a:srgbClr val="0000FF"/>
                </a:solidFill>
                <a:effectLst>
                  <a:outerShdw blurRad="38100" dist="38100" dir="2700000" algn="tl">
                    <a:srgbClr val="000000"/>
                  </a:outerShdw>
                </a:effectLst>
                <a:latin typeface="Arial" charset="0"/>
              </a:rPr>
              <a:t> !</a:t>
            </a:r>
            <a:endParaRPr lang="en-ZA" sz="3200" dirty="0">
              <a:solidFill>
                <a:srgbClr val="0000FF"/>
              </a:solidFill>
              <a:effectLst>
                <a:outerShdw blurRad="38100" dist="38100" dir="2700000" algn="tl">
                  <a:srgbClr val="000000"/>
                </a:outerShdw>
              </a:effectLst>
              <a:latin typeface="Arial" charset="0"/>
              <a:sym typeface="Symbol" pitchFamily="18" charset="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8066" name="Rectangle 1027" descr="0306"/>
          <p:cNvSpPr>
            <a:spLocks noGrp="1" noChangeAspect="1" noChangeArrowheads="1"/>
          </p:cNvSpPr>
          <p:nvPr isPhoto="1"/>
        </p:nvSpPr>
        <p:spPr bwMode="auto">
          <a:xfrm>
            <a:off x="685800" y="1071563"/>
            <a:ext cx="8458200" cy="5481637"/>
          </a:xfrm>
          <a:prstGeom prst="rect">
            <a:avLst/>
          </a:prstGeom>
          <a:blipFill dpi="0" rotWithShape="1">
            <a:blip r:embed="rId2"/>
            <a:srcRect/>
            <a:stretch>
              <a:fillRect/>
            </a:stretch>
          </a:blipFill>
          <a:ln w="19050">
            <a:solidFill>
              <a:schemeClr val="tx1"/>
            </a:solidFill>
            <a:miter lim="800000"/>
            <a:headEnd/>
            <a:tailEnd/>
          </a:ln>
        </p:spPr>
        <p:txBody>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endParaRPr lang="af-ZA" altLang="en-US"/>
          </a:p>
        </p:txBody>
      </p:sp>
      <p:sp>
        <p:nvSpPr>
          <p:cNvPr id="88067" name="TextBox 2"/>
          <p:cNvSpPr txBox="1">
            <a:spLocks noChangeArrowheads="1"/>
          </p:cNvSpPr>
          <p:nvPr/>
        </p:nvSpPr>
        <p:spPr bwMode="auto">
          <a:xfrm>
            <a:off x="3352800" y="304800"/>
            <a:ext cx="27797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r>
              <a:rPr lang="af-ZA" altLang="en-US"/>
              <a:t>Formation of ions</a:t>
            </a:r>
          </a:p>
        </p:txBody>
      </p:sp>
      <p:sp>
        <p:nvSpPr>
          <p:cNvPr id="4" name="Rectangle 3"/>
          <p:cNvSpPr/>
          <p:nvPr/>
        </p:nvSpPr>
        <p:spPr bwMode="auto">
          <a:xfrm>
            <a:off x="990600" y="4060825"/>
            <a:ext cx="8001000" cy="2209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a:lstStyle/>
          <a:p>
            <a:pPr>
              <a:defRPr/>
            </a:pPr>
            <a:endParaRPr lang="en-US">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xit" presetSubtype="16" fill="hold" grpId="0" nodeType="clickEffect">
                                  <p:stCondLst>
                                    <p:cond delay="0"/>
                                  </p:stCondLst>
                                  <p:childTnLst>
                                    <p:animEffect transition="out" filter="box(in)">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9090" name="Rectangle 10"/>
          <p:cNvSpPr>
            <a:spLocks noChangeArrowheads="1"/>
          </p:cNvSpPr>
          <p:nvPr/>
        </p:nvSpPr>
        <p:spPr bwMode="auto">
          <a:xfrm>
            <a:off x="0" y="0"/>
            <a:ext cx="9906000" cy="836613"/>
          </a:xfrm>
          <a:prstGeom prst="rect">
            <a:avLst/>
          </a:prstGeom>
          <a:solidFill>
            <a:srgbClr val="FFFF66"/>
          </a:solidFill>
          <a:ln w="12700">
            <a:solidFill>
              <a:schemeClr val="tx1"/>
            </a:solidFill>
            <a:miter lim="800000"/>
            <a:headEnd/>
            <a:tailEnd/>
          </a:ln>
        </p:spPr>
        <p:txBody>
          <a:bodyPr wrap="none" anchor="ct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endParaRPr lang="en-ZA" altLang="en-US"/>
          </a:p>
        </p:txBody>
      </p:sp>
      <p:sp>
        <p:nvSpPr>
          <p:cNvPr id="89091" name="Rectangle 2"/>
          <p:cNvSpPr>
            <a:spLocks noGrp="1" noChangeArrowheads="1"/>
          </p:cNvSpPr>
          <p:nvPr>
            <p:ph type="title"/>
          </p:nvPr>
        </p:nvSpPr>
        <p:spPr>
          <a:xfrm>
            <a:off x="350838" y="609600"/>
            <a:ext cx="9283700" cy="2133600"/>
          </a:xfrm>
        </p:spPr>
        <p:txBody>
          <a:bodyPr/>
          <a:lstStyle/>
          <a:p>
            <a:pPr algn="just">
              <a:lnSpc>
                <a:spcPct val="100000"/>
              </a:lnSpc>
            </a:pPr>
            <a:r>
              <a:rPr lang="en-US" altLang="en-US" sz="6000" noProof="1" smtClean="0">
                <a:solidFill>
                  <a:srgbClr val="00279F"/>
                </a:solidFill>
                <a:sym typeface="Wingdings" panose="05000000000000000000" pitchFamily="2" charset="2"/>
              </a:rPr>
              <a:t></a:t>
            </a:r>
            <a:r>
              <a:rPr lang="en-US" altLang="en-US" sz="2800" noProof="1" smtClean="0">
                <a:solidFill>
                  <a:srgbClr val="00279F"/>
                </a:solidFill>
                <a:sym typeface="Wingdings" panose="05000000000000000000" pitchFamily="2" charset="2"/>
              </a:rPr>
              <a:t>Explain ion formation for </a:t>
            </a:r>
            <a:r>
              <a:rPr lang="en-US" altLang="en-US" sz="2800" noProof="1" smtClean="0">
                <a:solidFill>
                  <a:srgbClr val="00279F"/>
                </a:solidFill>
              </a:rPr>
              <a:t>manganese</a:t>
            </a:r>
            <a:r>
              <a:rPr lang="en-US" altLang="en-US" sz="2800" smtClean="0">
                <a:solidFill>
                  <a:srgbClr val="00279F"/>
                </a:solidFill>
              </a:rPr>
              <a:t> (</a:t>
            </a:r>
            <a:r>
              <a:rPr lang="en-US" altLang="en-US" sz="2800" baseline="-25000" smtClean="0">
                <a:solidFill>
                  <a:srgbClr val="00279F"/>
                </a:solidFill>
              </a:rPr>
              <a:t>25</a:t>
            </a:r>
            <a:r>
              <a:rPr lang="en-US" altLang="en-US" sz="2800" smtClean="0">
                <a:solidFill>
                  <a:srgbClr val="00279F"/>
                </a:solidFill>
              </a:rPr>
              <a:t>Mn)</a:t>
            </a:r>
            <a:r>
              <a:rPr lang="en-US" altLang="en-US" sz="2800" noProof="1" smtClean="0">
                <a:solidFill>
                  <a:srgbClr val="00279F"/>
                </a:solidFill>
              </a:rPr>
              <a:t>- and iron atoms </a:t>
            </a:r>
            <a:r>
              <a:rPr lang="en-US" altLang="en-US" sz="2800" smtClean="0">
                <a:solidFill>
                  <a:srgbClr val="00279F"/>
                </a:solidFill>
              </a:rPr>
              <a:t>(</a:t>
            </a:r>
            <a:r>
              <a:rPr lang="en-US" altLang="en-US" sz="2800" baseline="-25000" smtClean="0">
                <a:solidFill>
                  <a:srgbClr val="00279F"/>
                </a:solidFill>
              </a:rPr>
              <a:t>26</a:t>
            </a:r>
            <a:r>
              <a:rPr lang="en-US" altLang="en-US" sz="2800" smtClean="0">
                <a:solidFill>
                  <a:srgbClr val="00279F"/>
                </a:solidFill>
              </a:rPr>
              <a:t>Fe)</a:t>
            </a:r>
            <a:r>
              <a:rPr lang="en-US" altLang="en-US" sz="2800" noProof="1" smtClean="0">
                <a:solidFill>
                  <a:srgbClr val="00279F"/>
                </a:solidFill>
              </a:rPr>
              <a:t> in terms of charge and the change in the number of protons and electrons.</a:t>
            </a:r>
            <a:endParaRPr lang="en-US" altLang="en-US" b="0" noProof="1" smtClean="0">
              <a:solidFill>
                <a:schemeClr val="tx1"/>
              </a:solidFill>
            </a:endParaRPr>
          </a:p>
        </p:txBody>
      </p:sp>
      <p:sp>
        <p:nvSpPr>
          <p:cNvPr id="89092" name="Text Box 3"/>
          <p:cNvSpPr txBox="1">
            <a:spLocks noChangeArrowheads="1"/>
          </p:cNvSpPr>
          <p:nvPr/>
        </p:nvSpPr>
        <p:spPr bwMode="auto">
          <a:xfrm>
            <a:off x="1073150" y="3276600"/>
            <a:ext cx="7759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spcBef>
                <a:spcPct val="50000"/>
              </a:spcBef>
            </a:pPr>
            <a:r>
              <a:rPr lang="en-US" altLang="en-US" baseline="-25000" noProof="1"/>
              <a:t>25</a:t>
            </a:r>
            <a:r>
              <a:rPr lang="en-US" altLang="en-US" noProof="1"/>
              <a:t>Mn</a:t>
            </a:r>
            <a:r>
              <a:rPr lang="en-US" altLang="en-US" noProof="1">
                <a:solidFill>
                  <a:schemeClr val="hlink"/>
                </a:solidFill>
              </a:rPr>
              <a:t> </a:t>
            </a:r>
            <a:r>
              <a:rPr lang="en-US" altLang="en-US" sz="2000" noProof="1">
                <a:solidFill>
                  <a:schemeClr val="hlink"/>
                </a:solidFill>
              </a:rPr>
              <a:t>(25p</a:t>
            </a:r>
            <a:r>
              <a:rPr lang="en-US" altLang="en-US" sz="2000" baseline="30000" noProof="1">
                <a:solidFill>
                  <a:schemeClr val="hlink"/>
                </a:solidFill>
              </a:rPr>
              <a:t>+</a:t>
            </a:r>
            <a:r>
              <a:rPr lang="en-US" altLang="en-US" sz="2000" noProof="1">
                <a:solidFill>
                  <a:schemeClr val="hlink"/>
                </a:solidFill>
              </a:rPr>
              <a:t>, 25e</a:t>
            </a:r>
            <a:r>
              <a:rPr lang="en-US" altLang="en-US" sz="2000" baseline="30000" noProof="1">
                <a:solidFill>
                  <a:schemeClr val="hlink"/>
                </a:solidFill>
              </a:rPr>
              <a:t>-</a:t>
            </a:r>
            <a:r>
              <a:rPr lang="en-US" altLang="en-US" sz="2000" noProof="1">
                <a:solidFill>
                  <a:schemeClr val="hlink"/>
                </a:solidFill>
              </a:rPr>
              <a:t>)</a:t>
            </a:r>
            <a:r>
              <a:rPr lang="en-US" altLang="en-US" noProof="1">
                <a:solidFill>
                  <a:schemeClr val="hlink"/>
                </a:solidFill>
              </a:rPr>
              <a:t> - 2e</a:t>
            </a:r>
            <a:r>
              <a:rPr lang="en-US" altLang="en-US" baseline="30000" noProof="1">
                <a:solidFill>
                  <a:schemeClr val="hlink"/>
                </a:solidFill>
              </a:rPr>
              <a:t>-</a:t>
            </a:r>
            <a:r>
              <a:rPr lang="en-US" altLang="en-US">
                <a:solidFill>
                  <a:schemeClr val="hlink"/>
                </a:solidFill>
              </a:rPr>
              <a:t>      </a:t>
            </a:r>
            <a:r>
              <a:rPr lang="en-US" altLang="en-US">
                <a:sym typeface="Symbol" panose="05050102010706020507" pitchFamily="18" charset="2"/>
              </a:rPr>
              <a:t></a:t>
            </a:r>
          </a:p>
        </p:txBody>
      </p:sp>
      <p:sp>
        <p:nvSpPr>
          <p:cNvPr id="89093" name="Text Box 5"/>
          <p:cNvSpPr txBox="1">
            <a:spLocks noChangeArrowheads="1"/>
          </p:cNvSpPr>
          <p:nvPr/>
        </p:nvSpPr>
        <p:spPr bwMode="auto">
          <a:xfrm>
            <a:off x="1073150" y="4191000"/>
            <a:ext cx="7759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spcBef>
                <a:spcPct val="50000"/>
              </a:spcBef>
            </a:pPr>
            <a:r>
              <a:rPr lang="en-US" altLang="en-US" baseline="-25000" noProof="1"/>
              <a:t>26</a:t>
            </a:r>
            <a:r>
              <a:rPr lang="en-US" altLang="en-US" noProof="1"/>
              <a:t>Fe</a:t>
            </a:r>
            <a:r>
              <a:rPr lang="en-US" altLang="en-US" noProof="1">
                <a:solidFill>
                  <a:schemeClr val="hlink"/>
                </a:solidFill>
              </a:rPr>
              <a:t> </a:t>
            </a:r>
            <a:r>
              <a:rPr lang="en-US" altLang="en-US" sz="2000" noProof="1">
                <a:solidFill>
                  <a:schemeClr val="hlink"/>
                </a:solidFill>
              </a:rPr>
              <a:t>(26p</a:t>
            </a:r>
            <a:r>
              <a:rPr lang="en-US" altLang="en-US" sz="2000" baseline="30000" noProof="1">
                <a:solidFill>
                  <a:schemeClr val="hlink"/>
                </a:solidFill>
              </a:rPr>
              <a:t>+</a:t>
            </a:r>
            <a:r>
              <a:rPr lang="en-US" altLang="en-US" sz="2000" noProof="1">
                <a:solidFill>
                  <a:schemeClr val="hlink"/>
                </a:solidFill>
              </a:rPr>
              <a:t>, 26e</a:t>
            </a:r>
            <a:r>
              <a:rPr lang="en-US" altLang="en-US" sz="2000" baseline="30000" noProof="1">
                <a:solidFill>
                  <a:schemeClr val="hlink"/>
                </a:solidFill>
              </a:rPr>
              <a:t>-</a:t>
            </a:r>
            <a:r>
              <a:rPr lang="en-US" altLang="en-US" sz="2000" noProof="1">
                <a:solidFill>
                  <a:schemeClr val="hlink"/>
                </a:solidFill>
              </a:rPr>
              <a:t>)</a:t>
            </a:r>
            <a:r>
              <a:rPr lang="en-US" altLang="en-US" noProof="1">
                <a:solidFill>
                  <a:schemeClr val="hlink"/>
                </a:solidFill>
              </a:rPr>
              <a:t> - 2e</a:t>
            </a:r>
            <a:r>
              <a:rPr lang="en-US" altLang="en-US" baseline="30000" noProof="1">
                <a:solidFill>
                  <a:schemeClr val="hlink"/>
                </a:solidFill>
              </a:rPr>
              <a:t>-</a:t>
            </a:r>
            <a:r>
              <a:rPr lang="en-US" altLang="en-US"/>
              <a:t>       </a:t>
            </a:r>
            <a:r>
              <a:rPr lang="en-US" altLang="en-US">
                <a:sym typeface="Symbol" panose="05050102010706020507" pitchFamily="18" charset="2"/>
              </a:rPr>
              <a:t></a:t>
            </a:r>
            <a:endParaRPr lang="en-US" altLang="en-US">
              <a:solidFill>
                <a:schemeClr val="hlink"/>
              </a:solidFill>
              <a:sym typeface="Symbol" panose="05050102010706020507" pitchFamily="18" charset="2"/>
            </a:endParaRPr>
          </a:p>
        </p:txBody>
      </p:sp>
      <p:sp>
        <p:nvSpPr>
          <p:cNvPr id="89094" name="Text Box 6"/>
          <p:cNvSpPr txBox="1">
            <a:spLocks noChangeArrowheads="1"/>
          </p:cNvSpPr>
          <p:nvPr/>
        </p:nvSpPr>
        <p:spPr bwMode="auto">
          <a:xfrm>
            <a:off x="1073150" y="5029200"/>
            <a:ext cx="8420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spcBef>
                <a:spcPct val="50000"/>
              </a:spcBef>
            </a:pPr>
            <a:r>
              <a:rPr lang="en-US" altLang="en-US" baseline="-25000" noProof="1"/>
              <a:t>26</a:t>
            </a:r>
            <a:r>
              <a:rPr lang="en-US" altLang="en-US" noProof="1"/>
              <a:t>Fe</a:t>
            </a:r>
            <a:r>
              <a:rPr lang="en-US" altLang="en-US" noProof="1">
                <a:solidFill>
                  <a:schemeClr val="hlink"/>
                </a:solidFill>
              </a:rPr>
              <a:t> </a:t>
            </a:r>
            <a:r>
              <a:rPr lang="en-US" altLang="en-US" sz="2000" noProof="1">
                <a:solidFill>
                  <a:schemeClr val="hlink"/>
                </a:solidFill>
              </a:rPr>
              <a:t>(26p</a:t>
            </a:r>
            <a:r>
              <a:rPr lang="en-US" altLang="en-US" sz="2000" baseline="30000" noProof="1">
                <a:solidFill>
                  <a:schemeClr val="hlink"/>
                </a:solidFill>
              </a:rPr>
              <a:t>+</a:t>
            </a:r>
            <a:r>
              <a:rPr lang="en-US" altLang="en-US" sz="2000" noProof="1">
                <a:solidFill>
                  <a:schemeClr val="hlink"/>
                </a:solidFill>
              </a:rPr>
              <a:t>, 26e</a:t>
            </a:r>
            <a:r>
              <a:rPr lang="en-US" altLang="en-US" sz="2000" baseline="30000" noProof="1">
                <a:solidFill>
                  <a:schemeClr val="hlink"/>
                </a:solidFill>
              </a:rPr>
              <a:t>-</a:t>
            </a:r>
            <a:r>
              <a:rPr lang="en-US" altLang="en-US" sz="2000" noProof="1">
                <a:solidFill>
                  <a:schemeClr val="hlink"/>
                </a:solidFill>
              </a:rPr>
              <a:t>)</a:t>
            </a:r>
            <a:r>
              <a:rPr lang="en-US" altLang="en-US" noProof="1">
                <a:solidFill>
                  <a:schemeClr val="hlink"/>
                </a:solidFill>
              </a:rPr>
              <a:t> - 3e</a:t>
            </a:r>
            <a:r>
              <a:rPr lang="en-US" altLang="en-US" baseline="30000" noProof="1">
                <a:solidFill>
                  <a:schemeClr val="hlink"/>
                </a:solidFill>
              </a:rPr>
              <a:t>-</a:t>
            </a:r>
            <a:r>
              <a:rPr lang="en-US" altLang="en-US"/>
              <a:t>       </a:t>
            </a:r>
            <a:r>
              <a:rPr lang="en-US" altLang="en-US">
                <a:sym typeface="Symbol" panose="05050102010706020507" pitchFamily="18" charset="2"/>
              </a:rPr>
              <a:t></a:t>
            </a:r>
            <a:endParaRPr lang="en-US" altLang="en-US">
              <a:solidFill>
                <a:schemeClr val="hlink"/>
              </a:solidFill>
              <a:sym typeface="Symbol" panose="05050102010706020507" pitchFamily="18" charset="2"/>
            </a:endParaRPr>
          </a:p>
        </p:txBody>
      </p:sp>
      <p:sp>
        <p:nvSpPr>
          <p:cNvPr id="89095" name="Text Box 9"/>
          <p:cNvSpPr txBox="1">
            <a:spLocks noChangeArrowheads="1"/>
          </p:cNvSpPr>
          <p:nvPr/>
        </p:nvSpPr>
        <p:spPr bwMode="auto">
          <a:xfrm>
            <a:off x="3627438" y="188913"/>
            <a:ext cx="24177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ctr">
              <a:spcBef>
                <a:spcPct val="50000"/>
              </a:spcBef>
            </a:pPr>
            <a:r>
              <a:rPr lang="en-US" altLang="en-US" dirty="0" smtClean="0"/>
              <a:t>Example</a:t>
            </a:r>
            <a:endParaRPr lang="en-US" altLang="en-US" dirty="0"/>
          </a:p>
        </p:txBody>
      </p:sp>
      <p:sp>
        <p:nvSpPr>
          <p:cNvPr id="129036" name="Rectangle 12"/>
          <p:cNvSpPr>
            <a:spLocks noChangeArrowheads="1"/>
          </p:cNvSpPr>
          <p:nvPr/>
        </p:nvSpPr>
        <p:spPr bwMode="auto">
          <a:xfrm>
            <a:off x="5343525" y="3284538"/>
            <a:ext cx="27844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r>
              <a:rPr lang="en-US" altLang="en-US" baseline="-25000" noProof="1"/>
              <a:t>25</a:t>
            </a:r>
            <a:r>
              <a:rPr lang="en-US" altLang="en-US" noProof="1"/>
              <a:t>Mn</a:t>
            </a:r>
            <a:r>
              <a:rPr lang="en-US" altLang="en-US" baseline="30000" noProof="1"/>
              <a:t>2+</a:t>
            </a:r>
            <a:r>
              <a:rPr lang="en-US" altLang="en-US" noProof="1">
                <a:solidFill>
                  <a:schemeClr val="hlink"/>
                </a:solidFill>
              </a:rPr>
              <a:t> (25p</a:t>
            </a:r>
            <a:r>
              <a:rPr lang="en-US" altLang="en-US" baseline="30000" noProof="1">
                <a:solidFill>
                  <a:schemeClr val="hlink"/>
                </a:solidFill>
              </a:rPr>
              <a:t>+</a:t>
            </a:r>
            <a:r>
              <a:rPr lang="en-US" altLang="en-US" noProof="1">
                <a:solidFill>
                  <a:schemeClr val="hlink"/>
                </a:solidFill>
              </a:rPr>
              <a:t>, 23e</a:t>
            </a:r>
            <a:r>
              <a:rPr lang="en-US" altLang="en-US" baseline="30000" noProof="1">
                <a:solidFill>
                  <a:schemeClr val="hlink"/>
                </a:solidFill>
              </a:rPr>
              <a:t>-</a:t>
            </a:r>
            <a:r>
              <a:rPr lang="en-US" altLang="en-US" noProof="1">
                <a:solidFill>
                  <a:schemeClr val="hlink"/>
                </a:solidFill>
              </a:rPr>
              <a:t>)</a:t>
            </a:r>
            <a:endParaRPr lang="en-US" altLang="en-US">
              <a:solidFill>
                <a:schemeClr val="hlink"/>
              </a:solidFill>
            </a:endParaRPr>
          </a:p>
        </p:txBody>
      </p:sp>
      <p:sp>
        <p:nvSpPr>
          <p:cNvPr id="129038" name="Rectangle 14"/>
          <p:cNvSpPr>
            <a:spLocks noChangeArrowheads="1"/>
          </p:cNvSpPr>
          <p:nvPr/>
        </p:nvSpPr>
        <p:spPr bwMode="auto">
          <a:xfrm>
            <a:off x="5343525" y="4221163"/>
            <a:ext cx="27003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spcBef>
                <a:spcPct val="50000"/>
              </a:spcBef>
            </a:pPr>
            <a:r>
              <a:rPr lang="en-US" altLang="en-US" baseline="-25000" noProof="1"/>
              <a:t>26</a:t>
            </a:r>
            <a:r>
              <a:rPr lang="en-US" altLang="en-US" noProof="1"/>
              <a:t>Fe</a:t>
            </a:r>
            <a:r>
              <a:rPr lang="en-US" altLang="en-US" baseline="30000" noProof="1"/>
              <a:t>2+</a:t>
            </a:r>
            <a:r>
              <a:rPr lang="en-US" altLang="en-US" noProof="1">
                <a:solidFill>
                  <a:schemeClr val="hlink"/>
                </a:solidFill>
              </a:rPr>
              <a:t> (26p</a:t>
            </a:r>
            <a:r>
              <a:rPr lang="en-US" altLang="en-US" baseline="30000" noProof="1">
                <a:solidFill>
                  <a:schemeClr val="hlink"/>
                </a:solidFill>
              </a:rPr>
              <a:t>+</a:t>
            </a:r>
            <a:r>
              <a:rPr lang="en-US" altLang="en-US" noProof="1">
                <a:solidFill>
                  <a:schemeClr val="hlink"/>
                </a:solidFill>
              </a:rPr>
              <a:t>, 24e</a:t>
            </a:r>
            <a:r>
              <a:rPr lang="en-US" altLang="en-US" baseline="30000" noProof="1">
                <a:solidFill>
                  <a:schemeClr val="hlink"/>
                </a:solidFill>
              </a:rPr>
              <a:t>-</a:t>
            </a:r>
            <a:r>
              <a:rPr lang="en-US" altLang="en-US" noProof="1">
                <a:solidFill>
                  <a:schemeClr val="hlink"/>
                </a:solidFill>
              </a:rPr>
              <a:t>)</a:t>
            </a:r>
            <a:endParaRPr lang="en-US" altLang="en-US">
              <a:solidFill>
                <a:schemeClr val="hlink"/>
              </a:solidFill>
            </a:endParaRPr>
          </a:p>
        </p:txBody>
      </p:sp>
      <p:sp>
        <p:nvSpPr>
          <p:cNvPr id="129039" name="Rectangle 15"/>
          <p:cNvSpPr>
            <a:spLocks noChangeArrowheads="1"/>
          </p:cNvSpPr>
          <p:nvPr/>
        </p:nvSpPr>
        <p:spPr bwMode="auto">
          <a:xfrm>
            <a:off x="5343525" y="5084763"/>
            <a:ext cx="27003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spcBef>
                <a:spcPct val="50000"/>
              </a:spcBef>
            </a:pPr>
            <a:r>
              <a:rPr lang="en-US" altLang="en-US" baseline="-25000" noProof="1"/>
              <a:t>26</a:t>
            </a:r>
            <a:r>
              <a:rPr lang="en-US" altLang="en-US" noProof="1"/>
              <a:t>Fe</a:t>
            </a:r>
            <a:r>
              <a:rPr lang="en-US" altLang="en-US" baseline="30000" noProof="1"/>
              <a:t>3+</a:t>
            </a:r>
            <a:r>
              <a:rPr lang="en-US" altLang="en-US" noProof="1">
                <a:solidFill>
                  <a:schemeClr val="hlink"/>
                </a:solidFill>
              </a:rPr>
              <a:t> (26p</a:t>
            </a:r>
            <a:r>
              <a:rPr lang="en-US" altLang="en-US" baseline="30000" noProof="1">
                <a:solidFill>
                  <a:schemeClr val="hlink"/>
                </a:solidFill>
              </a:rPr>
              <a:t>+</a:t>
            </a:r>
            <a:r>
              <a:rPr lang="en-US" altLang="en-US" noProof="1">
                <a:solidFill>
                  <a:schemeClr val="hlink"/>
                </a:solidFill>
              </a:rPr>
              <a:t>, 23e</a:t>
            </a:r>
            <a:r>
              <a:rPr lang="en-US" altLang="en-US" baseline="30000" noProof="1">
                <a:solidFill>
                  <a:schemeClr val="hlink"/>
                </a:solidFill>
              </a:rPr>
              <a:t>-</a:t>
            </a:r>
            <a:r>
              <a:rPr lang="en-US" altLang="en-US" noProof="1">
                <a:solidFill>
                  <a:schemeClr val="hlink"/>
                </a:solidFill>
              </a:rPr>
              <a:t>)</a:t>
            </a:r>
            <a:endParaRPr lang="en-US" altLang="en-US">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9036"/>
                                        </p:tgtEl>
                                        <p:attrNameLst>
                                          <p:attrName>style.visibility</p:attrName>
                                        </p:attrNameLst>
                                      </p:cBhvr>
                                      <p:to>
                                        <p:strVal val="visible"/>
                                      </p:to>
                                    </p:set>
                                    <p:animEffect transition="in" filter="fade">
                                      <p:cBhvr>
                                        <p:cTn id="7" dur="1000"/>
                                        <p:tgtEl>
                                          <p:spTgt spid="1290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9038"/>
                                        </p:tgtEl>
                                        <p:attrNameLst>
                                          <p:attrName>style.visibility</p:attrName>
                                        </p:attrNameLst>
                                      </p:cBhvr>
                                      <p:to>
                                        <p:strVal val="visible"/>
                                      </p:to>
                                    </p:set>
                                    <p:animEffect transition="in" filter="fade">
                                      <p:cBhvr>
                                        <p:cTn id="12" dur="1000"/>
                                        <p:tgtEl>
                                          <p:spTgt spid="12903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9039"/>
                                        </p:tgtEl>
                                        <p:attrNameLst>
                                          <p:attrName>style.visibility</p:attrName>
                                        </p:attrNameLst>
                                      </p:cBhvr>
                                      <p:to>
                                        <p:strVal val="visible"/>
                                      </p:to>
                                    </p:set>
                                    <p:animEffect transition="in" filter="fade">
                                      <p:cBhvr>
                                        <p:cTn id="17" dur="1000"/>
                                        <p:tgtEl>
                                          <p:spTgt spid="1290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36" grpId="0"/>
      <p:bldP spid="129038" grpId="0"/>
      <p:bldP spid="129039"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23" name="Rectangle 3"/>
          <p:cNvSpPr>
            <a:spLocks noGrp="1" noChangeArrowheads="1"/>
          </p:cNvSpPr>
          <p:nvPr>
            <p:ph type="title"/>
          </p:nvPr>
        </p:nvSpPr>
        <p:spPr/>
        <p:txBody>
          <a:bodyPr/>
          <a:lstStyle/>
          <a:p>
            <a:pPr>
              <a:defRPr/>
            </a:pPr>
            <a:r>
              <a:rPr lang="en-US" sz="4400" u="sng" smtClean="0">
                <a:solidFill>
                  <a:srgbClr val="FF9933"/>
                </a:solidFill>
                <a:effectLst>
                  <a:outerShdw blurRad="38100" dist="38100" dir="2700000" algn="tl">
                    <a:srgbClr val="000000"/>
                  </a:outerShdw>
                </a:effectLst>
              </a:rPr>
              <a:t>POLYATOMIC IONS</a:t>
            </a:r>
            <a:r>
              <a:rPr lang="en-US" sz="4400" smtClean="0">
                <a:solidFill>
                  <a:srgbClr val="0237BA"/>
                </a:solidFill>
                <a:effectLst>
                  <a:outerShdw blurRad="38100" dist="38100" dir="2700000" algn="tl">
                    <a:srgbClr val="000000"/>
                  </a:outerShdw>
                </a:effectLst>
              </a:rPr>
              <a:t/>
            </a:r>
            <a:br>
              <a:rPr lang="en-US" sz="4400" smtClean="0">
                <a:solidFill>
                  <a:srgbClr val="0237BA"/>
                </a:solidFill>
                <a:effectLst>
                  <a:outerShdw blurRad="38100" dist="38100" dir="2700000" algn="tl">
                    <a:srgbClr val="000000"/>
                  </a:outerShdw>
                </a:effectLst>
              </a:rPr>
            </a:br>
            <a:endParaRPr lang="en-US" sz="3200" smtClean="0">
              <a:solidFill>
                <a:srgbClr val="0237BA"/>
              </a:solidFill>
              <a:effectLst>
                <a:outerShdw blurRad="38100" dist="38100" dir="2700000" algn="tl">
                  <a:srgbClr val="000000"/>
                </a:outerShdw>
              </a:effectLst>
            </a:endParaRPr>
          </a:p>
        </p:txBody>
      </p:sp>
      <p:sp>
        <p:nvSpPr>
          <p:cNvPr id="133124" name="Rectangle 4"/>
          <p:cNvSpPr>
            <a:spLocks noGrp="1" noChangeArrowheads="1"/>
          </p:cNvSpPr>
          <p:nvPr>
            <p:ph type="body" sz="half" idx="1"/>
          </p:nvPr>
        </p:nvSpPr>
        <p:spPr>
          <a:xfrm>
            <a:off x="1073150" y="1981200"/>
            <a:ext cx="8248650" cy="1592263"/>
          </a:xfrm>
        </p:spPr>
        <p:txBody>
          <a:bodyPr/>
          <a:lstStyle/>
          <a:p>
            <a:pPr>
              <a:lnSpc>
                <a:spcPct val="175000"/>
              </a:lnSpc>
              <a:spcBef>
                <a:spcPct val="0"/>
              </a:spcBef>
              <a:buFontTx/>
              <a:buNone/>
              <a:defRPr/>
            </a:pPr>
            <a:r>
              <a:rPr lang="en-US" sz="2800" dirty="0" smtClean="0">
                <a:effectLst>
                  <a:outerShdw blurRad="38100" dist="38100" dir="2700000" algn="tl">
                    <a:srgbClr val="FFFFFF"/>
                  </a:outerShdw>
                </a:effectLst>
              </a:rPr>
              <a:t>Groups of atoms with a charge.</a:t>
            </a:r>
          </a:p>
          <a:p>
            <a:pPr>
              <a:lnSpc>
                <a:spcPct val="175000"/>
              </a:lnSpc>
              <a:spcBef>
                <a:spcPct val="0"/>
              </a:spcBef>
              <a:buFontTx/>
              <a:buNone/>
              <a:defRPr/>
            </a:pPr>
            <a:r>
              <a:rPr lang="en-US" sz="2800" dirty="0" smtClean="0">
                <a:effectLst>
                  <a:outerShdw blurRad="38100" dist="38100" dir="2700000" algn="tl">
                    <a:srgbClr val="FFFFFF"/>
                  </a:outerShdw>
                </a:effectLst>
              </a:rPr>
              <a:t>Atoms are bonded by </a:t>
            </a:r>
            <a:r>
              <a:rPr lang="en-US" sz="2800" dirty="0" smtClean="0">
                <a:solidFill>
                  <a:schemeClr val="hlink"/>
                </a:solidFill>
                <a:effectLst>
                  <a:outerShdw blurRad="38100" dist="38100" dir="2700000" algn="tl">
                    <a:srgbClr val="000000"/>
                  </a:outerShdw>
                </a:effectLst>
              </a:rPr>
              <a:t>Covalent Bonding</a:t>
            </a:r>
            <a:endParaRPr lang="en-US" sz="2800" dirty="0" smtClean="0">
              <a:effectLst>
                <a:outerShdw blurRad="38100" dist="38100" dir="2700000" algn="tl">
                  <a:srgbClr val="FFFFFF"/>
                </a:outerShdw>
              </a:effectLst>
            </a:endParaRPr>
          </a:p>
          <a:p>
            <a:pPr>
              <a:lnSpc>
                <a:spcPct val="100000"/>
              </a:lnSpc>
              <a:spcBef>
                <a:spcPct val="0"/>
              </a:spcBef>
              <a:buFontTx/>
              <a:buNone/>
              <a:defRPr/>
            </a:pPr>
            <a:endParaRPr lang="en-US" sz="2800" dirty="0" smtClean="0">
              <a:solidFill>
                <a:schemeClr val="hlink"/>
              </a:solidFill>
              <a:effectLst>
                <a:outerShdw blurRad="38100" dist="38100" dir="2700000" algn="tl">
                  <a:srgbClr val="000000"/>
                </a:outerShdw>
              </a:effectLst>
            </a:endParaRPr>
          </a:p>
          <a:p>
            <a:pPr>
              <a:lnSpc>
                <a:spcPct val="175000"/>
              </a:lnSpc>
              <a:spcBef>
                <a:spcPct val="0"/>
              </a:spcBef>
              <a:buFontTx/>
              <a:buNone/>
              <a:defRPr/>
            </a:pPr>
            <a:endParaRPr lang="en-US" sz="2000" dirty="0" smtClean="0">
              <a:effectLst>
                <a:outerShdw blurRad="38100" dist="38100" dir="2700000" algn="tl">
                  <a:srgbClr val="FFFFFF"/>
                </a:outerShdw>
              </a:effectLst>
            </a:endParaRPr>
          </a:p>
        </p:txBody>
      </p:sp>
      <p:pic>
        <p:nvPicPr>
          <p:cNvPr id="91140" name="Picture 7"/>
          <p:cNvPicPr>
            <a:picLocks noGrp="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332413" y="3657600"/>
            <a:ext cx="3354387" cy="2676525"/>
          </a:xfrm>
          <a:noFill/>
        </p:spPr>
      </p:pic>
      <p:sp>
        <p:nvSpPr>
          <p:cNvPr id="91141" name="Text Box 9"/>
          <p:cNvSpPr txBox="1">
            <a:spLocks noChangeArrowheads="1"/>
          </p:cNvSpPr>
          <p:nvPr/>
        </p:nvSpPr>
        <p:spPr bwMode="auto">
          <a:xfrm>
            <a:off x="381000" y="4149725"/>
            <a:ext cx="4191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spcBef>
                <a:spcPct val="50000"/>
              </a:spcBef>
            </a:pPr>
            <a:r>
              <a:rPr lang="en-US" altLang="en-US" sz="4000">
                <a:solidFill>
                  <a:schemeClr val="accent2"/>
                </a:solidFill>
              </a:rPr>
              <a:t>Example: SO</a:t>
            </a:r>
            <a:r>
              <a:rPr lang="en-US" altLang="en-US" sz="4000" baseline="-25000">
                <a:solidFill>
                  <a:schemeClr val="accent2"/>
                </a:solidFill>
              </a:rPr>
              <a:t>4</a:t>
            </a:r>
            <a:r>
              <a:rPr lang="en-US" altLang="en-US" sz="4000" baseline="30000">
                <a:solidFill>
                  <a:schemeClr val="accent2"/>
                </a:solidFill>
              </a:rPr>
              <a:t>2-</a:t>
            </a:r>
          </a:p>
        </p:txBody>
      </p:sp>
      <p:sp>
        <p:nvSpPr>
          <p:cNvPr id="133130" name="Text Box 10"/>
          <p:cNvSpPr txBox="1">
            <a:spLocks noChangeArrowheads="1"/>
          </p:cNvSpPr>
          <p:nvPr/>
        </p:nvSpPr>
        <p:spPr bwMode="auto">
          <a:xfrm>
            <a:off x="381000" y="5229225"/>
            <a:ext cx="4495800" cy="523875"/>
          </a:xfrm>
          <a:prstGeom prst="rect">
            <a:avLst/>
          </a:prstGeom>
          <a:noFill/>
          <a:ln w="12700">
            <a:noFill/>
            <a:miter lim="800000"/>
            <a:headEnd/>
            <a:tailEnd/>
          </a:ln>
          <a:effectLst/>
        </p:spPr>
        <p:txBody>
          <a:bodyPr>
            <a:spAutoFit/>
          </a:bodyPr>
          <a:lstStyle/>
          <a:p>
            <a:pPr>
              <a:spcBef>
                <a:spcPct val="50000"/>
              </a:spcBef>
              <a:defRPr/>
            </a:pPr>
            <a:r>
              <a:rPr lang="en-ZA" sz="2800" dirty="0" err="1">
                <a:effectLst>
                  <a:outerShdw blurRad="38100" dist="38100" dir="2700000" algn="tl">
                    <a:srgbClr val="FFFFFF"/>
                  </a:outerShdw>
                </a:effectLst>
                <a:latin typeface="Arial" charset="0"/>
              </a:rPr>
              <a:t>Sulfate</a:t>
            </a:r>
            <a:r>
              <a:rPr lang="en-ZA" sz="2800" dirty="0">
                <a:effectLst>
                  <a:outerShdw blurRad="38100" dist="38100" dir="2700000" algn="tl">
                    <a:srgbClr val="FFFFFF"/>
                  </a:outerShdw>
                </a:effectLst>
                <a:latin typeface="Arial" charset="0"/>
              </a:rPr>
              <a:t> (sulphate) - ion</a:t>
            </a: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318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906000" cy="647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93187" name="Text Box 3"/>
          <p:cNvSpPr txBox="1">
            <a:spLocks noChangeArrowheads="1"/>
          </p:cNvSpPr>
          <p:nvPr/>
        </p:nvSpPr>
        <p:spPr bwMode="auto">
          <a:xfrm>
            <a:off x="6591300" y="5516563"/>
            <a:ext cx="2028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spcBef>
                <a:spcPct val="50000"/>
              </a:spcBef>
            </a:pPr>
            <a:endParaRPr lang="en-ZA" altLang="en-US"/>
          </a:p>
        </p:txBody>
      </p:sp>
      <p:sp>
        <p:nvSpPr>
          <p:cNvPr id="57350" name="Line 6"/>
          <p:cNvSpPr>
            <a:spLocks noChangeShapeType="1"/>
          </p:cNvSpPr>
          <p:nvPr/>
        </p:nvSpPr>
        <p:spPr bwMode="auto">
          <a:xfrm flipH="1" flipV="1">
            <a:off x="4875213" y="3500438"/>
            <a:ext cx="701675" cy="504825"/>
          </a:xfrm>
          <a:prstGeom prst="line">
            <a:avLst/>
          </a:prstGeom>
          <a:noFill/>
          <a:ln w="762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7352" name="Line 8"/>
          <p:cNvSpPr>
            <a:spLocks noChangeShapeType="1"/>
          </p:cNvSpPr>
          <p:nvPr/>
        </p:nvSpPr>
        <p:spPr bwMode="auto">
          <a:xfrm flipH="1" flipV="1">
            <a:off x="4795838" y="6237288"/>
            <a:ext cx="701675" cy="504825"/>
          </a:xfrm>
          <a:prstGeom prst="line">
            <a:avLst/>
          </a:prstGeom>
          <a:noFill/>
          <a:ln w="762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3191" name="TextBox 6"/>
          <p:cNvSpPr txBox="1">
            <a:spLocks noChangeArrowheads="1"/>
          </p:cNvSpPr>
          <p:nvPr/>
        </p:nvSpPr>
        <p:spPr bwMode="auto">
          <a:xfrm>
            <a:off x="304800" y="152400"/>
            <a:ext cx="1477963" cy="461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r>
              <a:rPr lang="af-ZA" altLang="en-US"/>
              <a:t>Table 2.4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7350"/>
                                        </p:tgtEl>
                                        <p:attrNameLst>
                                          <p:attrName>style.visibility</p:attrName>
                                        </p:attrNameLst>
                                      </p:cBhvr>
                                      <p:to>
                                        <p:strVal val="visible"/>
                                      </p:to>
                                    </p:set>
                                    <p:anim calcmode="lin" valueType="num">
                                      <p:cBhvr additive="base">
                                        <p:cTn id="7" dur="500" fill="hold"/>
                                        <p:tgtEl>
                                          <p:spTgt spid="57350"/>
                                        </p:tgtEl>
                                        <p:attrNameLst>
                                          <p:attrName>ppt_x</p:attrName>
                                        </p:attrNameLst>
                                      </p:cBhvr>
                                      <p:tavLst>
                                        <p:tav tm="0">
                                          <p:val>
                                            <p:strVal val="#ppt_x"/>
                                          </p:val>
                                        </p:tav>
                                        <p:tav tm="100000">
                                          <p:val>
                                            <p:strVal val="#ppt_x"/>
                                          </p:val>
                                        </p:tav>
                                      </p:tavLst>
                                    </p:anim>
                                    <p:anim calcmode="lin" valueType="num">
                                      <p:cBhvr additive="base">
                                        <p:cTn id="8" dur="500" fill="hold"/>
                                        <p:tgtEl>
                                          <p:spTgt spid="57350"/>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7352"/>
                                        </p:tgtEl>
                                        <p:attrNameLst>
                                          <p:attrName>style.visibility</p:attrName>
                                        </p:attrNameLst>
                                      </p:cBhvr>
                                      <p:to>
                                        <p:strVal val="visible"/>
                                      </p:to>
                                    </p:set>
                                    <p:anim calcmode="lin" valueType="num">
                                      <p:cBhvr additive="base">
                                        <p:cTn id="11" dur="500" fill="hold"/>
                                        <p:tgtEl>
                                          <p:spTgt spid="57352"/>
                                        </p:tgtEl>
                                        <p:attrNameLst>
                                          <p:attrName>ppt_x</p:attrName>
                                        </p:attrNameLst>
                                      </p:cBhvr>
                                      <p:tavLst>
                                        <p:tav tm="0">
                                          <p:val>
                                            <p:strVal val="#ppt_x"/>
                                          </p:val>
                                        </p:tav>
                                        <p:tav tm="100000">
                                          <p:val>
                                            <p:strVal val="#ppt_x"/>
                                          </p:val>
                                        </p:tav>
                                      </p:tavLst>
                                    </p:anim>
                                    <p:anim calcmode="lin" valueType="num">
                                      <p:cBhvr additive="base">
                                        <p:cTn id="12" dur="500" fill="hold"/>
                                        <p:tgtEl>
                                          <p:spTgt spid="573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aunders">
  <a:themeElements>
    <a:clrScheme name="">
      <a:dk1>
        <a:srgbClr val="000000"/>
      </a:dk1>
      <a:lt1>
        <a:srgbClr val="A2C1FE"/>
      </a:lt1>
      <a:dk2>
        <a:srgbClr val="000000"/>
      </a:dk2>
      <a:lt2>
        <a:srgbClr val="919191"/>
      </a:lt2>
      <a:accent1>
        <a:srgbClr val="618FFD"/>
      </a:accent1>
      <a:accent2>
        <a:srgbClr val="00AE00"/>
      </a:accent2>
      <a:accent3>
        <a:srgbClr val="CEDDFE"/>
      </a:accent3>
      <a:accent4>
        <a:srgbClr val="000000"/>
      </a:accent4>
      <a:accent5>
        <a:srgbClr val="B7C6FE"/>
      </a:accent5>
      <a:accent6>
        <a:srgbClr val="009D00"/>
      </a:accent6>
      <a:hlink>
        <a:srgbClr val="FC0128"/>
      </a:hlink>
      <a:folHlink>
        <a:srgbClr val="CECECE"/>
      </a:folHlink>
    </a:clrScheme>
    <a:fontScheme name="saunder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defRPr>
        </a:defPPr>
      </a:lstStyle>
    </a:lnDef>
  </a:objectDefaults>
  <a:extraClrSchemeLst>
    <a:extraClrScheme>
      <a:clrScheme name="saunder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aunder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aunder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aunder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aunder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aunder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aunder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23248</TotalTime>
  <Pages>25</Pages>
  <Words>1095</Words>
  <Application>Microsoft Office PowerPoint</Application>
  <PresentationFormat>A4 Paper (210x297 mm)</PresentationFormat>
  <Paragraphs>181</Paragraphs>
  <Slides>34</Slides>
  <Notes>32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4" baseType="lpstr">
      <vt:lpstr>Arial</vt:lpstr>
      <vt:lpstr>Calibri</vt:lpstr>
      <vt:lpstr>Comic Sans MS</vt:lpstr>
      <vt:lpstr>Helvetica</vt:lpstr>
      <vt:lpstr>Symbol</vt:lpstr>
      <vt:lpstr>Times</vt:lpstr>
      <vt:lpstr>Times New Roman</vt:lpstr>
      <vt:lpstr>Wingdings</vt:lpstr>
      <vt:lpstr>saunders</vt:lpstr>
      <vt:lpstr>Photo Editor Photo</vt:lpstr>
      <vt:lpstr>PowerPoint Presentation</vt:lpstr>
      <vt:lpstr>PowerPoint Presentation</vt:lpstr>
      <vt:lpstr>METALS</vt:lpstr>
      <vt:lpstr>NONMETALS</vt:lpstr>
      <vt:lpstr>PowerPoint Presentation</vt:lpstr>
      <vt:lpstr>PowerPoint Presentation</vt:lpstr>
      <vt:lpstr>Explain ion formation for manganese (25Mn)- and iron atoms (26Fe) in terms of charge and the change in the number of protons and electrons.</vt:lpstr>
      <vt:lpstr>POLYATOMIC IONS </vt:lpstr>
      <vt:lpstr>PowerPoint Presentation</vt:lpstr>
      <vt:lpstr>PowerPoint Presentation</vt:lpstr>
      <vt:lpstr>COMPOUNDS FORMED FROM IONS</vt:lpstr>
      <vt:lpstr>PowerPoint Presentation</vt:lpstr>
      <vt:lpstr>PowerPoint Presentation</vt:lpstr>
      <vt:lpstr>PowerPoint Presentation</vt:lpstr>
      <vt:lpstr>PowerPoint Presentation</vt:lpstr>
      <vt:lpstr>PowerPoint Presentation</vt:lpstr>
      <vt:lpstr>PowerPoint Presentation</vt:lpstr>
      <vt:lpstr>TRY YOURSELF 2.5</vt:lpstr>
      <vt:lpstr>TRY YOURSELF 2.6</vt:lpstr>
      <vt:lpstr>PowerPoint Presentation</vt:lpstr>
      <vt:lpstr>PowerPoint Presentation</vt:lpstr>
      <vt:lpstr>Properties of Ionic Compounds</vt:lpstr>
      <vt:lpstr>PowerPoint Presentation</vt:lpstr>
      <vt:lpstr>Forming NaCl from Na and Cl2</vt:lpstr>
      <vt:lpstr>Electrostatic Forces</vt:lpstr>
      <vt:lpstr>Electrostatic Forces</vt:lpstr>
      <vt:lpstr>PowerPoint Presentation</vt:lpstr>
      <vt:lpstr>Application of Coulomb's law</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 ATOMS AND ELEMENTS</dc:title>
  <dc:creator>J. Kotz</dc:creator>
  <cp:lastModifiedBy>10074694</cp:lastModifiedBy>
  <cp:revision>933</cp:revision>
  <cp:lastPrinted>1601-01-01T00:00:00Z</cp:lastPrinted>
  <dcterms:created xsi:type="dcterms:W3CDTF">1996-06-10T21:59:34Z</dcterms:created>
  <dcterms:modified xsi:type="dcterms:W3CDTF">2021-03-10T17:10:44Z</dcterms:modified>
</cp:coreProperties>
</file>