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1" r:id="rId2"/>
    <p:sldId id="474" r:id="rId3"/>
    <p:sldId id="454" r:id="rId4"/>
    <p:sldId id="476" r:id="rId5"/>
    <p:sldId id="470" r:id="rId6"/>
    <p:sldId id="456" r:id="rId7"/>
    <p:sldId id="458" r:id="rId8"/>
    <p:sldId id="459" r:id="rId9"/>
    <p:sldId id="460" r:id="rId10"/>
    <p:sldId id="461" r:id="rId11"/>
    <p:sldId id="588" r:id="rId12"/>
    <p:sldId id="479" r:id="rId13"/>
    <p:sldId id="478" r:id="rId14"/>
    <p:sldId id="582" r:id="rId1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FFFF"/>
    <a:srgbClr val="FF9999"/>
    <a:srgbClr val="FF9218"/>
    <a:srgbClr val="5F5F5F"/>
    <a:srgbClr val="0250EC"/>
    <a:srgbClr val="000000"/>
    <a:srgbClr val="842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7" autoAdjust="0"/>
    <p:restoredTop sz="97500" autoAdjust="0"/>
  </p:normalViewPr>
  <p:slideViewPr>
    <p:cSldViewPr>
      <p:cViewPr varScale="1">
        <p:scale>
          <a:sx n="85" d="100"/>
          <a:sy n="85" d="100"/>
        </p:scale>
        <p:origin x="127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533400" y="414338"/>
            <a:ext cx="1631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>
              <a:defRPr/>
            </a:pPr>
            <a:r>
              <a:rPr lang="en-US" sz="1200" smtClean="0">
                <a:latin typeface="Arial" pitchFamily="34" charset="0"/>
              </a:rPr>
              <a:t>Chapter 4 — Intro—1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6003925" y="490538"/>
            <a:ext cx="3698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fld id="{BA7E2BF0-EC82-48EC-B69E-FDA4161F6E3A}" type="slidenum">
              <a:rPr lang="en-US" altLang="en-US" sz="1200" smtClean="0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C02BC8C-3378-4A64-A361-9239C4B189B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175E170-8062-4A37-81B1-7D735F01F9A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77D77A8-6D45-45F2-97FC-93990D1D38C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FE70237F-4582-4BC7-8568-7D83AC7E02D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6C6C376-9C4B-46AE-8CD7-75A83E5E1549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849B671F-C696-4E70-829A-81B20248C16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E95F4FC-EFDB-487B-902F-F2D9229DF4C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7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38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7AE99F4-D3EE-4EAC-9A3A-91D7EA995DC1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2583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9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7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9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3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0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441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719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68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70925" y="112713"/>
            <a:ext cx="4635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fld id="{48128255-48AA-4E56-838F-EE0BA00A7686}" type="slidenum">
              <a:rPr lang="en-US" altLang="en-US" sz="1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 sz="1800" smtClean="0">
              <a:latin typeface="Arial" panose="020B0604020202020204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 userDrawn="1"/>
        </p:nvSpPr>
        <p:spPr bwMode="auto">
          <a:xfrm>
            <a:off x="0" y="6613525"/>
            <a:ext cx="1955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pPr algn="ctr">
              <a:defRPr/>
            </a:pPr>
            <a:r>
              <a:rPr lang="en-US" sz="1000" smtClean="0">
                <a:latin typeface="Arial" pitchFamily="34" charset="0"/>
              </a:rPr>
              <a:t>© 2006 Brooks/Cole - Thomson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1" r:id="rId1"/>
    <p:sldLayoutId id="2147484762" r:id="rId2"/>
    <p:sldLayoutId id="2147484763" r:id="rId3"/>
    <p:sldLayoutId id="2147484764" r:id="rId4"/>
    <p:sldLayoutId id="2147484765" r:id="rId5"/>
    <p:sldLayoutId id="2147484766" r:id="rId6"/>
    <p:sldLayoutId id="2147484767" r:id="rId7"/>
    <p:sldLayoutId id="2147484768" r:id="rId8"/>
    <p:sldLayoutId id="2147484769" r:id="rId9"/>
    <p:sldLayoutId id="2147484770" r:id="rId10"/>
    <p:sldLayoutId id="2147484771" r:id="rId11"/>
    <p:sldLayoutId id="21474847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3D3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0" y="0"/>
            <a:ext cx="145573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440996" tIns="152352" rIns="0" bIns="152352" anchor="ctr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4" name="TextBox 3"/>
          <p:cNvSpPr txBox="1"/>
          <p:nvPr/>
        </p:nvSpPr>
        <p:spPr bwMode="auto">
          <a:xfrm>
            <a:off x="205154" y="274638"/>
            <a:ext cx="8721969" cy="206209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810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en-US" sz="5400" u="sng" dirty="0">
              <a:solidFill>
                <a:srgbClr val="FFFFFF"/>
              </a:solidFill>
              <a:effectLst>
                <a:outerShdw blurRad="50800" dist="38100" dir="10800000" algn="ctr" rotWithShape="0">
                  <a:schemeClr val="tx1">
                    <a:lumMod val="95000"/>
                    <a:lumOff val="5000"/>
                    <a:alpha val="50000"/>
                  </a:schemeClr>
                </a:outerShdw>
                <a:reflection blurRad="6350" stA="55000" endA="300" endPos="45500" dir="5400000" sy="-100000" algn="bl" rotWithShape="0"/>
              </a:effectLst>
              <a:latin typeface="Calibri" pitchFamily="34" charset="0"/>
            </a:endParaRPr>
          </a:p>
          <a:p>
            <a:pPr algn="r">
              <a:defRPr/>
            </a:pPr>
            <a:endParaRPr lang="af-ZA" sz="20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931695" y="1013353"/>
            <a:ext cx="6712271" cy="5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91429" tIns="45714" rIns="91429" bIns="45714">
            <a:spAutoFit/>
            <a:sp3d extrusionH="57150">
              <a:bevelT w="82550" h="38100" prst="coolSlant"/>
            </a:sp3d>
          </a:bodyPr>
          <a:lstStyle/>
          <a:p>
            <a:pPr algn="ctr">
              <a:defRPr/>
            </a:pPr>
            <a:r>
              <a:rPr lang="af-ZA" sz="3200" b="1" cap="small" dirty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Calibri" pitchFamily="34" charset="0"/>
              </a:rPr>
              <a:t>Waterige oplossings</a:t>
            </a:r>
            <a:endParaRPr lang="en-US" sz="3200" b="1" cap="small" dirty="0">
              <a:ln>
                <a:solidFill>
                  <a:srgbClr val="FFFFFF"/>
                </a:solidFill>
              </a:ln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4824" name="Group 14"/>
          <p:cNvGrpSpPr>
            <a:grpSpLocks/>
          </p:cNvGrpSpPr>
          <p:nvPr/>
        </p:nvGrpSpPr>
        <p:grpSpPr bwMode="auto">
          <a:xfrm>
            <a:off x="355600" y="568325"/>
            <a:ext cx="1416050" cy="1460500"/>
            <a:chOff x="294949" y="214290"/>
            <a:chExt cx="1415772" cy="1460421"/>
          </a:xfrm>
        </p:grpSpPr>
        <p:sp>
          <p:nvSpPr>
            <p:cNvPr id="13" name="TextBox 12"/>
            <p:cNvSpPr txBox="1"/>
            <p:nvPr/>
          </p:nvSpPr>
          <p:spPr bwMode="auto">
            <a:xfrm rot="16200000">
              <a:off x="272624" y="236615"/>
              <a:ext cx="1460421" cy="1415772"/>
            </a:xfrm>
            <a:prstGeom prst="rect">
              <a:avLst/>
            </a:prstGeom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  <a:tileRect r="-100000" b="-100000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>
              <a:spAutoFit/>
              <a:sp3d extrusionH="57150">
                <a:bevelT w="82550" h="38100" prst="coolSlant"/>
              </a:sp3d>
            </a:bodyPr>
            <a:lstStyle/>
            <a:p>
              <a:pPr algn="ctr">
                <a:defRPr/>
              </a:pPr>
              <a:r>
                <a:rPr lang="af-ZA" sz="1400" dirty="0">
                  <a:latin typeface="Calibri" pitchFamily="34" charset="0"/>
                </a:rPr>
                <a:t>LEERGEDEELTE</a:t>
              </a: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  <a:p>
              <a:pPr>
                <a:defRPr/>
              </a:pPr>
              <a:endParaRPr lang="af-ZA" dirty="0">
                <a:latin typeface="Times"/>
              </a:endParaRPr>
            </a:p>
          </p:txBody>
        </p:sp>
        <p:grpSp>
          <p:nvGrpSpPr>
            <p:cNvPr id="34830" name="Group 15"/>
            <p:cNvGrpSpPr>
              <a:grpSpLocks/>
            </p:cNvGrpSpPr>
            <p:nvPr/>
          </p:nvGrpSpPr>
          <p:grpSpPr bwMode="auto">
            <a:xfrm>
              <a:off x="670102" y="408508"/>
              <a:ext cx="788377" cy="1066801"/>
              <a:chOff x="5858094" y="5693716"/>
              <a:chExt cx="915020" cy="1169609"/>
            </a:xfrm>
          </p:grpSpPr>
          <p:sp>
            <p:nvSpPr>
              <p:cNvPr id="14" name="Isosceles Triangle 13"/>
              <p:cNvSpPr/>
              <p:nvPr/>
            </p:nvSpPr>
            <p:spPr bwMode="auto">
              <a:xfrm rot="5400000">
                <a:off x="5730427" y="5820106"/>
                <a:ext cx="1169544" cy="915549"/>
              </a:xfrm>
              <a:prstGeom prst="triangle">
                <a:avLst>
                  <a:gd name="adj" fmla="val 50687"/>
                </a:avLst>
              </a:prstGeom>
              <a:solidFill>
                <a:schemeClr val="bg2">
                  <a:lumMod val="5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cene3d>
                  <a:camera prst="orthographicFront"/>
                  <a:lightRig rig="threePt" dir="t"/>
                </a:scene3d>
                <a:sp3d extrusionH="57150">
                  <a:bevelT w="82550" h="38100" prst="coolSlant"/>
                </a:sp3d>
              </a:bodyPr>
              <a:lstStyle/>
              <a:p>
                <a:pPr>
                  <a:defRPr/>
                </a:pPr>
                <a:endParaRPr lang="af-ZA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/>
                </a:endParaRPr>
              </a:p>
            </p:txBody>
          </p:sp>
          <p:sp>
            <p:nvSpPr>
              <p:cNvPr id="34832" name="TextBox 14"/>
              <p:cNvSpPr txBox="1">
                <a:spLocks noChangeArrowheads="1"/>
              </p:cNvSpPr>
              <p:nvPr/>
            </p:nvSpPr>
            <p:spPr bwMode="auto">
              <a:xfrm>
                <a:off x="5906212" y="6010533"/>
                <a:ext cx="664573" cy="5061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SzPct val="100000"/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SzPct val="100000"/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SzPct val="100000"/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SzPct val="100000"/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SzTx/>
                  <a:buFontTx/>
                  <a:buNone/>
                </a:pPr>
                <a:r>
                  <a:rPr lang="af-ZA" altLang="en-US" sz="2400">
                    <a:solidFill>
                      <a:srgbClr val="FFFFFF"/>
                    </a:solidFill>
                    <a:latin typeface="Calibri" panose="020F0502020204030204" pitchFamily="34" charset="0"/>
                  </a:rPr>
                  <a:t>3.3</a:t>
                </a:r>
              </a:p>
            </p:txBody>
          </p:sp>
        </p:grpSp>
      </p:grpSp>
      <p:sp>
        <p:nvSpPr>
          <p:cNvPr id="24" name="TextBox 23"/>
          <p:cNvSpPr txBox="1"/>
          <p:nvPr/>
        </p:nvSpPr>
        <p:spPr>
          <a:xfrm>
            <a:off x="235482" y="3544982"/>
            <a:ext cx="2442622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bliqueTopLef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>
              <a:defRPr/>
            </a:pPr>
            <a:r>
              <a:rPr lang="en-US" sz="3200" u="sng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UITKOMSTE</a:t>
            </a: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281354" y="4143380"/>
            <a:ext cx="8581292" cy="2554545"/>
          </a:xfrm>
          <a:prstGeom prst="rect">
            <a:avLst/>
          </a:prstGeom>
          <a:solidFill>
            <a:srgbClr val="E6E6E6"/>
          </a:solidFill>
          <a:ln w="19050" cap="flat" cmpd="sng">
            <a:solidFill>
              <a:schemeClr val="tx1"/>
            </a:solidFill>
            <a:prstDash val="solid"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voltooiing van hierdie leergedeelte behoort jy:</a:t>
            </a:r>
            <a:endParaRPr lang="en-US" sz="200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die verskille tussen elektroliete en nie-elektroliete te ken en voorbeelde van 	elke tipe te herken.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60363" algn="l"/>
              </a:tabLst>
              <a:defRPr/>
            </a:pPr>
            <a:endParaRPr lang="af-ZA" sz="20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60363" algn="l"/>
              </a:tabLst>
              <a:defRPr/>
            </a:pPr>
            <a:r>
              <a:rPr lang="en-US" sz="2000" dirty="0">
                <a:latin typeface="Calibri" pitchFamily="34" charset="0"/>
              </a:rPr>
              <a:t>   die </a:t>
            </a:r>
            <a:r>
              <a:rPr lang="en-US" sz="2000" dirty="0" err="1">
                <a:latin typeface="Calibri" pitchFamily="34" charset="0"/>
              </a:rPr>
              <a:t>oplosbaarheid</a:t>
            </a:r>
            <a:r>
              <a:rPr lang="en-US" sz="2000" dirty="0">
                <a:latin typeface="Calibri" pitchFamily="34" charset="0"/>
              </a:rPr>
              <a:t> van </a:t>
            </a:r>
            <a:r>
              <a:rPr lang="en-US" sz="2000" dirty="0" err="1">
                <a:latin typeface="Calibri" pitchFamily="34" charset="0"/>
              </a:rPr>
              <a:t>ionieseverbindings</a:t>
            </a:r>
            <a:r>
              <a:rPr lang="en-US" sz="2000" dirty="0">
                <a:latin typeface="Calibri" pitchFamily="34" charset="0"/>
              </a:rPr>
              <a:t> in water </a:t>
            </a:r>
            <a:r>
              <a:rPr lang="en-US" sz="2000" dirty="0" err="1">
                <a:latin typeface="Calibri" pitchFamily="34" charset="0"/>
              </a:rPr>
              <a:t>te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voorspel</a:t>
            </a:r>
            <a:r>
              <a:rPr lang="en-US" sz="2000" dirty="0">
                <a:latin typeface="Calibri" pitchFamily="34" charset="0"/>
              </a:rPr>
              <a:t>.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60363" algn="l"/>
              </a:tabLst>
              <a:defRPr/>
            </a:pPr>
            <a:endParaRPr lang="en-US" sz="2000" dirty="0">
              <a:latin typeface="Calibri" pitchFamily="34" charset="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Ø"/>
              <a:tabLst>
                <a:tab pos="360363" algn="l"/>
              </a:tabLst>
              <a:defRPr/>
            </a:pPr>
            <a:r>
              <a:rPr lang="en-US" sz="2000" dirty="0">
                <a:latin typeface="Calibri" pitchFamily="34" charset="0"/>
              </a:rPr>
              <a:t>   die </a:t>
            </a:r>
            <a:r>
              <a:rPr lang="en-US" sz="2000" dirty="0" err="1">
                <a:latin typeface="Calibri" pitchFamily="34" charset="0"/>
              </a:rPr>
              <a:t>ione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wat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vorm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wanneer</a:t>
            </a:r>
            <a:r>
              <a:rPr lang="en-US" sz="2000" dirty="0">
                <a:latin typeface="Calibri" pitchFamily="34" charset="0"/>
              </a:rPr>
              <a:t> ‘n </a:t>
            </a:r>
            <a:r>
              <a:rPr lang="en-US" sz="2000" dirty="0" err="1">
                <a:latin typeface="Calibri" pitchFamily="34" charset="0"/>
              </a:rPr>
              <a:t>ioniese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verbinding</a:t>
            </a:r>
            <a:r>
              <a:rPr lang="en-US" sz="2000" dirty="0">
                <a:latin typeface="Calibri" pitchFamily="34" charset="0"/>
              </a:rPr>
              <a:t> van ‘n </a:t>
            </a:r>
            <a:r>
              <a:rPr lang="en-US" sz="2000" dirty="0" err="1">
                <a:latin typeface="Calibri" pitchFamily="34" charset="0"/>
              </a:rPr>
              <a:t>suur</a:t>
            </a:r>
            <a:r>
              <a:rPr lang="en-US" sz="2000" dirty="0">
                <a:latin typeface="Calibri" pitchFamily="34" charset="0"/>
              </a:rPr>
              <a:t> of ‘n basis in 	water </a:t>
            </a:r>
            <a:r>
              <a:rPr lang="en-US" sz="2000" dirty="0" err="1">
                <a:latin typeface="Calibri" pitchFamily="34" charset="0"/>
              </a:rPr>
              <a:t>oplos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te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herken</a:t>
            </a:r>
            <a:r>
              <a:rPr lang="en-US" sz="2000" dirty="0">
                <a:latin typeface="Calibri" pitchFamily="34" charset="0"/>
              </a:rPr>
              <a:t> en </a:t>
            </a:r>
            <a:r>
              <a:rPr lang="en-US" sz="2000" dirty="0" err="1">
                <a:latin typeface="Calibri" pitchFamily="34" charset="0"/>
              </a:rPr>
              <a:t>te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kan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</a:rPr>
              <a:t>benaam</a:t>
            </a: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64846" y="2780928"/>
            <a:ext cx="8229600" cy="400110"/>
          </a:xfrm>
          <a:prstGeom prst="rect">
            <a:avLst/>
          </a:prstGeom>
          <a:solidFill>
            <a:srgbClr val="E6E6E6"/>
          </a:solidFill>
          <a:ln w="19050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anchor="ctr">
            <a:spAutoFit/>
          </a:bodyPr>
          <a:lstStyle/>
          <a:p>
            <a:pPr algn="ctr">
              <a:tabLst>
                <a:tab pos="360363" algn="l"/>
              </a:tabLst>
              <a:defRPr/>
            </a:pPr>
            <a:r>
              <a:rPr lang="af-ZA" sz="2000" dirty="0">
                <a:latin typeface="Calibri" pitchFamily="34" charset="0"/>
                <a:cs typeface="Times New Roman" pitchFamily="18" charset="0"/>
              </a:rPr>
              <a:t>Hierdie leergedeelte is gebaseer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hoofstuk 3 van </a:t>
            </a:r>
            <a:r>
              <a:rPr lang="af-ZA" sz="2000" dirty="0">
                <a:latin typeface="Calibri" pitchFamily="34" charset="0"/>
                <a:cs typeface="Times New Roman" pitchFamily="18" charset="0"/>
              </a:rPr>
              <a:t>die </a:t>
            </a:r>
            <a:r>
              <a:rPr lang="af-ZA" sz="2000" dirty="0" smtClean="0">
                <a:latin typeface="Calibri" pitchFamily="34" charset="0"/>
                <a:cs typeface="Times New Roman" pitchFamily="18" charset="0"/>
              </a:rPr>
              <a:t>handboek.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404813"/>
            <a:ext cx="8185150" cy="1238250"/>
          </a:xfrm>
          <a:solidFill>
            <a:schemeClr val="accent2"/>
          </a:solidFill>
          <a:ln w="57150" cmpd="thinThick">
            <a:solidFill>
              <a:schemeClr val="tx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ZA" sz="3200" b="1" noProof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OPLOSBAARHEID VAN IONIESE VERBINDINGS IN WATER</a:t>
            </a:r>
            <a:endParaRPr lang="en-US" sz="3200" b="1" noProof="1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58778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6313" y="2000250"/>
            <a:ext cx="7239000" cy="9144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ZA" sz="2800" noProof="1" smtClean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Nie alle ionieseverbindings is oplosbaar in water nie. Sommige is ONOPLOSBAAR in water.</a:t>
            </a:r>
          </a:p>
        </p:txBody>
      </p:sp>
      <p:sp>
        <p:nvSpPr>
          <p:cNvPr id="51204" name="Text Box 8"/>
          <p:cNvSpPr txBox="1">
            <a:spLocks noChangeArrowheads="1"/>
          </p:cNvSpPr>
          <p:nvPr/>
        </p:nvSpPr>
        <p:spPr bwMode="auto">
          <a:xfrm>
            <a:off x="683568" y="3429000"/>
            <a:ext cx="7143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af-ZA" altLang="en-US" sz="2400" dirty="0">
                <a:solidFill>
                  <a:srgbClr val="00279F"/>
                </a:solidFill>
                <a:latin typeface="Comic Sans MS" panose="030F0702030302020204" pitchFamily="66" charset="0"/>
              </a:rPr>
              <a:t>Kyk </a:t>
            </a:r>
            <a:r>
              <a:rPr lang="af-ZA" altLang="en-US" sz="2400" dirty="0" smtClean="0">
                <a:solidFill>
                  <a:srgbClr val="00279F"/>
                </a:solidFill>
                <a:latin typeface="Comic Sans MS" panose="030F0702030302020204" pitchFamily="66" charset="0"/>
              </a:rPr>
              <a:t>na die oplosbaarheidsreëls:</a:t>
            </a:r>
            <a:endParaRPr lang="af-ZA" altLang="en-US" sz="2400" noProof="1">
              <a:solidFill>
                <a:srgbClr val="00279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3600400" cy="432048"/>
          </a:xfrm>
          <a:solidFill>
            <a:schemeClr val="tx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ZA" sz="1800" dirty="0" smtClean="0">
                <a:solidFill>
                  <a:srgbClr val="FF9999"/>
                </a:solidFill>
              </a:rPr>
              <a:t>Solubility Table</a:t>
            </a:r>
            <a:endParaRPr lang="en-ZA" sz="1800" dirty="0">
              <a:solidFill>
                <a:srgbClr val="FF999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23528" y="692696"/>
          <a:ext cx="5400600" cy="338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50150">
                  <a:extLst>
                    <a:ext uri="{9D8B030D-6E8A-4147-A177-3AD203B41FA5}">
                      <a16:colId xmlns:a16="http://schemas.microsoft.com/office/drawing/2014/main" val="1489848150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1945359370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1930021218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3187046713"/>
                    </a:ext>
                  </a:extLst>
                </a:gridCol>
              </a:tblGrid>
              <a:tr h="252561">
                <a:tc gridSpan="4"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rgbClr val="FFFFFF"/>
                          </a:solidFill>
                        </a:rPr>
                        <a:t>Soluble compounds</a:t>
                      </a:r>
                      <a:endParaRPr lang="en-ZA" sz="12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352401"/>
                  </a:ext>
                </a:extLst>
              </a:tr>
              <a:tr h="406674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Almost all salts of Na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dirty="0" smtClean="0"/>
                        <a:t>, K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dirty="0" smtClean="0"/>
                        <a:t>, NH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+</a:t>
                      </a:r>
                      <a:endParaRPr lang="en-ZA" sz="12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Almost all salts of Cl</a:t>
                      </a:r>
                      <a:r>
                        <a:rPr lang="en-ZA" sz="1200" baseline="30000" dirty="0" smtClean="0"/>
                        <a:t>-</a:t>
                      </a:r>
                      <a:r>
                        <a:rPr lang="en-ZA" sz="1200" dirty="0" smtClean="0"/>
                        <a:t>, Br</a:t>
                      </a:r>
                      <a:r>
                        <a:rPr lang="en-ZA" sz="1200" baseline="30000" dirty="0" smtClean="0"/>
                        <a:t>-</a:t>
                      </a:r>
                      <a:r>
                        <a:rPr lang="en-ZA" sz="1200" dirty="0" smtClean="0"/>
                        <a:t>, I</a:t>
                      </a:r>
                      <a:r>
                        <a:rPr lang="en-ZA" sz="1200" baseline="30000" dirty="0" smtClean="0"/>
                        <a:t>-</a:t>
                      </a:r>
                      <a:endParaRPr lang="en-ZA" sz="1200" baseline="30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containing F</a:t>
                      </a:r>
                      <a:r>
                        <a:rPr lang="en-ZA" sz="1200" baseline="30000" dirty="0" smtClean="0"/>
                        <a:t>-</a:t>
                      </a:r>
                      <a:r>
                        <a:rPr lang="en-ZA" sz="1200" dirty="0" smtClean="0"/>
                        <a:t> 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of </a:t>
                      </a:r>
                      <a:r>
                        <a:rPr lang="en-ZA" sz="1200" dirty="0" err="1" smtClean="0"/>
                        <a:t>sulfate</a:t>
                      </a:r>
                      <a:r>
                        <a:rPr lang="en-ZA" sz="1200" dirty="0" smtClean="0"/>
                        <a:t>, SO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dirty="0" smtClean="0"/>
                        <a:t> 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501205"/>
                  </a:ext>
                </a:extLst>
              </a:tr>
              <a:tr h="1389083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of nitrates,</a:t>
                      </a:r>
                      <a:r>
                        <a:rPr lang="en-ZA" sz="1200" baseline="0" dirty="0" smtClean="0"/>
                        <a:t> NO</a:t>
                      </a:r>
                      <a:r>
                        <a:rPr lang="en-ZA" sz="1200" baseline="-25000" dirty="0" smtClean="0"/>
                        <a:t>3</a:t>
                      </a:r>
                      <a:r>
                        <a:rPr lang="en-ZA" sz="1200" baseline="30000" dirty="0" smtClean="0"/>
                        <a:t>-</a:t>
                      </a:r>
                    </a:p>
                    <a:p>
                      <a:r>
                        <a:rPr lang="en-ZA" sz="1200" baseline="0" dirty="0" smtClean="0"/>
                        <a:t>Salts of chlorate, ClO</a:t>
                      </a:r>
                      <a:r>
                        <a:rPr lang="en-ZA" sz="1200" baseline="-25000" dirty="0" smtClean="0"/>
                        <a:t>3</a:t>
                      </a:r>
                      <a:r>
                        <a:rPr lang="en-ZA" sz="1200" baseline="30000" dirty="0" smtClean="0"/>
                        <a:t>-</a:t>
                      </a:r>
                    </a:p>
                    <a:p>
                      <a:r>
                        <a:rPr lang="en-ZA" sz="1200" baseline="0" dirty="0" smtClean="0"/>
                        <a:t>Salts of perchlorate, ClO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-</a:t>
                      </a:r>
                    </a:p>
                    <a:p>
                      <a:r>
                        <a:rPr lang="en-ZA" sz="1200" baseline="0" dirty="0" smtClean="0"/>
                        <a:t>Salts of acetate, CH</a:t>
                      </a:r>
                      <a:r>
                        <a:rPr lang="en-ZA" sz="1200" baseline="-25000" dirty="0" smtClean="0"/>
                        <a:t>3</a:t>
                      </a:r>
                      <a:r>
                        <a:rPr lang="en-ZA" sz="1200" baseline="0" dirty="0" smtClean="0"/>
                        <a:t>CO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30000" dirty="0" smtClean="0"/>
                        <a:t>-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246303"/>
                  </a:ext>
                </a:extLst>
              </a:tr>
              <a:tr h="406674"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NO EXCEPTIONS</a:t>
                      </a:r>
                      <a:endParaRPr lang="en-ZA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Exceptions</a:t>
                      </a:r>
                    </a:p>
                    <a:p>
                      <a:r>
                        <a:rPr lang="en-ZA" sz="1200" b="1" dirty="0" smtClean="0"/>
                        <a:t>(not soluble)</a:t>
                      </a:r>
                      <a:endParaRPr lang="en-Z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Exceptions</a:t>
                      </a:r>
                    </a:p>
                    <a:p>
                      <a:r>
                        <a:rPr lang="en-ZA" sz="1200" b="1" dirty="0" smtClean="0"/>
                        <a:t>(not</a:t>
                      </a:r>
                      <a:r>
                        <a:rPr lang="en-ZA" sz="1200" b="1" baseline="0" dirty="0" smtClean="0"/>
                        <a:t> soluble)</a:t>
                      </a:r>
                      <a:endParaRPr lang="en-Z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b="1" dirty="0" smtClean="0"/>
                        <a:t>Exceptions</a:t>
                      </a:r>
                    </a:p>
                    <a:p>
                      <a:r>
                        <a:rPr lang="en-ZA" sz="1200" b="1" dirty="0" smtClean="0"/>
                        <a:t>(not soluble)</a:t>
                      </a:r>
                      <a:endParaRPr lang="en-ZA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92677"/>
                  </a:ext>
                </a:extLst>
              </a:tr>
              <a:tr h="569344">
                <a:tc>
                  <a:txBody>
                    <a:bodyPr/>
                    <a:lstStyle/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Halides of Ag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dirty="0" smtClean="0"/>
                        <a:t>, Hg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dirty="0" smtClean="0"/>
                        <a:t>, Pb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dirty="0" smtClean="0"/>
                        <a:t> </a:t>
                      </a:r>
                      <a:endParaRPr lang="en-Z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Fluorides of</a:t>
                      </a:r>
                      <a:r>
                        <a:rPr lang="en-ZA" sz="1200" baseline="0" dirty="0" smtClean="0"/>
                        <a:t> Mg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Ca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Sr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Ba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Pb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err="1" smtClean="0"/>
                        <a:t>Sulfates</a:t>
                      </a:r>
                      <a:r>
                        <a:rPr lang="en-ZA" sz="1200" dirty="0" smtClean="0"/>
                        <a:t> of</a:t>
                      </a:r>
                      <a:r>
                        <a:rPr lang="en-ZA" sz="1200" baseline="0" dirty="0" smtClean="0"/>
                        <a:t> Ca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Sr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Ba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Pb</a:t>
                      </a:r>
                      <a:r>
                        <a:rPr lang="en-ZA" sz="1200" baseline="30000" dirty="0" smtClean="0"/>
                        <a:t>2+</a:t>
                      </a:r>
                      <a:r>
                        <a:rPr lang="en-ZA" sz="1200" baseline="0" dirty="0" smtClean="0"/>
                        <a:t>, Ag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016913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4427984" y="4149368"/>
          <a:ext cx="4320480" cy="25777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148984815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930021218"/>
                    </a:ext>
                  </a:extLst>
                </a:gridCol>
              </a:tblGrid>
              <a:tr h="282451">
                <a:tc gridSpan="2">
                  <a:txBody>
                    <a:bodyPr/>
                    <a:lstStyle/>
                    <a:p>
                      <a:pPr algn="ctr"/>
                      <a:r>
                        <a:rPr lang="en-ZA" sz="1200" dirty="0" smtClean="0">
                          <a:solidFill>
                            <a:srgbClr val="FFFFFF"/>
                          </a:solidFill>
                        </a:rPr>
                        <a:t>Insoluble compounds</a:t>
                      </a:r>
                      <a:endParaRPr lang="en-ZA" sz="12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352401"/>
                  </a:ext>
                </a:extLst>
              </a:tr>
              <a:tr h="1059192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of carbonate,</a:t>
                      </a:r>
                      <a:r>
                        <a:rPr lang="en-ZA" sz="1200" baseline="0" dirty="0" smtClean="0"/>
                        <a:t> CO</a:t>
                      </a:r>
                      <a:r>
                        <a:rPr lang="en-ZA" sz="1200" baseline="-25000" dirty="0" smtClean="0"/>
                        <a:t>3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baseline="30000" dirty="0" smtClean="0"/>
                    </a:p>
                    <a:p>
                      <a:r>
                        <a:rPr lang="en-ZA" sz="1200" baseline="0" dirty="0" smtClean="0"/>
                        <a:t>Salts of phosphate, PO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3-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baseline="30000" dirty="0" smtClean="0"/>
                    </a:p>
                    <a:p>
                      <a:r>
                        <a:rPr lang="en-ZA" sz="1200" baseline="0" dirty="0" smtClean="0"/>
                        <a:t>Salts of oxalate, C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0" dirty="0" smtClean="0"/>
                        <a:t>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 (CO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0" dirty="0" smtClean="0"/>
                        <a:t>)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</a:t>
                      </a:r>
                      <a:endParaRPr lang="en-ZA" sz="1200" baseline="30000" dirty="0" smtClean="0"/>
                    </a:p>
                    <a:p>
                      <a:r>
                        <a:rPr lang="en-ZA" sz="1200" baseline="0" dirty="0" smtClean="0"/>
                        <a:t>Salts of chromate, CrO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</a:t>
                      </a:r>
                    </a:p>
                    <a:p>
                      <a:r>
                        <a:rPr lang="en-ZA" sz="1200" baseline="0" dirty="0" smtClean="0"/>
                        <a:t>Salts of sulphide, S</a:t>
                      </a:r>
                      <a:r>
                        <a:rPr lang="en-ZA" sz="1200" baseline="30000" dirty="0" smtClean="0"/>
                        <a:t>2-</a:t>
                      </a:r>
                      <a:r>
                        <a:rPr lang="en-ZA" sz="1200" baseline="0" dirty="0" smtClean="0"/>
                        <a:t>  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Most metal hydroxides</a:t>
                      </a:r>
                      <a:r>
                        <a:rPr lang="en-ZA" sz="1200" baseline="0" dirty="0" smtClean="0"/>
                        <a:t> and oxides</a:t>
                      </a:r>
                      <a:endParaRPr lang="en-ZA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246303"/>
                  </a:ext>
                </a:extLst>
              </a:tr>
              <a:tr h="462941">
                <a:tc>
                  <a:txBody>
                    <a:bodyPr/>
                    <a:lstStyle/>
                    <a:p>
                      <a:pPr algn="ctr"/>
                      <a:r>
                        <a:rPr lang="en-ZA" sz="1200" b="1" dirty="0" smtClean="0"/>
                        <a:t>Exceptions (soluble)</a:t>
                      </a:r>
                      <a:endParaRPr lang="en-ZA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1" dirty="0" smtClean="0"/>
                        <a:t>Exceptions (soluble)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92677"/>
                  </a:ext>
                </a:extLst>
              </a:tr>
              <a:tr h="643686">
                <a:tc>
                  <a:txBody>
                    <a:bodyPr/>
                    <a:lstStyle/>
                    <a:p>
                      <a:r>
                        <a:rPr lang="en-ZA" sz="1200" dirty="0" smtClean="0"/>
                        <a:t>Salts of NH</a:t>
                      </a:r>
                      <a:r>
                        <a:rPr lang="en-ZA" sz="1200" baseline="-25000" dirty="0" smtClean="0"/>
                        <a:t>4</a:t>
                      </a:r>
                      <a:r>
                        <a:rPr lang="en-ZA" sz="1200" baseline="30000" dirty="0" smtClean="0"/>
                        <a:t>+</a:t>
                      </a:r>
                      <a:r>
                        <a:rPr lang="en-ZA" sz="1200" dirty="0" smtClean="0"/>
                        <a:t> and the alkali metal cations,</a:t>
                      </a:r>
                      <a:r>
                        <a:rPr lang="en-ZA" sz="1200" baseline="0" dirty="0" smtClean="0"/>
                        <a:t> and </a:t>
                      </a:r>
                      <a:r>
                        <a:rPr lang="en-ZA" sz="1200" baseline="0" dirty="0" err="1" smtClean="0"/>
                        <a:t>BaS</a:t>
                      </a:r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dirty="0" smtClean="0"/>
                        <a:t>Alkali metal hydroxides and Ba(OH)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dirty="0" smtClean="0"/>
                        <a:t> and </a:t>
                      </a:r>
                      <a:r>
                        <a:rPr lang="en-ZA" sz="1200" dirty="0" err="1" smtClean="0"/>
                        <a:t>Sr</a:t>
                      </a:r>
                      <a:r>
                        <a:rPr lang="en-ZA" sz="1200" dirty="0" smtClean="0"/>
                        <a:t>(OH)</a:t>
                      </a:r>
                      <a:r>
                        <a:rPr lang="en-ZA" sz="1200" baseline="-25000" dirty="0" smtClean="0"/>
                        <a:t>2</a:t>
                      </a:r>
                      <a:r>
                        <a:rPr lang="en-ZA" sz="1200" dirty="0" smtClean="0"/>
                        <a:t> </a:t>
                      </a:r>
                    </a:p>
                    <a:p>
                      <a:endParaRPr lang="en-ZA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0169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66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8" name="Rectangle 10"/>
          <p:cNvSpPr>
            <a:spLocks noGrp="1" noChangeArrowheads="1"/>
          </p:cNvSpPr>
          <p:nvPr>
            <p:ph type="title"/>
          </p:nvPr>
        </p:nvSpPr>
        <p:spPr>
          <a:xfrm>
            <a:off x="762000" y="142874"/>
            <a:ext cx="7620000" cy="909861"/>
          </a:xfrm>
        </p:spPr>
        <p:txBody>
          <a:bodyPr/>
          <a:lstStyle/>
          <a:p>
            <a:pPr>
              <a:defRPr/>
            </a:pP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Riglyne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om die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wateroplosbaarheid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van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ionieseverbindings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</a:t>
            </a:r>
            <a:r>
              <a:rPr lang="en-US" sz="28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voorspel</a:t>
            </a:r>
            <a:endParaRPr lang="en-US" sz="28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3251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052735"/>
            <a:ext cx="6018748" cy="5733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57188" y="1285875"/>
            <a:ext cx="8286750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defTabSz="274320">
              <a:spcBef>
                <a:spcPct val="20000"/>
              </a:spcBef>
              <a:buClr>
                <a:srgbClr val="C00000"/>
              </a:buClr>
              <a:buSzPct val="100000"/>
              <a:tabLst>
                <a:tab pos="274320" algn="l"/>
              </a:tabLst>
              <a:defRPr/>
            </a:pPr>
            <a:r>
              <a:rPr lang="en-US" sz="2000" b="1" kern="0" noProof="1" smtClean="0">
                <a:latin typeface="Comic Sans MS" pitchFamily="66" charset="0"/>
              </a:rPr>
              <a:t>Watter een van die verbindings hieronder is wateroplosbaar?</a:t>
            </a:r>
            <a:endParaRPr lang="en-US" sz="2000" b="1" kern="0" noProof="1">
              <a:latin typeface="Comic Sans MS" pitchFamily="66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25438" y="2878138"/>
            <a:ext cx="8286750" cy="10715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defTabSz="27432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tabLst>
                <a:tab pos="274320" algn="l"/>
              </a:tabLst>
              <a:defRPr/>
            </a:pPr>
            <a:r>
              <a:rPr lang="en-US" sz="2000" b="1" kern="0" noProof="1" smtClean="0">
                <a:latin typeface="Comic Sans MS" pitchFamily="66" charset="0"/>
              </a:rPr>
              <a:t>Kalsiumnitraatdihidraat los op in water. Watter ione is teenwoordig in die oplossing?</a:t>
            </a:r>
            <a:endParaRPr lang="en-US" sz="2000" b="1" kern="0" noProof="1">
              <a:latin typeface="Comic Sans MS" pitchFamily="66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449263" y="4027488"/>
            <a:ext cx="3286125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defTabSz="274320">
              <a:spcBef>
                <a:spcPct val="20000"/>
              </a:spcBef>
              <a:buClr>
                <a:srgbClr val="C00000"/>
              </a:buClr>
              <a:buSzPct val="100000"/>
              <a:tabLst>
                <a:tab pos="274320" algn="l"/>
              </a:tabLst>
              <a:defRPr/>
            </a:pPr>
            <a:r>
              <a:rPr lang="en-US" sz="2000" b="1" kern="0" noProof="1">
                <a:latin typeface="Comic Sans MS" pitchFamily="66" charset="0"/>
              </a:rPr>
              <a:t>a)			Ca</a:t>
            </a:r>
            <a:r>
              <a:rPr lang="en-US" sz="2000" b="1" kern="0" baseline="30000" noProof="1">
                <a:latin typeface="Comic Sans MS" pitchFamily="66" charset="0"/>
              </a:rPr>
              <a:t>2+</a:t>
            </a:r>
            <a:r>
              <a:rPr lang="en-US" sz="2000" b="1" kern="0" noProof="1">
                <a:latin typeface="Comic Sans MS" pitchFamily="66" charset="0"/>
              </a:rPr>
              <a:t> </a:t>
            </a:r>
            <a:r>
              <a:rPr lang="en-US" sz="2000" b="1" kern="0" noProof="1" smtClean="0">
                <a:latin typeface="Comic Sans MS" pitchFamily="66" charset="0"/>
              </a:rPr>
              <a:t>en </a:t>
            </a:r>
            <a:r>
              <a:rPr lang="en-US" sz="2000" b="1" kern="0" noProof="1">
                <a:latin typeface="Comic Sans MS" pitchFamily="66" charset="0"/>
              </a:rPr>
              <a:t>(NO</a:t>
            </a:r>
            <a:r>
              <a:rPr lang="en-US" sz="2000" b="1" kern="0" baseline="-25000" noProof="1">
                <a:latin typeface="Comic Sans MS" pitchFamily="66" charset="0"/>
              </a:rPr>
              <a:t>3</a:t>
            </a:r>
            <a:r>
              <a:rPr lang="en-US" sz="2000" b="1" kern="0" noProof="1">
                <a:latin typeface="Comic Sans MS" pitchFamily="66" charset="0"/>
              </a:rPr>
              <a:t>)</a:t>
            </a:r>
            <a:r>
              <a:rPr lang="en-US" sz="2000" b="1" kern="0" baseline="30000" noProof="1">
                <a:latin typeface="Comic Sans MS" pitchFamily="66" charset="0"/>
              </a:rPr>
              <a:t>2-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401638" y="1924050"/>
            <a:ext cx="1357312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defTabSz="274320">
              <a:spcBef>
                <a:spcPct val="20000"/>
              </a:spcBef>
              <a:buClr>
                <a:srgbClr val="C00000"/>
              </a:buClr>
              <a:buSzPct val="100000"/>
              <a:tabLst>
                <a:tab pos="274320" algn="l"/>
              </a:tabLst>
              <a:defRPr/>
            </a:pPr>
            <a:r>
              <a:rPr lang="en-US" sz="2000" b="1" kern="0" noProof="1">
                <a:latin typeface="Comic Sans MS" pitchFamily="66" charset="0"/>
              </a:rPr>
              <a:t>a)  CuS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1889125" y="1924050"/>
            <a:ext cx="2143125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defTabSz="274320">
              <a:spcBef>
                <a:spcPct val="20000"/>
              </a:spcBef>
              <a:buClr>
                <a:srgbClr val="C00000"/>
              </a:buClr>
              <a:buSzPct val="100000"/>
              <a:tabLst>
                <a:tab pos="274320" algn="l"/>
              </a:tabLst>
              <a:defRPr/>
            </a:pPr>
            <a:r>
              <a:rPr lang="en-US" sz="2000" b="1" kern="0" noProof="1">
                <a:latin typeface="Comic Sans MS" pitchFamily="66" charset="0"/>
              </a:rPr>
              <a:t>b)  Fe</a:t>
            </a:r>
            <a:r>
              <a:rPr lang="en-US" sz="2000" b="1" kern="0" baseline="-25000" noProof="1">
                <a:latin typeface="Comic Sans MS" pitchFamily="66" charset="0"/>
              </a:rPr>
              <a:t>3</a:t>
            </a:r>
            <a:r>
              <a:rPr lang="en-US" sz="2000" b="1" kern="0" noProof="1">
                <a:latin typeface="Comic Sans MS" pitchFamily="66" charset="0"/>
              </a:rPr>
              <a:t>(PO</a:t>
            </a:r>
            <a:r>
              <a:rPr lang="en-US" sz="2000" b="1" kern="0" baseline="-25000" noProof="1">
                <a:latin typeface="Comic Sans MS" pitchFamily="66" charset="0"/>
              </a:rPr>
              <a:t>4</a:t>
            </a:r>
            <a:r>
              <a:rPr lang="en-US" sz="2000" b="1" kern="0" noProof="1">
                <a:latin typeface="Comic Sans MS" pitchFamily="66" charset="0"/>
              </a:rPr>
              <a:t>)</a:t>
            </a:r>
            <a:r>
              <a:rPr lang="en-US" sz="2000" b="1" kern="0" baseline="-25000" noProof="1">
                <a:latin typeface="Comic Sans MS" pitchFamily="66" charset="0"/>
              </a:rPr>
              <a:t>2</a:t>
            </a:r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 bwMode="auto">
          <a:xfrm>
            <a:off x="4089400" y="1931988"/>
            <a:ext cx="1928813" cy="500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defTabSz="274320">
              <a:spcBef>
                <a:spcPct val="20000"/>
              </a:spcBef>
              <a:buClr>
                <a:srgbClr val="C00000"/>
              </a:buClr>
              <a:buSzPct val="100000"/>
              <a:tabLst>
                <a:tab pos="274320" algn="l"/>
              </a:tabLst>
              <a:defRPr/>
            </a:pPr>
            <a:r>
              <a:rPr lang="en-US" sz="2000" b="1" kern="0" noProof="1">
                <a:latin typeface="Comic Sans MS" pitchFamily="66" charset="0"/>
              </a:rPr>
              <a:t>c)  Ba(NO</a:t>
            </a:r>
            <a:r>
              <a:rPr lang="en-US" sz="2000" b="1" kern="0" baseline="-25000" noProof="1">
                <a:latin typeface="Comic Sans MS" pitchFamily="66" charset="0"/>
              </a:rPr>
              <a:t>3</a:t>
            </a:r>
            <a:r>
              <a:rPr lang="en-US" sz="2000" b="1" kern="0" noProof="1">
                <a:latin typeface="Comic Sans MS" pitchFamily="66" charset="0"/>
              </a:rPr>
              <a:t>)</a:t>
            </a:r>
            <a:r>
              <a:rPr lang="en-US" sz="2000" b="1" kern="0" baseline="-25000" noProof="1">
                <a:latin typeface="Comic Sans MS" pitchFamily="66" charset="0"/>
              </a:rPr>
              <a:t>2</a:t>
            </a:r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 bwMode="auto">
          <a:xfrm>
            <a:off x="6357938" y="1901825"/>
            <a:ext cx="1785937" cy="500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defTabSz="274320">
              <a:spcBef>
                <a:spcPct val="20000"/>
              </a:spcBef>
              <a:buClr>
                <a:srgbClr val="C00000"/>
              </a:buClr>
              <a:buSzPct val="100000"/>
              <a:tabLst>
                <a:tab pos="274320" algn="l"/>
              </a:tabLst>
              <a:defRPr/>
            </a:pPr>
            <a:r>
              <a:rPr lang="en-US" sz="2000" b="1" kern="0" noProof="1">
                <a:latin typeface="Comic Sans MS" pitchFamily="66" charset="0"/>
              </a:rPr>
              <a:t>d)  Mg(OH)</a:t>
            </a:r>
            <a:r>
              <a:rPr lang="en-US" sz="2000" b="1" kern="0" baseline="-25000" noProof="1">
                <a:latin typeface="Comic Sans MS" pitchFamily="66" charset="0"/>
              </a:rPr>
              <a:t>2</a:t>
            </a:r>
          </a:p>
        </p:txBody>
      </p:sp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481013" y="4664075"/>
            <a:ext cx="3286125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defTabSz="274320">
              <a:spcBef>
                <a:spcPct val="20000"/>
              </a:spcBef>
              <a:buClr>
                <a:srgbClr val="C00000"/>
              </a:buClr>
              <a:buSzPct val="100000"/>
              <a:tabLst>
                <a:tab pos="274320" algn="l"/>
              </a:tabLst>
              <a:defRPr/>
            </a:pPr>
            <a:r>
              <a:rPr lang="en-US" sz="2000" b="1" kern="0" noProof="1">
                <a:latin typeface="Comic Sans MS" pitchFamily="66" charset="0"/>
              </a:rPr>
              <a:t>b)			Ca</a:t>
            </a:r>
            <a:r>
              <a:rPr lang="en-US" sz="2000" b="1" kern="0" baseline="30000" noProof="1">
                <a:latin typeface="Comic Sans MS" pitchFamily="66" charset="0"/>
              </a:rPr>
              <a:t>2+</a:t>
            </a:r>
            <a:r>
              <a:rPr lang="en-US" sz="2000" b="1" kern="0" noProof="1">
                <a:latin typeface="Comic Sans MS" pitchFamily="66" charset="0"/>
              </a:rPr>
              <a:t> </a:t>
            </a:r>
            <a:r>
              <a:rPr lang="en-US" sz="2000" b="1" kern="0" noProof="1" smtClean="0">
                <a:latin typeface="Comic Sans MS" pitchFamily="66" charset="0"/>
              </a:rPr>
              <a:t>en </a:t>
            </a:r>
            <a:r>
              <a:rPr lang="en-US" sz="2000" b="1" kern="0" noProof="1">
                <a:latin typeface="Comic Sans MS" pitchFamily="66" charset="0"/>
              </a:rPr>
              <a:t>2NO</a:t>
            </a:r>
            <a:r>
              <a:rPr lang="en-US" sz="2000" b="1" kern="0" baseline="-25000" noProof="1">
                <a:latin typeface="Comic Sans MS" pitchFamily="66" charset="0"/>
              </a:rPr>
              <a:t>3</a:t>
            </a:r>
            <a:r>
              <a:rPr lang="en-US" sz="2000" b="1" kern="0" baseline="30000" noProof="1">
                <a:latin typeface="Comic Sans MS" pitchFamily="66" charset="0"/>
              </a:rPr>
              <a:t>-</a:t>
            </a:r>
          </a:p>
        </p:txBody>
      </p:sp>
      <p:sp>
        <p:nvSpPr>
          <p:cNvPr id="17" name="Rectangle 4"/>
          <p:cNvSpPr txBox="1">
            <a:spLocks noChangeArrowheads="1"/>
          </p:cNvSpPr>
          <p:nvPr/>
        </p:nvSpPr>
        <p:spPr bwMode="auto">
          <a:xfrm>
            <a:off x="468313" y="5262563"/>
            <a:ext cx="3286125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defTabSz="274320">
              <a:spcBef>
                <a:spcPct val="20000"/>
              </a:spcBef>
              <a:buClr>
                <a:srgbClr val="C00000"/>
              </a:buClr>
              <a:buSzPct val="100000"/>
              <a:tabLst>
                <a:tab pos="274320" algn="l"/>
              </a:tabLst>
              <a:defRPr/>
            </a:pPr>
            <a:r>
              <a:rPr lang="en-US" sz="2000" b="1" kern="0" noProof="1">
                <a:latin typeface="Comic Sans MS" pitchFamily="66" charset="0"/>
              </a:rPr>
              <a:t>c)			Ca </a:t>
            </a:r>
            <a:r>
              <a:rPr lang="en-US" sz="2000" b="1" kern="0" noProof="1" smtClean="0">
                <a:latin typeface="Comic Sans MS" pitchFamily="66" charset="0"/>
              </a:rPr>
              <a:t>en </a:t>
            </a:r>
            <a:r>
              <a:rPr lang="en-US" sz="2000" b="1" kern="0" noProof="1">
                <a:latin typeface="Comic Sans MS" pitchFamily="66" charset="0"/>
              </a:rPr>
              <a:t>2NO</a:t>
            </a:r>
            <a:r>
              <a:rPr lang="en-US" sz="2000" b="1" kern="0" baseline="-25000" noProof="1">
                <a:latin typeface="Comic Sans MS" pitchFamily="66" charset="0"/>
              </a:rPr>
              <a:t>3</a:t>
            </a:r>
            <a:endParaRPr lang="en-US" sz="2000" b="1" kern="0" baseline="30000" noProof="1">
              <a:latin typeface="Comic Sans MS" pitchFamily="66" charset="0"/>
            </a:endParaRP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468313" y="5857875"/>
            <a:ext cx="3286125" cy="571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defTabSz="274320">
              <a:spcBef>
                <a:spcPct val="20000"/>
              </a:spcBef>
              <a:buClr>
                <a:srgbClr val="C00000"/>
              </a:buClr>
              <a:buSzPct val="100000"/>
              <a:tabLst>
                <a:tab pos="274320" algn="l"/>
              </a:tabLst>
              <a:defRPr/>
            </a:pPr>
            <a:r>
              <a:rPr lang="en-US" sz="2000" b="1" kern="0" noProof="1">
                <a:latin typeface="Comic Sans MS" pitchFamily="66" charset="0"/>
              </a:rPr>
              <a:t>d)			Ca</a:t>
            </a:r>
            <a:r>
              <a:rPr lang="en-US" sz="2000" b="1" kern="0" baseline="30000" noProof="1">
                <a:latin typeface="Comic Sans MS" pitchFamily="66" charset="0"/>
              </a:rPr>
              <a:t>+</a:t>
            </a:r>
            <a:r>
              <a:rPr lang="en-US" sz="2000" b="1" kern="0" noProof="1">
                <a:latin typeface="Comic Sans MS" pitchFamily="66" charset="0"/>
              </a:rPr>
              <a:t> </a:t>
            </a:r>
            <a:r>
              <a:rPr lang="en-US" sz="2000" b="1" kern="0" noProof="1" smtClean="0">
                <a:latin typeface="Comic Sans MS" pitchFamily="66" charset="0"/>
              </a:rPr>
              <a:t>en </a:t>
            </a:r>
            <a:r>
              <a:rPr lang="en-US" sz="2000" b="1" kern="0" noProof="1">
                <a:latin typeface="Comic Sans MS" pitchFamily="66" charset="0"/>
              </a:rPr>
              <a:t>NO</a:t>
            </a:r>
            <a:r>
              <a:rPr lang="en-US" sz="2000" b="1" kern="0" baseline="-25000" noProof="1">
                <a:latin typeface="Comic Sans MS" pitchFamily="66" charset="0"/>
              </a:rPr>
              <a:t>3</a:t>
            </a:r>
            <a:r>
              <a:rPr lang="en-US" sz="2000" b="1" kern="0" baseline="30000" noProof="1">
                <a:latin typeface="Comic Sans MS" pitchFamily="66" charset="0"/>
              </a:rPr>
              <a:t>-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979712" y="260648"/>
            <a:ext cx="4979987" cy="747713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4400" kern="0" dirty="0" err="1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Probeer</a:t>
            </a:r>
            <a:r>
              <a:rPr lang="en-US" sz="44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self 3.4</a:t>
            </a:r>
            <a:endParaRPr lang="en-US" sz="4400" kern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467544" y="1412776"/>
            <a:ext cx="8286750" cy="11521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defTabSz="274320">
              <a:spcBef>
                <a:spcPct val="20000"/>
              </a:spcBef>
              <a:buClr>
                <a:srgbClr val="C00000"/>
              </a:buClr>
              <a:buSzPct val="100000"/>
              <a:tabLst>
                <a:tab pos="274320" algn="l"/>
              </a:tabLst>
              <a:defRPr/>
            </a:pPr>
            <a:r>
              <a:rPr lang="en-US" sz="2000" b="1" kern="0" noProof="1" smtClean="0">
                <a:latin typeface="Comic Sans MS" pitchFamily="66" charset="0"/>
              </a:rPr>
              <a:t>Voorspel of elk van die volgende ionieseverbindings wateroplosbaar sal wees. Indien dit wateroplosbaar is, skryf dan ook die formules van die ione in oplossing neer.</a:t>
            </a:r>
            <a:endParaRPr lang="en-US" sz="2000" b="1" kern="0" noProof="1">
              <a:latin typeface="Comic Sans MS" pitchFamily="66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1979712" y="260648"/>
            <a:ext cx="4979987" cy="747713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90487" tIns="44450" rIns="90487" bIns="44450" anchor="ctr"/>
          <a:lstStyle/>
          <a:p>
            <a:pPr algn="ctr">
              <a:defRPr/>
            </a:pPr>
            <a:r>
              <a:rPr lang="en-US" sz="4400" kern="0" dirty="0" err="1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Probeer</a:t>
            </a:r>
            <a:r>
              <a:rPr lang="en-US" sz="4400" kern="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self 3.5</a:t>
            </a:r>
            <a:endParaRPr lang="en-US" sz="4400" kern="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 bwMode="auto">
          <a:xfrm>
            <a:off x="611560" y="3068960"/>
            <a:ext cx="8286750" cy="50405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 defTabSz="274320">
              <a:spcBef>
                <a:spcPct val="20000"/>
              </a:spcBef>
              <a:buClr>
                <a:srgbClr val="C00000"/>
              </a:buClr>
              <a:buSzPct val="100000"/>
              <a:tabLst>
                <a:tab pos="274320" algn="l"/>
              </a:tabLst>
              <a:defRPr/>
            </a:pPr>
            <a:r>
              <a:rPr lang="en-US" sz="2000" b="1" kern="0" noProof="1" smtClean="0">
                <a:latin typeface="Comic Sans MS" pitchFamily="66" charset="0"/>
              </a:rPr>
              <a:t>a) LiNO</a:t>
            </a:r>
            <a:r>
              <a:rPr lang="en-US" sz="2000" b="1" kern="0" baseline="-25000" noProof="1" smtClean="0">
                <a:latin typeface="Comic Sans MS" pitchFamily="66" charset="0"/>
              </a:rPr>
              <a:t>3</a:t>
            </a:r>
            <a:r>
              <a:rPr lang="en-US" sz="2000" b="1" kern="0" noProof="1" smtClean="0">
                <a:latin typeface="Comic Sans MS" pitchFamily="66" charset="0"/>
              </a:rPr>
              <a:t>     b) CaCl</a:t>
            </a:r>
            <a:r>
              <a:rPr lang="en-US" sz="2000" b="1" kern="0" baseline="-25000" noProof="1" smtClean="0">
                <a:latin typeface="Comic Sans MS" pitchFamily="66" charset="0"/>
              </a:rPr>
              <a:t>2</a:t>
            </a:r>
            <a:r>
              <a:rPr lang="en-US" sz="2000" b="1" kern="0" noProof="1" smtClean="0">
                <a:latin typeface="Comic Sans MS" pitchFamily="66" charset="0"/>
              </a:rPr>
              <a:t>     c) Cu(OH)</a:t>
            </a:r>
            <a:r>
              <a:rPr lang="en-US" sz="2000" b="1" kern="0" baseline="-25000" noProof="1" smtClean="0">
                <a:latin typeface="Comic Sans MS" pitchFamily="66" charset="0"/>
              </a:rPr>
              <a:t>2</a:t>
            </a:r>
            <a:r>
              <a:rPr lang="en-US" sz="2000" b="1" kern="0" noProof="1" smtClean="0">
                <a:latin typeface="Comic Sans MS" pitchFamily="66" charset="0"/>
              </a:rPr>
              <a:t>     d) NaCH</a:t>
            </a:r>
            <a:r>
              <a:rPr lang="en-US" sz="2000" b="1" kern="0" baseline="-25000" noProof="1" smtClean="0">
                <a:latin typeface="Comic Sans MS" pitchFamily="66" charset="0"/>
              </a:rPr>
              <a:t>3</a:t>
            </a:r>
            <a:r>
              <a:rPr lang="en-US" sz="2000" b="1" kern="0" noProof="1" smtClean="0">
                <a:latin typeface="Comic Sans MS" pitchFamily="66" charset="0"/>
              </a:rPr>
              <a:t>CO</a:t>
            </a:r>
            <a:r>
              <a:rPr lang="en-US" sz="2000" b="1" kern="0" baseline="-25000" noProof="1" smtClean="0">
                <a:latin typeface="Comic Sans MS" pitchFamily="66" charset="0"/>
              </a:rPr>
              <a:t>2</a:t>
            </a:r>
            <a:r>
              <a:rPr lang="en-US" sz="2000" b="1" kern="0" noProof="1" smtClean="0">
                <a:latin typeface="Comic Sans MS" pitchFamily="66" charset="0"/>
              </a:rPr>
              <a:t> </a:t>
            </a:r>
            <a:endParaRPr lang="en-US" sz="2000" b="1" kern="0" noProof="1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34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71546" y="357166"/>
            <a:ext cx="7829544" cy="58477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ZA" sz="32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Waterige </a:t>
            </a:r>
            <a:r>
              <a:rPr lang="en-ZA" sz="3200" b="1" cap="small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oplossings</a:t>
            </a:r>
            <a:r>
              <a:rPr lang="en-ZA" sz="32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(Aqueous solutions)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1450" y="2071688"/>
            <a:ext cx="8686800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tabLst>
                <a:tab pos="396875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tabLst>
                <a:tab pos="396875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tabLst>
                <a:tab pos="396875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tabLst>
                <a:tab pos="39687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tabLst>
                <a:tab pos="39687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tabLst>
                <a:tab pos="39687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tabLst>
                <a:tab pos="39687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tabLst>
                <a:tab pos="39687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tabLst>
                <a:tab pos="396875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Clr>
                <a:srgbClr val="0000FF"/>
              </a:buClr>
              <a:buSzTx/>
              <a:buFont typeface="Wingdings" panose="05000000000000000000" pitchFamily="2" charset="2"/>
              <a:buChar char="v"/>
            </a:pPr>
            <a:r>
              <a:rPr lang="en-ZA" altLang="en-US" sz="2000" b="1" dirty="0">
                <a:latin typeface="Calibri" panose="020F0502020204030204" pitchFamily="34" charset="0"/>
              </a:rPr>
              <a:t>	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Baie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reaksies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in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chemie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en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amper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alle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reaksies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wat in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lewende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dinge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plaasvind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,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vind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plaas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in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oplossings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waarin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die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reagerende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verbindings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in water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opgelos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is. </a:t>
            </a:r>
            <a:endParaRPr lang="en-ZA" altLang="en-US" sz="2000" b="1" dirty="0">
              <a:latin typeface="Calibri" panose="020F0502020204030204" pitchFamily="34" charset="0"/>
            </a:endParaRPr>
          </a:p>
          <a:p>
            <a:pPr algn="just">
              <a:spcBef>
                <a:spcPct val="50000"/>
              </a:spcBef>
              <a:buClr>
                <a:srgbClr val="0000FF"/>
              </a:buClr>
              <a:buSzTx/>
              <a:buFont typeface="Wingdings" panose="05000000000000000000" pitchFamily="2" charset="2"/>
              <a:buChar char="v"/>
            </a:pPr>
            <a:endParaRPr lang="en-ZA" altLang="en-US" sz="800" b="1" dirty="0">
              <a:latin typeface="Calibri" panose="020F0502020204030204" pitchFamily="34" charset="0"/>
            </a:endParaRPr>
          </a:p>
          <a:p>
            <a:pPr algn="just">
              <a:spcBef>
                <a:spcPct val="50000"/>
              </a:spcBef>
              <a:buClr>
                <a:srgbClr val="0000FF"/>
              </a:buClr>
              <a:buSzTx/>
              <a:buFont typeface="Wingdings" panose="05000000000000000000" pitchFamily="2" charset="2"/>
              <a:buChar char="v"/>
            </a:pPr>
            <a:r>
              <a:rPr lang="en-ZA" altLang="en-US" sz="2000" b="1" dirty="0">
                <a:latin typeface="Calibri" panose="020F0502020204030204" pitchFamily="34" charset="0"/>
              </a:rPr>
              <a:t>	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Ons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definieer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so ‘n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oplossing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as ‘n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homogene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mengsel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van 2 of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meer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verbindings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.</a:t>
            </a:r>
            <a:endParaRPr lang="en-ZA" altLang="en-US" sz="2000" b="1" dirty="0">
              <a:latin typeface="Calibri" panose="020F0502020204030204" pitchFamily="34" charset="0"/>
            </a:endParaRPr>
          </a:p>
          <a:p>
            <a:pPr algn="just">
              <a:spcBef>
                <a:spcPct val="50000"/>
              </a:spcBef>
              <a:buClr>
                <a:srgbClr val="0000FF"/>
              </a:buClr>
              <a:buSzTx/>
              <a:buFont typeface="Wingdings" panose="05000000000000000000" pitchFamily="2" charset="2"/>
              <a:buChar char="v"/>
            </a:pPr>
            <a:endParaRPr lang="en-ZA" altLang="en-US" sz="800" b="1" dirty="0">
              <a:latin typeface="Calibri" panose="020F0502020204030204" pitchFamily="34" charset="0"/>
            </a:endParaRPr>
          </a:p>
          <a:p>
            <a:pPr algn="just">
              <a:spcBef>
                <a:spcPct val="50000"/>
              </a:spcBef>
              <a:buClr>
                <a:srgbClr val="0000FF"/>
              </a:buClr>
              <a:buSzTx/>
              <a:buFont typeface="Wingdings" panose="05000000000000000000" pitchFamily="2" charset="2"/>
              <a:buChar char="v"/>
            </a:pPr>
            <a:r>
              <a:rPr lang="en-ZA" altLang="en-US" sz="2000" b="1" dirty="0">
                <a:latin typeface="Calibri" panose="020F0502020204030204" pitchFamily="34" charset="0"/>
              </a:rPr>
              <a:t> 	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Een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verbinding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is die </a:t>
            </a:r>
            <a:r>
              <a:rPr lang="en-ZA" altLang="en-US" sz="2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oplosmiddel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, die medium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waarbinne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die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ander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verbinding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naamlik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die </a:t>
            </a:r>
            <a:r>
              <a:rPr lang="en-ZA" altLang="en-US" sz="2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die</a:t>
            </a:r>
            <a:r>
              <a:rPr lang="en-ZA" altLang="en-U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ZA" altLang="en-US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opgeloste</a:t>
            </a:r>
            <a:r>
              <a:rPr lang="en-ZA" altLang="en-US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stof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opgelos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is.</a:t>
            </a:r>
            <a:endParaRPr lang="en-ZA" altLang="en-US" sz="2000" b="1" dirty="0">
              <a:latin typeface="Calibri" panose="020F0502020204030204" pitchFamily="34" charset="0"/>
            </a:endParaRPr>
          </a:p>
          <a:p>
            <a:pPr algn="just">
              <a:spcBef>
                <a:spcPct val="50000"/>
              </a:spcBef>
              <a:buClr>
                <a:srgbClr val="0000FF"/>
              </a:buClr>
              <a:buSzTx/>
              <a:buFont typeface="Wingdings" panose="05000000000000000000" pitchFamily="2" charset="2"/>
              <a:buChar char="v"/>
            </a:pPr>
            <a:endParaRPr lang="en-ZA" altLang="en-US" sz="800" b="1" dirty="0">
              <a:latin typeface="Calibri" panose="020F0502020204030204" pitchFamily="34" charset="0"/>
            </a:endParaRPr>
          </a:p>
          <a:p>
            <a:pPr algn="just">
              <a:spcBef>
                <a:spcPct val="50000"/>
              </a:spcBef>
              <a:buClr>
                <a:srgbClr val="0000FF"/>
              </a:buClr>
              <a:buSzTx/>
              <a:buFont typeface="Wingdings" panose="05000000000000000000" pitchFamily="2" charset="2"/>
              <a:buChar char="v"/>
            </a:pPr>
            <a:r>
              <a:rPr lang="en-ZA" altLang="en-US" sz="2000" b="1" dirty="0">
                <a:latin typeface="Calibri" panose="020F0502020204030204" pitchFamily="34" charset="0"/>
              </a:rPr>
              <a:t>	</a:t>
            </a:r>
            <a:r>
              <a:rPr lang="en-ZA" altLang="en-US" sz="2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Waterige</a:t>
            </a:r>
            <a:r>
              <a:rPr lang="en-ZA" altLang="en-U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oplossings</a:t>
            </a:r>
            <a:r>
              <a:rPr lang="en-ZA" altLang="en-U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is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oplossings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waar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</a:t>
            </a:r>
            <a:r>
              <a:rPr lang="en-ZA" altLang="en-US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water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die </a:t>
            </a:r>
            <a:r>
              <a:rPr lang="en-ZA" altLang="en-US" sz="2000" b="1" dirty="0" err="1" smtClean="0">
                <a:latin typeface="Calibri" panose="020F0502020204030204" pitchFamily="34" charset="0"/>
              </a:rPr>
              <a:t>oplosmiddel</a:t>
            </a:r>
            <a:r>
              <a:rPr lang="en-ZA" altLang="en-US" sz="2000" b="1" dirty="0" smtClean="0">
                <a:latin typeface="Calibri" panose="020F0502020204030204" pitchFamily="34" charset="0"/>
              </a:rPr>
              <a:t> is.</a:t>
            </a:r>
            <a:endParaRPr lang="en-ZA" altLang="en-US" sz="20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251520" y="1988840"/>
            <a:ext cx="868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SzTx/>
              <a:buFontTx/>
              <a:buNone/>
            </a:pPr>
            <a:r>
              <a:rPr lang="en-ZA" altLang="en-US" sz="2400" dirty="0" err="1" smtClean="0">
                <a:latin typeface="Arial" panose="020B0604020202020204" pitchFamily="34" charset="0"/>
              </a:rPr>
              <a:t>Vir</a:t>
            </a:r>
            <a:r>
              <a:rPr lang="en-ZA" altLang="en-US" sz="2400" dirty="0" smtClean="0">
                <a:latin typeface="Arial" panose="020B0604020202020204" pitchFamily="34" charset="0"/>
              </a:rPr>
              <a:t> ‘n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chemiesereaksie</a:t>
            </a:r>
            <a:r>
              <a:rPr lang="en-ZA" altLang="en-US" sz="2400" dirty="0" smtClean="0">
                <a:latin typeface="Arial" panose="020B0604020202020204" pitchFamily="34" charset="0"/>
              </a:rPr>
              <a:t> om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te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kan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plaasvind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moet</a:t>
            </a:r>
            <a:r>
              <a:rPr lang="en-ZA" altLang="en-US" sz="2400" dirty="0" smtClean="0">
                <a:latin typeface="Arial" panose="020B0604020202020204" pitchFamily="34" charset="0"/>
              </a:rPr>
              <a:t> die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reagerende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molekules</a:t>
            </a:r>
            <a:r>
              <a:rPr lang="en-ZA" altLang="en-US" sz="2400" dirty="0" smtClean="0">
                <a:latin typeface="Arial" panose="020B0604020202020204" pitchFamily="34" charset="0"/>
              </a:rPr>
              <a:t> of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ione</a:t>
            </a:r>
            <a:r>
              <a:rPr lang="en-ZA" altLang="en-US" sz="2400" dirty="0" smtClean="0">
                <a:latin typeface="Arial" panose="020B0604020202020204" pitchFamily="34" charset="0"/>
              </a:rPr>
              <a:t> met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mekaar</a:t>
            </a:r>
            <a:r>
              <a:rPr lang="en-ZA" altLang="en-US" sz="2400" dirty="0" smtClean="0">
                <a:latin typeface="Arial" panose="020B0604020202020204" pitchFamily="34" charset="0"/>
              </a:rPr>
              <a:t> in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aanraking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kan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kom</a:t>
            </a:r>
            <a:r>
              <a:rPr lang="en-ZA" altLang="en-US" sz="2400" dirty="0" smtClean="0">
                <a:latin typeface="Arial" panose="020B0604020202020204" pitchFamily="34" charset="0"/>
              </a:rPr>
              <a:t>.</a:t>
            </a:r>
            <a:r>
              <a:rPr lang="en-ZA" altLang="en-US" sz="2200" dirty="0" smtClean="0">
                <a:latin typeface="Arial" panose="020B0604020202020204" pitchFamily="34" charset="0"/>
              </a:rPr>
              <a:t> </a:t>
            </a:r>
            <a:endParaRPr lang="en-ZA" altLang="en-US" sz="2200" dirty="0">
              <a:latin typeface="Arial" panose="020B0604020202020204" pitchFamily="34" charset="0"/>
            </a:endParaRPr>
          </a:p>
        </p:txBody>
      </p:sp>
      <p:sp>
        <p:nvSpPr>
          <p:cNvPr id="557061" name="Text Box 5"/>
          <p:cNvSpPr txBox="1">
            <a:spLocks noChangeArrowheads="1"/>
          </p:cNvSpPr>
          <p:nvPr/>
        </p:nvSpPr>
        <p:spPr bwMode="auto">
          <a:xfrm>
            <a:off x="251520" y="3284538"/>
            <a:ext cx="8497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ZA" altLang="en-US" sz="2400" dirty="0" err="1" smtClean="0">
                <a:latin typeface="Arial" panose="020B0604020202020204" pitchFamily="34" charset="0"/>
              </a:rPr>
              <a:t>Reaksies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tussen</a:t>
            </a:r>
            <a:r>
              <a:rPr lang="en-ZA" altLang="en-US" sz="2400" dirty="0" smtClean="0">
                <a:latin typeface="Arial" panose="020B0604020202020204" pitchFamily="34" charset="0"/>
              </a:rPr>
              <a:t> twee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soliede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vind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gewoonlik</a:t>
            </a:r>
            <a:r>
              <a:rPr lang="en-ZA" altLang="en-US" sz="2400" dirty="0" smtClean="0">
                <a:latin typeface="Arial" panose="020B0604020202020204" pitchFamily="34" charset="0"/>
              </a:rPr>
              <a:t> teen ‘n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baie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lae</a:t>
            </a:r>
            <a:r>
              <a:rPr lang="en-ZA" altLang="en-US" sz="2400" dirty="0" smtClean="0">
                <a:latin typeface="Arial" panose="020B0604020202020204" pitchFamily="34" charset="0"/>
              </a:rPr>
              <a:t> tempo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plaas</a:t>
            </a:r>
            <a:r>
              <a:rPr lang="en-ZA" altLang="en-US" sz="2400" dirty="0" smtClean="0">
                <a:latin typeface="Arial" panose="020B0604020202020204" pitchFamily="34" charset="0"/>
              </a:rPr>
              <a:t>.</a:t>
            </a:r>
            <a:endParaRPr lang="en-ZA" altLang="en-US" sz="2400" dirty="0">
              <a:latin typeface="Arial" panose="020B0604020202020204" pitchFamily="34" charset="0"/>
            </a:endParaRPr>
          </a:p>
        </p:txBody>
      </p:sp>
      <p:sp>
        <p:nvSpPr>
          <p:cNvPr id="557062" name="Text Box 6"/>
          <p:cNvSpPr txBox="1">
            <a:spLocks noChangeArrowheads="1"/>
          </p:cNvSpPr>
          <p:nvPr/>
        </p:nvSpPr>
        <p:spPr bwMode="auto">
          <a:xfrm>
            <a:off x="251520" y="4149080"/>
            <a:ext cx="81359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SzTx/>
              <a:buFontTx/>
              <a:buNone/>
            </a:pPr>
            <a:r>
              <a:rPr lang="en-ZA" altLang="en-US" sz="2400" dirty="0" smtClean="0">
                <a:latin typeface="Arial" panose="020B0604020202020204" pitchFamily="34" charset="0"/>
              </a:rPr>
              <a:t>Die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atome</a:t>
            </a:r>
            <a:r>
              <a:rPr lang="en-ZA" altLang="en-US" sz="2400" dirty="0" smtClean="0">
                <a:latin typeface="Arial" panose="020B0604020202020204" pitchFamily="34" charset="0"/>
              </a:rPr>
              <a:t>,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molekules</a:t>
            </a:r>
            <a:r>
              <a:rPr lang="en-ZA" altLang="en-US" sz="2400" dirty="0" smtClean="0">
                <a:latin typeface="Arial" panose="020B0604020202020204" pitchFamily="34" charset="0"/>
              </a:rPr>
              <a:t> of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ione</a:t>
            </a:r>
            <a:r>
              <a:rPr lang="en-ZA" altLang="en-US" sz="2400" dirty="0" smtClean="0">
                <a:latin typeface="Arial" panose="020B0604020202020204" pitchFamily="34" charset="0"/>
              </a:rPr>
              <a:t> is in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vaste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posisies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en</a:t>
            </a:r>
            <a:r>
              <a:rPr lang="en-ZA" altLang="en-US" sz="2400" dirty="0" smtClean="0">
                <a:latin typeface="Arial" panose="020B0604020202020204" pitchFamily="34" charset="0"/>
              </a:rPr>
              <a:t> het ‘n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baie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klein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geleentheid</a:t>
            </a:r>
            <a:r>
              <a:rPr lang="en-ZA" altLang="en-US" sz="2400" dirty="0" smtClean="0">
                <a:latin typeface="Arial" panose="020B0604020202020204" pitchFamily="34" charset="0"/>
              </a:rPr>
              <a:t> om met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mekaar</a:t>
            </a:r>
            <a:r>
              <a:rPr lang="en-ZA" altLang="en-US" sz="2400" dirty="0" smtClean="0">
                <a:latin typeface="Arial" panose="020B0604020202020204" pitchFamily="34" charset="0"/>
              </a:rPr>
              <a:t> in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aanraking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te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kan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kom</a:t>
            </a:r>
            <a:r>
              <a:rPr lang="en-ZA" altLang="en-US" sz="2400" dirty="0" smtClean="0">
                <a:latin typeface="Arial" panose="020B0604020202020204" pitchFamily="34" charset="0"/>
              </a:rPr>
              <a:t> om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te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reageer</a:t>
            </a:r>
            <a:r>
              <a:rPr lang="en-ZA" altLang="en-US" sz="2400" dirty="0" smtClean="0">
                <a:latin typeface="Arial" panose="020B0604020202020204" pitchFamily="34" charset="0"/>
              </a:rPr>
              <a:t>.</a:t>
            </a:r>
            <a:endParaRPr lang="en-ZA" altLang="en-US" sz="2400" dirty="0">
              <a:latin typeface="Arial" panose="020B0604020202020204" pitchFamily="34" charset="0"/>
            </a:endParaRPr>
          </a:p>
        </p:txBody>
      </p:sp>
      <p:sp>
        <p:nvSpPr>
          <p:cNvPr id="557063" name="Text Box 7"/>
          <p:cNvSpPr txBox="1">
            <a:spLocks noChangeArrowheads="1"/>
          </p:cNvSpPr>
          <p:nvPr/>
        </p:nvSpPr>
        <p:spPr bwMode="auto">
          <a:xfrm>
            <a:off x="251520" y="5406315"/>
            <a:ext cx="82073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SzTx/>
              <a:buFontTx/>
              <a:buNone/>
            </a:pPr>
            <a:r>
              <a:rPr lang="en-ZA" altLang="en-US" sz="2400" dirty="0" smtClean="0">
                <a:latin typeface="Arial" panose="020B0604020202020204" pitchFamily="34" charset="0"/>
              </a:rPr>
              <a:t>Die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meeste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chemiesereaksies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vind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daarom</a:t>
            </a:r>
            <a:r>
              <a:rPr lang="en-ZA" altLang="en-US" sz="2400" dirty="0" smtClean="0">
                <a:latin typeface="Arial" panose="020B0604020202020204" pitchFamily="34" charset="0"/>
              </a:rPr>
              <a:t> in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vloeistof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oplossings</a:t>
            </a:r>
            <a:r>
              <a:rPr lang="en-ZA" altLang="en-US" sz="2400" dirty="0" smtClean="0">
                <a:latin typeface="Arial" panose="020B0604020202020204" pitchFamily="34" charset="0"/>
              </a:rPr>
              <a:t> of in die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gasfase</a:t>
            </a:r>
            <a:r>
              <a:rPr lang="en-ZA" altLang="en-US" sz="2400" dirty="0" smtClean="0">
                <a:latin typeface="Arial" panose="020B0604020202020204" pitchFamily="34" charset="0"/>
              </a:rPr>
              <a:t> </a:t>
            </a:r>
            <a:r>
              <a:rPr lang="en-ZA" altLang="en-US" sz="2400" dirty="0" err="1" smtClean="0">
                <a:latin typeface="Arial" panose="020B0604020202020204" pitchFamily="34" charset="0"/>
              </a:rPr>
              <a:t>plaas</a:t>
            </a:r>
            <a:r>
              <a:rPr lang="en-ZA" altLang="en-US" sz="2400" dirty="0" smtClean="0">
                <a:latin typeface="Arial" panose="020B0604020202020204" pitchFamily="34" charset="0"/>
              </a:rPr>
              <a:t>.</a:t>
            </a:r>
            <a:endParaRPr lang="en-ZA" altLang="en-US" sz="2400" dirty="0">
              <a:latin typeface="Arial" panose="020B0604020202020204" pitchFamily="34" charset="0"/>
            </a:endParaRPr>
          </a:p>
        </p:txBody>
      </p:sp>
      <p:sp>
        <p:nvSpPr>
          <p:cNvPr id="37894" name="Text Box 8"/>
          <p:cNvSpPr txBox="1">
            <a:spLocks noChangeArrowheads="1"/>
          </p:cNvSpPr>
          <p:nvPr/>
        </p:nvSpPr>
        <p:spPr bwMode="auto">
          <a:xfrm>
            <a:off x="900113" y="620713"/>
            <a:ext cx="7416800" cy="1079500"/>
          </a:xfrm>
          <a:prstGeom prst="rect">
            <a:avLst/>
          </a:prstGeom>
          <a:solidFill>
            <a:srgbClr val="BFA93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ZA" altLang="en-US">
                <a:latin typeface="Arial" panose="020B0604020202020204" pitchFamily="34" charset="0"/>
              </a:rPr>
              <a:t>Hoekom moet reagense eerder in vloeistofvorm of gasfase wees?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7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7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7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7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60" grpId="0"/>
      <p:bldP spid="557061" grpId="0"/>
      <p:bldP spid="557062" grpId="0"/>
      <p:bldP spid="5570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2" name="Rectangle 4"/>
          <p:cNvSpPr>
            <a:spLocks noGrp="1" noChangeArrowheads="1"/>
          </p:cNvSpPr>
          <p:nvPr>
            <p:ph type="title"/>
          </p:nvPr>
        </p:nvSpPr>
        <p:spPr>
          <a:xfrm>
            <a:off x="1438275" y="161925"/>
            <a:ext cx="6348413" cy="571500"/>
          </a:xfrm>
          <a:solidFill>
            <a:srgbClr val="FFC000"/>
          </a:solidFill>
          <a:ln w="57150" cmpd="thinThick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ZA" sz="2400" noProof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IONE IN WATERIGE OPLOSSINGS </a:t>
            </a:r>
          </a:p>
        </p:txBody>
      </p:sp>
      <p:sp>
        <p:nvSpPr>
          <p:cNvPr id="56323" name="Text Box 5"/>
          <p:cNvSpPr txBox="1">
            <a:spLocks noChangeArrowheads="1"/>
          </p:cNvSpPr>
          <p:nvPr/>
        </p:nvSpPr>
        <p:spPr bwMode="auto">
          <a:xfrm>
            <a:off x="152400" y="817563"/>
            <a:ext cx="8705850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defTabSz="273050">
              <a:spcBef>
                <a:spcPct val="20000"/>
              </a:spcBef>
              <a:buSzPct val="100000"/>
              <a:buChar char="•"/>
              <a:tabLst>
                <a:tab pos="273050" algn="l"/>
              </a:tabLst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273050">
              <a:spcBef>
                <a:spcPct val="20000"/>
              </a:spcBef>
              <a:buSzPct val="100000"/>
              <a:buChar char="–"/>
              <a:tabLst>
                <a:tab pos="273050" algn="l"/>
              </a:tabLs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273050">
              <a:spcBef>
                <a:spcPct val="20000"/>
              </a:spcBef>
              <a:buSzPct val="100000"/>
              <a:buChar char="•"/>
              <a:tabLst>
                <a:tab pos="273050" algn="l"/>
              </a:tabLs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273050">
              <a:spcBef>
                <a:spcPct val="20000"/>
              </a:spcBef>
              <a:buSzPct val="100000"/>
              <a:buChar char="–"/>
              <a:tabLst>
                <a:tab pos="2730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273050">
              <a:spcBef>
                <a:spcPct val="20000"/>
              </a:spcBef>
              <a:buSzPct val="100000"/>
              <a:buChar char="•"/>
              <a:tabLst>
                <a:tab pos="2730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tabLst>
                <a:tab pos="2730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tabLst>
                <a:tab pos="2730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tabLst>
                <a:tab pos="2730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27305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tabLst>
                <a:tab pos="273050" algn="l"/>
              </a:tabLst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FFFF00"/>
              </a:buClr>
              <a:buSzTx/>
              <a:buFont typeface="Wingdings" panose="05000000000000000000" pitchFamily="2" charset="2"/>
              <a:buChar char="v"/>
            </a:pPr>
            <a:r>
              <a:rPr lang="en-US" altLang="en-US" sz="1800" b="1" noProof="1">
                <a:solidFill>
                  <a:srgbClr val="FFFFFF"/>
                </a:solidFill>
                <a:latin typeface="Comic Sans MS" panose="030F0702030302020204" pitchFamily="66" charset="0"/>
              </a:rPr>
              <a:t>		</a:t>
            </a:r>
            <a:r>
              <a:rPr lang="en-US" altLang="en-US" sz="1800" b="1" noProof="1" smtClean="0">
                <a:solidFill>
                  <a:srgbClr val="FFFFFF"/>
                </a:solidFill>
                <a:latin typeface="Comic Sans MS" panose="030F0702030302020204" pitchFamily="66" charset="0"/>
              </a:rPr>
              <a:t>Om ‘n soliede ionieseverbinding op te los vereis dat elke ioon van die teenoorgestelde gelaaide ioon geskei moet word.</a:t>
            </a:r>
            <a:endParaRPr lang="en-US" altLang="en-US" sz="1800" b="1" noProof="1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Clr>
                <a:srgbClr val="FFFF00"/>
              </a:buClr>
              <a:buSzTx/>
              <a:buFont typeface="Wingdings" panose="05000000000000000000" pitchFamily="2" charset="2"/>
              <a:buChar char="v"/>
            </a:pPr>
            <a:endParaRPr lang="en-US" altLang="en-US" sz="800" b="1" noProof="1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  <a:buClr>
                <a:srgbClr val="FFFF00"/>
              </a:buClr>
              <a:buSzTx/>
              <a:buFont typeface="Wingdings" panose="05000000000000000000" pitchFamily="2" charset="2"/>
              <a:buChar char="v"/>
            </a:pPr>
            <a:r>
              <a:rPr lang="en-US" altLang="en-US" sz="1800" b="1" noProof="1">
                <a:solidFill>
                  <a:srgbClr val="FFFFFF"/>
                </a:solidFill>
                <a:latin typeface="Comic Sans MS" panose="030F0702030302020204" pitchFamily="66" charset="0"/>
              </a:rPr>
              <a:t>		Water is </a:t>
            </a:r>
            <a:r>
              <a:rPr lang="en-US" altLang="en-US" sz="1800" b="1" noProof="1" smtClean="0">
                <a:solidFill>
                  <a:srgbClr val="FFFFFF"/>
                </a:solidFill>
                <a:latin typeface="Comic Sans MS" panose="030F0702030302020204" pitchFamily="66" charset="0"/>
              </a:rPr>
              <a:t>goed daarmee om die meeste ionieseverbindings op te los omrede elke watermolekuul ‘n positiefgelaaide kant sowel as ‘n negatiefgelaaide kant het.</a:t>
            </a:r>
            <a:endParaRPr lang="en-US" altLang="en-US" sz="1800" b="1" dirty="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39940" name="Rectangle 3" descr="0501a"/>
          <p:cNvSpPr>
            <a:spLocks noGrp="1" noChangeAspect="1" noChangeArrowheads="1"/>
          </p:cNvSpPr>
          <p:nvPr isPhoto="1"/>
        </p:nvSpPr>
        <p:spPr bwMode="auto">
          <a:xfrm>
            <a:off x="2359149" y="2636912"/>
            <a:ext cx="4301083" cy="409171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4" descr="0501.jpg                                                       00268407Fausto                         BA94C69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357313"/>
            <a:ext cx="8916988" cy="521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75" y="233363"/>
            <a:ext cx="6491288" cy="695325"/>
          </a:xfrm>
          <a:solidFill>
            <a:srgbClr val="FFC000"/>
          </a:solidFill>
          <a:ln w="57150" cmpd="thinThick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ZA" sz="2400" noProof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IONE IN WATERIGE OPLOSSINGS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5"/>
          <p:cNvSpPr txBox="1">
            <a:spLocks noChangeArrowheads="1"/>
          </p:cNvSpPr>
          <p:nvPr/>
        </p:nvSpPr>
        <p:spPr bwMode="auto">
          <a:xfrm>
            <a:off x="71438" y="1625600"/>
            <a:ext cx="8991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SzTx/>
              <a:buFontTx/>
              <a:buNone/>
            </a:pPr>
            <a:r>
              <a:rPr lang="en-US" altLang="en-US" sz="2800" noProof="1">
                <a:latin typeface="Comic Sans MS" panose="030F0702030302020204" pitchFamily="66" charset="0"/>
              </a:rPr>
              <a:t>Hoe weet ons dat ione aanwesig is in ‘n waterige oplossing?</a:t>
            </a:r>
            <a:endParaRPr lang="en-US" altLang="en-US" sz="2800">
              <a:latin typeface="Comic Sans MS" panose="030F0702030302020204" pitchFamily="66" charset="0"/>
            </a:endParaRPr>
          </a:p>
        </p:txBody>
      </p:sp>
      <p:sp>
        <p:nvSpPr>
          <p:cNvPr id="565261" name="Text Box 13"/>
          <p:cNvSpPr txBox="1">
            <a:spLocks noChangeArrowheads="1"/>
          </p:cNvSpPr>
          <p:nvPr/>
        </p:nvSpPr>
        <p:spPr bwMode="auto">
          <a:xfrm>
            <a:off x="500063" y="3443288"/>
            <a:ext cx="8072437" cy="1200329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ZA" noProof="1" smtClean="0">
                <a:latin typeface="Comic Sans MS" pitchFamily="66" charset="0"/>
              </a:rPr>
              <a:t>Die oplossing gelei elektrisiteit!</a:t>
            </a:r>
            <a:endParaRPr lang="en-US" dirty="0">
              <a:latin typeface="Comic Sans MS" pitchFamily="66" charset="0"/>
            </a:endParaRPr>
          </a:p>
          <a:p>
            <a:pPr>
              <a:defRPr/>
            </a:pPr>
            <a:endParaRPr lang="en-US" noProof="1">
              <a:latin typeface="Comic Sans MS" pitchFamily="66" charset="0"/>
            </a:endParaRPr>
          </a:p>
          <a:p>
            <a:pPr>
              <a:defRPr/>
            </a:pPr>
            <a:r>
              <a:rPr lang="en-US" noProof="1" smtClean="0">
                <a:latin typeface="Comic Sans MS" pitchFamily="66" charset="0"/>
              </a:rPr>
              <a:t>Die ione word </a:t>
            </a:r>
            <a:r>
              <a:rPr lang="en-US" noProof="1" smtClean="0">
                <a:solidFill>
                  <a:srgbClr val="F35B1B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ELEKTROLIETE </a:t>
            </a:r>
            <a:r>
              <a:rPr lang="en-US" noProof="1" smtClean="0">
                <a:latin typeface="Comic Sans MS" pitchFamily="66" charset="0"/>
              </a:rPr>
              <a:t>genoem.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75" y="376238"/>
            <a:ext cx="6491288" cy="695325"/>
          </a:xfrm>
          <a:solidFill>
            <a:srgbClr val="FFC000"/>
          </a:solidFill>
          <a:ln w="57150" cmpd="thinThick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ZA" sz="2400" noProof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IONE IN WATERIGE OPLOSSINGS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2875" y="1571625"/>
            <a:ext cx="4572000" cy="4214813"/>
          </a:xfrm>
        </p:spPr>
        <p:txBody>
          <a:bodyPr/>
          <a:lstStyle/>
          <a:p>
            <a:pPr>
              <a:spcBef>
                <a:spcPct val="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altLang="en-US" sz="2800" b="1" noProof="1" smtClean="0">
                <a:solidFill>
                  <a:srgbClr val="FFFFFF"/>
                </a:solidFill>
                <a:latin typeface="Comic Sans MS" panose="030F0702030302020204" pitchFamily="66" charset="0"/>
              </a:rPr>
              <a:t>Goeie geleiers van</a:t>
            </a:r>
            <a:r>
              <a:rPr lang="en-US" altLang="en-US" sz="28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800" b="1" noProof="1" smtClean="0">
                <a:solidFill>
                  <a:srgbClr val="FFFFFF"/>
                </a:solidFill>
                <a:latin typeface="Comic Sans MS" panose="030F0702030302020204" pitchFamily="66" charset="0"/>
              </a:rPr>
              <a:t>elektrisiteit is sterk elektroliete.</a:t>
            </a:r>
          </a:p>
          <a:p>
            <a:pPr>
              <a:spcBef>
                <a:spcPct val="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US" altLang="en-US" sz="2800" b="1" noProof="1" smtClean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altLang="en-US" sz="2800" b="1" noProof="1" smtClean="0">
                <a:solidFill>
                  <a:srgbClr val="FFFFFF"/>
                </a:solidFill>
                <a:latin typeface="Comic Sans MS" panose="030F0702030302020204" pitchFamily="66" charset="0"/>
              </a:rPr>
              <a:t>Bv. HCl, MgCl</a:t>
            </a:r>
            <a:r>
              <a:rPr lang="en-US" altLang="en-US" sz="2800" b="1" baseline="-25000" noProof="1" smtClean="0">
                <a:solidFill>
                  <a:srgbClr val="FFFFFF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2800" b="1" noProof="1" smtClean="0">
                <a:solidFill>
                  <a:srgbClr val="FFFFFF"/>
                </a:solidFill>
                <a:latin typeface="Comic Sans MS" panose="030F0702030302020204" pitchFamily="66" charset="0"/>
              </a:rPr>
              <a:t>, NaCl</a:t>
            </a:r>
            <a:r>
              <a:rPr lang="en-US" altLang="en-US" sz="2800" b="1" dirty="0" smtClean="0">
                <a:solidFill>
                  <a:srgbClr val="FFFFFF"/>
                </a:solidFill>
                <a:latin typeface="Comic Sans MS" panose="030F0702030302020204" pitchFamily="66" charset="0"/>
              </a:rPr>
              <a:t>. </a:t>
            </a:r>
          </a:p>
          <a:p>
            <a:pPr>
              <a:spcBef>
                <a:spcPct val="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endParaRPr lang="en-US" altLang="en-US" sz="2800" b="1" dirty="0" smtClean="0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altLang="en-US" sz="2800" b="1" noProof="1" smtClean="0">
                <a:solidFill>
                  <a:srgbClr val="FFFFFF"/>
                </a:solidFill>
                <a:latin typeface="Comic Sans MS" panose="030F0702030302020204" pitchFamily="66" charset="0"/>
              </a:rPr>
              <a:t>Hul dissosieer volledig  (of byna volledig) na ione.</a:t>
            </a:r>
          </a:p>
        </p:txBody>
      </p:sp>
      <p:sp>
        <p:nvSpPr>
          <p:cNvPr id="45059" name="Rectangle 1027" descr="0502a"/>
          <p:cNvSpPr>
            <a:spLocks noGrp="1" noChangeAspect="1" noChangeArrowheads="1"/>
          </p:cNvSpPr>
          <p:nvPr isPhoto="1"/>
        </p:nvSpPr>
        <p:spPr bwMode="auto">
          <a:xfrm>
            <a:off x="5072063" y="1189038"/>
            <a:ext cx="3714750" cy="54546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366838" y="376238"/>
            <a:ext cx="6491287" cy="695325"/>
          </a:xfrm>
          <a:solidFill>
            <a:srgbClr val="FFC000"/>
          </a:solidFill>
          <a:ln w="57150" cmpd="thinThick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ZA" sz="3200" noProof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STERK ELEKTROLIETE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1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1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1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1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1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1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7F7F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000375"/>
            <a:ext cx="3000375" cy="257175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2875" y="1143000"/>
            <a:ext cx="5072063" cy="1928813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v"/>
            </a:pPr>
            <a:r>
              <a:rPr lang="en-US" altLang="en-US" sz="2400" b="1" noProof="1" smtClean="0">
                <a:solidFill>
                  <a:srgbClr val="FFFFFF"/>
                </a:solidFill>
                <a:latin typeface="Comic Sans MS" panose="030F0702030302020204" pitchFamily="66" charset="0"/>
              </a:rPr>
              <a:t>Asynsuur dissosieer net in ‘n klein mate (onvolledig) en is daarom ‘n swak elektroliet.</a:t>
            </a:r>
          </a:p>
        </p:txBody>
      </p:sp>
      <p:sp>
        <p:nvSpPr>
          <p:cNvPr id="47108" name="Rectangle 3" descr="0502b"/>
          <p:cNvSpPr>
            <a:spLocks noGrp="1" noChangeAspect="1" noChangeArrowheads="1"/>
          </p:cNvSpPr>
          <p:nvPr isPhoto="1"/>
        </p:nvSpPr>
        <p:spPr bwMode="auto">
          <a:xfrm>
            <a:off x="5715000" y="928688"/>
            <a:ext cx="3286125" cy="51022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af-ZA" altLang="en-US" sz="240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285875" y="142875"/>
            <a:ext cx="6491288" cy="695325"/>
          </a:xfrm>
          <a:solidFill>
            <a:srgbClr val="FFC000"/>
          </a:solidFill>
          <a:ln w="57150" cmpd="thinThick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ZA" sz="3200" noProof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SWAK ELEKTROLIETE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357188" y="6143625"/>
            <a:ext cx="8001000" cy="642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100000"/>
              <a:defRPr/>
            </a:pPr>
            <a:r>
              <a:rPr lang="en-US" sz="2800" b="1" kern="0" noProof="1">
                <a:solidFill>
                  <a:srgbClr val="FFFFFF"/>
                </a:solidFill>
                <a:latin typeface="Comic Sans MS" pitchFamily="66" charset="0"/>
              </a:rPr>
              <a:t>CH</a:t>
            </a:r>
            <a:r>
              <a:rPr lang="en-US" sz="2800" b="1" kern="0" baseline="-25000" noProof="1">
                <a:solidFill>
                  <a:srgbClr val="FFFFFF"/>
                </a:solidFill>
                <a:latin typeface="Comic Sans MS" pitchFamily="66" charset="0"/>
              </a:rPr>
              <a:t>3</a:t>
            </a:r>
            <a:r>
              <a:rPr lang="en-US" sz="2800" b="1" kern="0" noProof="1">
                <a:solidFill>
                  <a:srgbClr val="FFFFFF"/>
                </a:solidFill>
                <a:latin typeface="Comic Sans MS" pitchFamily="66" charset="0"/>
              </a:rPr>
              <a:t>CO</a:t>
            </a:r>
            <a:r>
              <a:rPr lang="en-US" sz="2800" b="1" kern="0" baseline="-25000" noProof="1">
                <a:solidFill>
                  <a:srgbClr val="FFFFFF"/>
                </a:solidFill>
                <a:latin typeface="Comic Sans MS" pitchFamily="66" charset="0"/>
              </a:rPr>
              <a:t>2</a:t>
            </a:r>
            <a:r>
              <a:rPr lang="en-US" sz="2800" b="1" kern="0" noProof="1">
                <a:solidFill>
                  <a:srgbClr val="FFFFFF"/>
                </a:solidFill>
                <a:latin typeface="Comic Sans MS" pitchFamily="66" charset="0"/>
              </a:rPr>
              <a:t>H(aq)  </a:t>
            </a:r>
            <a:r>
              <a:rPr lang="en-US" sz="2800" b="1" kern="0" noProof="1">
                <a:solidFill>
                  <a:srgbClr val="FFFFFF"/>
                </a:solidFill>
                <a:latin typeface="Comic Sans MS" pitchFamily="66" charset="0"/>
                <a:cs typeface="Arial" charset="0"/>
              </a:rPr>
              <a:t>→</a:t>
            </a:r>
            <a:r>
              <a:rPr lang="en-US" sz="2800" b="1" kern="0" noProof="1">
                <a:solidFill>
                  <a:srgbClr val="FFFFFF"/>
                </a:solidFill>
                <a:latin typeface="Comic Sans MS" pitchFamily="66" charset="0"/>
              </a:rPr>
              <a:t>  CH</a:t>
            </a:r>
            <a:r>
              <a:rPr lang="en-US" sz="2800" b="1" kern="0" baseline="-25000" noProof="1">
                <a:solidFill>
                  <a:srgbClr val="FFFFFF"/>
                </a:solidFill>
                <a:latin typeface="Comic Sans MS" pitchFamily="66" charset="0"/>
              </a:rPr>
              <a:t>3</a:t>
            </a:r>
            <a:r>
              <a:rPr lang="en-US" sz="2800" b="1" kern="0" noProof="1">
                <a:solidFill>
                  <a:srgbClr val="FFFFFF"/>
                </a:solidFill>
                <a:latin typeface="Comic Sans MS" pitchFamily="66" charset="0"/>
              </a:rPr>
              <a:t>CO</a:t>
            </a:r>
            <a:r>
              <a:rPr lang="en-US" sz="2800" b="1" kern="0" baseline="-25000" noProof="1">
                <a:solidFill>
                  <a:srgbClr val="FFFFFF"/>
                </a:solidFill>
                <a:latin typeface="Comic Sans MS" pitchFamily="66" charset="0"/>
              </a:rPr>
              <a:t>2</a:t>
            </a:r>
            <a:r>
              <a:rPr lang="en-US" sz="2800" b="1" kern="0" baseline="30000" noProof="1">
                <a:solidFill>
                  <a:srgbClr val="FFFFFF"/>
                </a:solidFill>
                <a:latin typeface="Comic Sans MS" pitchFamily="66" charset="0"/>
              </a:rPr>
              <a:t>-</a:t>
            </a:r>
            <a:r>
              <a:rPr lang="en-US" sz="2800" b="1" kern="0" noProof="1">
                <a:solidFill>
                  <a:srgbClr val="FFFFFF"/>
                </a:solidFill>
                <a:latin typeface="Comic Sans MS" pitchFamily="66" charset="0"/>
              </a:rPr>
              <a:t>(aq)  + H</a:t>
            </a:r>
            <a:r>
              <a:rPr lang="en-US" sz="2800" b="1" kern="0" baseline="30000" noProof="1">
                <a:solidFill>
                  <a:srgbClr val="FFFFFF"/>
                </a:solidFill>
                <a:latin typeface="Comic Sans MS" pitchFamily="66" charset="0"/>
              </a:rPr>
              <a:t>+</a:t>
            </a:r>
            <a:r>
              <a:rPr lang="en-US" sz="2800" b="1" kern="0" noProof="1">
                <a:solidFill>
                  <a:srgbClr val="FFFFFF"/>
                </a:solidFill>
                <a:latin typeface="Comic Sans MS" pitchFamily="66" charset="0"/>
              </a:rPr>
              <a:t>(aq)</a:t>
            </a:r>
          </a:p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100000"/>
              <a:buFont typeface="Wingdings" pitchFamily="2" charset="2"/>
              <a:buChar char="v"/>
              <a:defRPr/>
            </a:pPr>
            <a:endParaRPr lang="en-US" sz="2800" b="1" kern="0" noProof="1">
              <a:solidFill>
                <a:srgbClr val="FFFF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1438" y="1268760"/>
            <a:ext cx="5652690" cy="342900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000" b="1" noProof="1" smtClean="0">
                <a:latin typeface="Comic Sans MS" pitchFamily="66" charset="0"/>
              </a:rPr>
              <a:t>Sommige verbindings los op in water, maar vorm nie ione nie en kan daarom nie elektrisiteit gelei nie. Hul word nie-elektroliete genoem.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  <a:defRPr/>
            </a:pPr>
            <a:endParaRPr lang="en-US" sz="2000" b="1" dirty="0" smtClean="0">
              <a:latin typeface="Comic Sans MS" pitchFamily="66" charset="0"/>
            </a:endParaRPr>
          </a:p>
          <a:p>
            <a:pPr lvl="1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000" b="1" noProof="1" smtClean="0">
                <a:latin typeface="Comic Sans MS" pitchFamily="66" charset="0"/>
              </a:rPr>
              <a:t>Voorbeelde sluit in:</a:t>
            </a:r>
          </a:p>
          <a:p>
            <a:pPr lvl="1" indent="-1588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000" b="1" noProof="1" smtClean="0">
                <a:latin typeface="Comic Sans MS" pitchFamily="66" charset="0"/>
              </a:rPr>
              <a:t> suiker</a:t>
            </a:r>
          </a:p>
          <a:p>
            <a:pPr lvl="1" indent="-1588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000" b="1" noProof="1" smtClean="0">
                <a:latin typeface="Comic Sans MS" pitchFamily="66" charset="0"/>
              </a:rPr>
              <a:t> etanol</a:t>
            </a:r>
          </a:p>
          <a:p>
            <a:pPr lvl="1" indent="-1588">
              <a:buClr>
                <a:srgbClr val="C00000"/>
              </a:buClr>
              <a:buFont typeface="Wingdings" pitchFamily="2" charset="2"/>
              <a:buChar char="v"/>
              <a:defRPr/>
            </a:pPr>
            <a:r>
              <a:rPr lang="en-US" sz="2000" b="1" noProof="1" smtClean="0">
                <a:latin typeface="Comic Sans MS" pitchFamily="66" charset="0"/>
              </a:rPr>
              <a:t> etileenglikol (in teenvriesmiddel).</a:t>
            </a:r>
          </a:p>
        </p:txBody>
      </p:sp>
      <p:graphicFrame>
        <p:nvGraphicFramePr>
          <p:cNvPr id="49155" name="Object 5"/>
          <p:cNvGraphicFramePr>
            <a:graphicFrameLocks noChangeAspect="1"/>
          </p:cNvGraphicFramePr>
          <p:nvPr/>
        </p:nvGraphicFramePr>
        <p:xfrm>
          <a:off x="3500438" y="4572000"/>
          <a:ext cx="2362200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3" name="Photo Editor Photo" r:id="rId4" imgW="3304762" imgH="2991268" progId="MSPhotoEd.3">
                  <p:embed/>
                </p:oleObj>
              </mc:Choice>
              <mc:Fallback>
                <p:oleObj name="Photo Editor Photo" r:id="rId4" imgW="3304762" imgH="2991268" progId="MSPhotoEd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8" y="4572000"/>
                        <a:ext cx="2362200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156" name="Object 6"/>
          <p:cNvGraphicFramePr>
            <a:graphicFrameLocks noChangeAspect="1"/>
          </p:cNvGraphicFramePr>
          <p:nvPr/>
        </p:nvGraphicFramePr>
        <p:xfrm>
          <a:off x="357188" y="4643438"/>
          <a:ext cx="27813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54" name="Photo Editor Photo" r:id="rId6" imgW="2781688" imgH="2000000" progId="MSPhotoEd.3">
                  <p:embed/>
                </p:oleObj>
              </mc:Choice>
              <mc:Fallback>
                <p:oleObj name="Photo Editor Photo" r:id="rId6" imgW="2781688" imgH="2000000" progId="MSPhotoEd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4643438"/>
                        <a:ext cx="2781300" cy="200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157" name="Picture 4" descr=" 0502c.jpg                                                      00268407Fausto                         BA94C69E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1214438"/>
            <a:ext cx="2786062" cy="436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1366838" y="376238"/>
            <a:ext cx="6491287" cy="695325"/>
          </a:xfrm>
          <a:solidFill>
            <a:srgbClr val="FFC000"/>
          </a:solidFill>
          <a:ln w="57150" cmpd="thinThick"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ZA" sz="3200" noProof="1" smtClean="0">
                <a:solidFill>
                  <a:schemeClr val="bg1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NIE-ELEKTROLIET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13034</TotalTime>
  <Pages>8</Pages>
  <Words>546</Words>
  <Application>Microsoft Office PowerPoint</Application>
  <PresentationFormat>On-screen Show (4:3)</PresentationFormat>
  <Paragraphs>108</Paragraphs>
  <Slides>14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Comic Sans MS</vt:lpstr>
      <vt:lpstr>Times</vt:lpstr>
      <vt:lpstr>Times New Roman</vt:lpstr>
      <vt:lpstr>Wingdings</vt:lpstr>
      <vt:lpstr>Microsoft Office 98</vt:lpstr>
      <vt:lpstr>Photo Editor Photo</vt:lpstr>
      <vt:lpstr>PowerPoint Presentation</vt:lpstr>
      <vt:lpstr>PowerPoint Presentation</vt:lpstr>
      <vt:lpstr>PowerPoint Presentation</vt:lpstr>
      <vt:lpstr>IONE IN WATERIGE OPLOSSINGS </vt:lpstr>
      <vt:lpstr>IONE IN WATERIGE OPLOSSINGS </vt:lpstr>
      <vt:lpstr>IONE IN WATERIGE OPLOSSINGS </vt:lpstr>
      <vt:lpstr>STERK ELEKTROLIETE</vt:lpstr>
      <vt:lpstr>SWAK ELEKTROLIETE</vt:lpstr>
      <vt:lpstr>NIE-ELEKTROLIET</vt:lpstr>
      <vt:lpstr>OPLOSBAARHEID VAN IONIESE VERBINDINGS IN WATER</vt:lpstr>
      <vt:lpstr>Solubility Table</vt:lpstr>
      <vt:lpstr>Riglyne om die wateroplosbaarheid van ionieseverbindings te voorspel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 Chapter 4</dc:title>
  <dc:creator>J. Kotz</dc:creator>
  <cp:lastModifiedBy>10074694</cp:lastModifiedBy>
  <cp:revision>337</cp:revision>
  <cp:lastPrinted>2005-02-10T14:55:17Z</cp:lastPrinted>
  <dcterms:created xsi:type="dcterms:W3CDTF">1997-09-21T16:33:21Z</dcterms:created>
  <dcterms:modified xsi:type="dcterms:W3CDTF">2021-04-12T12:37:43Z</dcterms:modified>
</cp:coreProperties>
</file>