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451" r:id="rId2"/>
    <p:sldId id="474" r:id="rId3"/>
    <p:sldId id="454" r:id="rId4"/>
    <p:sldId id="476" r:id="rId5"/>
    <p:sldId id="470" r:id="rId6"/>
    <p:sldId id="456" r:id="rId7"/>
    <p:sldId id="458" r:id="rId8"/>
    <p:sldId id="459" r:id="rId9"/>
    <p:sldId id="460" r:id="rId10"/>
    <p:sldId id="461" r:id="rId11"/>
    <p:sldId id="588" r:id="rId12"/>
    <p:sldId id="479" r:id="rId13"/>
    <p:sldId id="478" r:id="rId14"/>
    <p:sldId id="582" r:id="rId15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FFFFFF"/>
    <a:srgbClr val="FF9999"/>
    <a:srgbClr val="FF9218"/>
    <a:srgbClr val="5F5F5F"/>
    <a:srgbClr val="0250EC"/>
    <a:srgbClr val="000000"/>
    <a:srgbClr val="842F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47" autoAdjust="0"/>
    <p:restoredTop sz="97500" autoAdjust="0"/>
  </p:normalViewPr>
  <p:slideViewPr>
    <p:cSldViewPr>
      <p:cViewPr varScale="1">
        <p:scale>
          <a:sx n="85" d="100"/>
          <a:sy n="85" d="100"/>
        </p:scale>
        <p:origin x="1277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6.xml"/><Relationship Id="rId2" Type="http://schemas.openxmlformats.org/officeDocument/2006/relationships/slide" Target="slides/slide4.xml"/><Relationship Id="rId1" Type="http://schemas.openxmlformats.org/officeDocument/2006/relationships/slide" Target="slides/slide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Text Box 2"/>
          <p:cNvSpPr txBox="1">
            <a:spLocks noChangeArrowheads="1"/>
          </p:cNvSpPr>
          <p:nvPr/>
        </p:nvSpPr>
        <p:spPr bwMode="auto">
          <a:xfrm>
            <a:off x="533400" y="414338"/>
            <a:ext cx="16319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pPr>
              <a:defRPr/>
            </a:pPr>
            <a:r>
              <a:rPr lang="en-US" sz="1200" smtClean="0">
                <a:latin typeface="Arial" pitchFamily="34" charset="0"/>
              </a:rPr>
              <a:t>Chapter 4 — Intro—1</a:t>
            </a:r>
          </a:p>
        </p:txBody>
      </p:sp>
      <p:sp>
        <p:nvSpPr>
          <p:cNvPr id="144387" name="Text Box 3"/>
          <p:cNvSpPr txBox="1">
            <a:spLocks noChangeArrowheads="1"/>
          </p:cNvSpPr>
          <p:nvPr/>
        </p:nvSpPr>
        <p:spPr bwMode="auto">
          <a:xfrm>
            <a:off x="6003925" y="490538"/>
            <a:ext cx="369888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defRPr/>
            </a:pPr>
            <a:fld id="{BA7E2BF0-EC82-48EC-B69E-FDA4161F6E3A}" type="slidenum">
              <a:rPr lang="en-US" altLang="en-US" sz="1200" smtClean="0">
                <a:latin typeface="Arial" panose="020B0604020202020204" pitchFamily="34" charset="0"/>
              </a:rPr>
              <a:pPr>
                <a:defRPr/>
              </a:pPr>
              <a:t>‹#›</a:t>
            </a:fld>
            <a:endParaRPr lang="en-US" alt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339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5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BC02BC8C-3378-4A64-A361-9239C4B189BC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5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B175E170-8062-4A37-81B1-7D735F01F9AA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5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F77D77A8-6D45-45F2-97FC-93990D1D38C1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5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FE70237F-4582-4BC7-8568-7D83AC7E02D8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5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B6C6C376-9C4B-46AE-8CD7-75A83E5E1549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5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849B671F-C696-4E70-829A-81B20248C166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5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0E95F4FC-EFDB-487B-902F-F2D9229DF4CF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48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077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8380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Time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Times" charset="0"/>
              </a:defRPr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D7AE99F4-D3EE-4EAC-9A3A-91D7EA995DC1}" type="slidenum">
              <a:rPr lang="en-ZA" altLang="en-US"/>
              <a:pPr>
                <a:defRPr/>
              </a:pPr>
              <a:t>‹#›</a:t>
            </a:fld>
            <a:endParaRPr lang="en-ZA" altLang="en-US"/>
          </a:p>
        </p:txBody>
      </p:sp>
    </p:spTree>
    <p:extLst>
      <p:ext uri="{BB962C8B-B14F-4D97-AF65-F5344CB8AC3E}">
        <p14:creationId xmlns:p14="http://schemas.microsoft.com/office/powerpoint/2010/main" val="225839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294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174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089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637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209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64418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67196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8686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8670925" y="112713"/>
            <a:ext cx="4635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defRPr/>
            </a:pPr>
            <a:fld id="{48128255-48AA-4E56-838F-EE0BA00A7686}" type="slidenum">
              <a:rPr lang="en-US" altLang="en-US" sz="18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pPr>
                <a:defRPr/>
              </a:pPr>
              <a:t>‹#›</a:t>
            </a:fld>
            <a:endParaRPr lang="en-US" altLang="en-US" sz="1800" smtClean="0">
              <a:latin typeface="Arial" panose="020B0604020202020204" pitchFamily="34" charset="0"/>
            </a:endParaRPr>
          </a:p>
        </p:txBody>
      </p:sp>
      <p:sp>
        <p:nvSpPr>
          <p:cNvPr id="1029" name="Text Box 5"/>
          <p:cNvSpPr txBox="1">
            <a:spLocks noChangeArrowheads="1"/>
          </p:cNvSpPr>
          <p:nvPr userDrawn="1"/>
        </p:nvSpPr>
        <p:spPr bwMode="auto">
          <a:xfrm>
            <a:off x="0" y="6613525"/>
            <a:ext cx="19558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pPr algn="ctr">
              <a:defRPr/>
            </a:pPr>
            <a:r>
              <a:rPr lang="en-US" sz="1000" smtClean="0">
                <a:latin typeface="Arial" pitchFamily="34" charset="0"/>
              </a:rPr>
              <a:t>© 2006 Brooks/Cole - Thomson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61" r:id="rId1"/>
    <p:sldLayoutId id="2147484762" r:id="rId2"/>
    <p:sldLayoutId id="2147484763" r:id="rId3"/>
    <p:sldLayoutId id="2147484764" r:id="rId4"/>
    <p:sldLayoutId id="2147484765" r:id="rId5"/>
    <p:sldLayoutId id="2147484766" r:id="rId6"/>
    <p:sldLayoutId id="2147484767" r:id="rId7"/>
    <p:sldLayoutId id="2147484768" r:id="rId8"/>
    <p:sldLayoutId id="2147484769" r:id="rId9"/>
    <p:sldLayoutId id="2147484770" r:id="rId10"/>
    <p:sldLayoutId id="2147484771" r:id="rId11"/>
    <p:sldLayoutId id="21474847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6.png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3D3D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1" name="Rectangle 8"/>
          <p:cNvSpPr>
            <a:spLocks noChangeArrowheads="1"/>
          </p:cNvSpPr>
          <p:nvPr/>
        </p:nvSpPr>
        <p:spPr bwMode="auto">
          <a:xfrm>
            <a:off x="0" y="0"/>
            <a:ext cx="1455738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440996" tIns="152352" rIns="0" bIns="152352" anchor="ctr"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lang="af-ZA" altLang="en-US" sz="2400"/>
          </a:p>
        </p:txBody>
      </p:sp>
      <p:sp>
        <p:nvSpPr>
          <p:cNvPr id="4" name="TextBox 3"/>
          <p:cNvSpPr txBox="1"/>
          <p:nvPr/>
        </p:nvSpPr>
        <p:spPr bwMode="auto">
          <a:xfrm>
            <a:off x="205154" y="274638"/>
            <a:ext cx="8721969" cy="2062091"/>
          </a:xfrm>
          <a:prstGeom prst="rect">
            <a:avLst/>
          </a:prstGeom>
          <a:solidFill>
            <a:schemeClr val="accent6">
              <a:lumMod val="50000"/>
            </a:schemeClr>
          </a:solidFill>
          <a:ln w="38100">
            <a:solidFill>
              <a:schemeClr val="tx1">
                <a:lumMod val="95000"/>
                <a:lumOff val="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lIns="91429" tIns="45714" rIns="91429" bIns="45714">
            <a:spAutoFit/>
            <a:sp3d extrusionH="57150">
              <a:bevelT w="82550" h="38100" prst="coolSlant"/>
            </a:sp3d>
          </a:bodyPr>
          <a:lstStyle/>
          <a:p>
            <a:pPr algn="r">
              <a:defRPr/>
            </a:pPr>
            <a:endParaRPr lang="en-US" sz="5400" u="sng" dirty="0">
              <a:solidFill>
                <a:srgbClr val="FFFFFF"/>
              </a:solidFill>
              <a:effectLst>
                <a:outerShdw blurRad="50800" dist="38100" dir="10800000" algn="ctr" rotWithShape="0">
                  <a:schemeClr val="tx1">
                    <a:lumMod val="95000"/>
                    <a:lumOff val="5000"/>
                    <a:alpha val="50000"/>
                  </a:schemeClr>
                </a:outerShdw>
                <a:reflection blurRad="6350" stA="55000" endA="300" endPos="45500" dir="5400000" sy="-100000" algn="bl" rotWithShape="0"/>
              </a:effectLst>
              <a:latin typeface="Calibri" pitchFamily="34" charset="0"/>
            </a:endParaRPr>
          </a:p>
          <a:p>
            <a:pPr algn="r">
              <a:defRPr/>
            </a:pPr>
            <a:endParaRPr lang="en-US" sz="5400" u="sng" dirty="0">
              <a:solidFill>
                <a:srgbClr val="FFFFFF"/>
              </a:solidFill>
              <a:effectLst>
                <a:outerShdw blurRad="50800" dist="38100" dir="10800000" algn="ctr" rotWithShape="0">
                  <a:schemeClr val="tx1">
                    <a:lumMod val="95000"/>
                    <a:lumOff val="5000"/>
                    <a:alpha val="50000"/>
                  </a:schemeClr>
                </a:outerShdw>
                <a:reflection blurRad="6350" stA="55000" endA="300" endPos="45500" dir="5400000" sy="-100000" algn="bl" rotWithShape="0"/>
              </a:effectLst>
              <a:latin typeface="Calibri" pitchFamily="34" charset="0"/>
            </a:endParaRPr>
          </a:p>
          <a:p>
            <a:pPr algn="r">
              <a:defRPr/>
            </a:pPr>
            <a:endParaRPr lang="af-ZA" sz="2000" dirty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55300" name="Rectangle 4"/>
          <p:cNvSpPr>
            <a:spLocks noChangeArrowheads="1"/>
          </p:cNvSpPr>
          <p:nvPr/>
        </p:nvSpPr>
        <p:spPr bwMode="auto">
          <a:xfrm>
            <a:off x="1931695" y="1013353"/>
            <a:ext cx="6712271" cy="584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lIns="91429" tIns="45714" rIns="91429" bIns="45714">
            <a:spAutoFit/>
            <a:sp3d extrusionH="57150">
              <a:bevelT w="82550" h="38100" prst="coolSlant"/>
            </a:sp3d>
          </a:bodyPr>
          <a:lstStyle/>
          <a:p>
            <a:pPr algn="ctr">
              <a:defRPr/>
            </a:pPr>
            <a:r>
              <a:rPr lang="af-ZA" sz="3200" b="1" cap="small" dirty="0">
                <a:ln>
                  <a:solidFill>
                    <a:srgbClr val="FFFFFF"/>
                  </a:solidFill>
                </a:ln>
                <a:solidFill>
                  <a:srgbClr val="FFFFFF"/>
                </a:solidFill>
                <a:latin typeface="Calibri" pitchFamily="34" charset="0"/>
              </a:rPr>
              <a:t>Waterige oplossings</a:t>
            </a:r>
            <a:endParaRPr lang="en-US" sz="3200" b="1" cap="small" dirty="0">
              <a:ln>
                <a:solidFill>
                  <a:srgbClr val="FFFFFF"/>
                </a:solidFill>
              </a:ln>
              <a:solidFill>
                <a:srgbClr val="FFFFFF"/>
              </a:solidFill>
              <a:latin typeface="Calibri" pitchFamily="34" charset="0"/>
            </a:endParaRPr>
          </a:p>
        </p:txBody>
      </p:sp>
      <p:grpSp>
        <p:nvGrpSpPr>
          <p:cNvPr id="34824" name="Group 14"/>
          <p:cNvGrpSpPr>
            <a:grpSpLocks/>
          </p:cNvGrpSpPr>
          <p:nvPr/>
        </p:nvGrpSpPr>
        <p:grpSpPr bwMode="auto">
          <a:xfrm>
            <a:off x="355600" y="568325"/>
            <a:ext cx="1416050" cy="1460500"/>
            <a:chOff x="294949" y="214290"/>
            <a:chExt cx="1415772" cy="1460421"/>
          </a:xfrm>
        </p:grpSpPr>
        <p:sp>
          <p:nvSpPr>
            <p:cNvPr id="13" name="TextBox 12"/>
            <p:cNvSpPr txBox="1"/>
            <p:nvPr/>
          </p:nvSpPr>
          <p:spPr bwMode="auto">
            <a:xfrm rot="16200000">
              <a:off x="272624" y="236615"/>
              <a:ext cx="1460421" cy="1415772"/>
            </a:xfrm>
            <a:prstGeom prst="rect">
              <a:avLst/>
            </a:prstGeom>
            <a:gradFill flip="none" rotWithShape="1"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5400000" scaled="0"/>
              <a:tileRect r="-100000" b="-100000"/>
            </a:gradFill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>
              <a:spAutoFit/>
              <a:sp3d extrusionH="57150">
                <a:bevelT w="82550" h="38100" prst="coolSlant"/>
              </a:sp3d>
            </a:bodyPr>
            <a:lstStyle/>
            <a:p>
              <a:pPr algn="ctr">
                <a:defRPr/>
              </a:pPr>
              <a:r>
                <a:rPr lang="af-ZA" sz="1400" dirty="0">
                  <a:latin typeface="Calibri" pitchFamily="34" charset="0"/>
                </a:rPr>
                <a:t>LEERGEDEELTE</a:t>
              </a:r>
            </a:p>
            <a:p>
              <a:pPr>
                <a:defRPr/>
              </a:pPr>
              <a:endParaRPr lang="af-ZA" dirty="0">
                <a:latin typeface="Times"/>
              </a:endParaRPr>
            </a:p>
            <a:p>
              <a:pPr>
                <a:defRPr/>
              </a:pPr>
              <a:endParaRPr lang="af-ZA" dirty="0">
                <a:latin typeface="Times"/>
              </a:endParaRPr>
            </a:p>
            <a:p>
              <a:pPr>
                <a:defRPr/>
              </a:pPr>
              <a:endParaRPr lang="af-ZA" dirty="0">
                <a:latin typeface="Times"/>
              </a:endParaRPr>
            </a:p>
          </p:txBody>
        </p:sp>
        <p:grpSp>
          <p:nvGrpSpPr>
            <p:cNvPr id="34830" name="Group 15"/>
            <p:cNvGrpSpPr>
              <a:grpSpLocks/>
            </p:cNvGrpSpPr>
            <p:nvPr/>
          </p:nvGrpSpPr>
          <p:grpSpPr bwMode="auto">
            <a:xfrm>
              <a:off x="670102" y="408508"/>
              <a:ext cx="788377" cy="1066801"/>
              <a:chOff x="5858094" y="5693716"/>
              <a:chExt cx="915020" cy="1169609"/>
            </a:xfrm>
          </p:grpSpPr>
          <p:sp>
            <p:nvSpPr>
              <p:cNvPr id="14" name="Isosceles Triangle 13"/>
              <p:cNvSpPr/>
              <p:nvPr/>
            </p:nvSpPr>
            <p:spPr bwMode="auto">
              <a:xfrm rot="5400000">
                <a:off x="5730427" y="5820106"/>
                <a:ext cx="1169544" cy="915549"/>
              </a:xfrm>
              <a:prstGeom prst="triangle">
                <a:avLst>
                  <a:gd name="adj" fmla="val 50687"/>
                </a:avLst>
              </a:prstGeom>
              <a:solidFill>
                <a:schemeClr val="bg2">
                  <a:lumMod val="50000"/>
                </a:schemeClr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scene3d>
                  <a:camera prst="orthographicFront"/>
                  <a:lightRig rig="threePt" dir="t"/>
                </a:scene3d>
                <a:sp3d extrusionH="57150">
                  <a:bevelT w="82550" h="38100" prst="coolSlant"/>
                </a:sp3d>
              </a:bodyPr>
              <a:lstStyle/>
              <a:p>
                <a:pPr>
                  <a:defRPr/>
                </a:pPr>
                <a:endParaRPr lang="af-ZA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"/>
                </a:endParaRPr>
              </a:p>
            </p:txBody>
          </p:sp>
          <p:sp>
            <p:nvSpPr>
              <p:cNvPr id="34832" name="TextBox 14"/>
              <p:cNvSpPr txBox="1">
                <a:spLocks noChangeArrowheads="1"/>
              </p:cNvSpPr>
              <p:nvPr/>
            </p:nvSpPr>
            <p:spPr bwMode="auto">
              <a:xfrm>
                <a:off x="5906212" y="6010533"/>
                <a:ext cx="664573" cy="506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SzPct val="100000"/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SzPct val="100000"/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SzPct val="100000"/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SzTx/>
                  <a:buFontTx/>
                  <a:buNone/>
                </a:pPr>
                <a:r>
                  <a:rPr lang="af-ZA" altLang="en-US" sz="2400">
                    <a:solidFill>
                      <a:srgbClr val="FFFFFF"/>
                    </a:solidFill>
                    <a:latin typeface="Calibri" panose="020F0502020204030204" pitchFamily="34" charset="0"/>
                  </a:rPr>
                  <a:t>3.3</a:t>
                </a:r>
              </a:p>
            </p:txBody>
          </p:sp>
        </p:grpSp>
      </p:grpSp>
      <p:sp>
        <p:nvSpPr>
          <p:cNvPr id="24" name="TextBox 23"/>
          <p:cNvSpPr txBox="1"/>
          <p:nvPr/>
        </p:nvSpPr>
        <p:spPr>
          <a:xfrm>
            <a:off x="235482" y="3544982"/>
            <a:ext cx="2442622" cy="584775"/>
          </a:xfrm>
          <a:prstGeom prst="rect">
            <a:avLst/>
          </a:prstGeom>
          <a:noFill/>
        </p:spPr>
        <p:txBody>
          <a:bodyPr>
            <a:spAutoFit/>
            <a:scene3d>
              <a:camera prst="obliqueTopLeft"/>
              <a:lightRig rig="threePt" dir="t"/>
            </a:scene3d>
            <a:sp3d extrusionH="57150">
              <a:bevelT w="38100" h="38100" prst="slope"/>
            </a:sp3d>
          </a:bodyPr>
          <a:lstStyle/>
          <a:p>
            <a:pPr>
              <a:defRPr/>
            </a:pPr>
            <a:r>
              <a:rPr lang="en-US" sz="3200" u="sng" dirty="0">
                <a:ln w="3175">
                  <a:solidFill>
                    <a:schemeClr val="tx1"/>
                  </a:solidFill>
                </a:ln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UITKOMSTE</a:t>
            </a:r>
          </a:p>
        </p:txBody>
      </p:sp>
      <p:sp>
        <p:nvSpPr>
          <p:cNvPr id="55307" name="Rectangle 11"/>
          <p:cNvSpPr>
            <a:spLocks noChangeArrowheads="1"/>
          </p:cNvSpPr>
          <p:nvPr/>
        </p:nvSpPr>
        <p:spPr bwMode="auto">
          <a:xfrm>
            <a:off x="281354" y="4143380"/>
            <a:ext cx="8581292" cy="2554545"/>
          </a:xfrm>
          <a:prstGeom prst="rect">
            <a:avLst/>
          </a:prstGeom>
          <a:solidFill>
            <a:srgbClr val="E6E6E6"/>
          </a:solidFill>
          <a:ln w="19050" cap="flat" cmpd="sng">
            <a:solidFill>
              <a:schemeClr val="tx1"/>
            </a:solidFill>
            <a:prstDash val="solid"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anchor="ctr">
            <a:spAutoFit/>
          </a:bodyPr>
          <a:lstStyle/>
          <a:p>
            <a:pPr>
              <a:tabLst>
                <a:tab pos="360363" algn="l"/>
              </a:tabLst>
              <a:defRPr/>
            </a:pPr>
            <a:r>
              <a:rPr lang="af-ZA" sz="2000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Na voltooiing van hierdie leergedeelte behoort jy:</a:t>
            </a:r>
            <a:endParaRPr lang="en-US" sz="2000" dirty="0">
              <a:latin typeface="Calibri" pitchFamily="34" charset="0"/>
            </a:endParaRPr>
          </a:p>
          <a:p>
            <a:pPr>
              <a:buClr>
                <a:srgbClr val="C00000"/>
              </a:buClr>
              <a:buFont typeface="Wingdings" pitchFamily="2" charset="2"/>
              <a:buChar char="Ø"/>
              <a:tabLst>
                <a:tab pos="360363" algn="l"/>
              </a:tabLst>
              <a:defRPr/>
            </a:pPr>
            <a:r>
              <a:rPr lang="af-ZA" sz="2000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	die verskille tussen elektroliete en nie-elektroliete te ken en voorbeelde van 	elke tipe te herken.</a:t>
            </a:r>
          </a:p>
          <a:p>
            <a:pPr>
              <a:buClr>
                <a:srgbClr val="C00000"/>
              </a:buClr>
              <a:buFont typeface="Wingdings" pitchFamily="2" charset="2"/>
              <a:buChar char="Ø"/>
              <a:tabLst>
                <a:tab pos="360363" algn="l"/>
              </a:tabLst>
              <a:defRPr/>
            </a:pPr>
            <a:endParaRPr lang="af-ZA" sz="2000" dirty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>
              <a:buClr>
                <a:srgbClr val="C00000"/>
              </a:buClr>
              <a:buFont typeface="Wingdings" pitchFamily="2" charset="2"/>
              <a:buChar char="Ø"/>
              <a:tabLst>
                <a:tab pos="360363" algn="l"/>
              </a:tabLst>
              <a:defRPr/>
            </a:pPr>
            <a:r>
              <a:rPr lang="en-US" sz="2000" dirty="0">
                <a:latin typeface="Calibri" pitchFamily="34" charset="0"/>
              </a:rPr>
              <a:t>   die </a:t>
            </a:r>
            <a:r>
              <a:rPr lang="en-US" sz="2000" dirty="0" err="1">
                <a:latin typeface="Calibri" pitchFamily="34" charset="0"/>
              </a:rPr>
              <a:t>oplosbaarheid</a:t>
            </a:r>
            <a:r>
              <a:rPr lang="en-US" sz="2000" dirty="0">
                <a:latin typeface="Calibri" pitchFamily="34" charset="0"/>
              </a:rPr>
              <a:t> van </a:t>
            </a:r>
            <a:r>
              <a:rPr lang="en-US" sz="2000" dirty="0" err="1">
                <a:latin typeface="Calibri" pitchFamily="34" charset="0"/>
              </a:rPr>
              <a:t>ionieseverbindings</a:t>
            </a:r>
            <a:r>
              <a:rPr lang="en-US" sz="2000" dirty="0">
                <a:latin typeface="Calibri" pitchFamily="34" charset="0"/>
              </a:rPr>
              <a:t> in water </a:t>
            </a:r>
            <a:r>
              <a:rPr lang="en-US" sz="2000" dirty="0" err="1">
                <a:latin typeface="Calibri" pitchFamily="34" charset="0"/>
              </a:rPr>
              <a:t>te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kan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voorspel</a:t>
            </a:r>
            <a:r>
              <a:rPr lang="en-US" sz="2000" dirty="0">
                <a:latin typeface="Calibri" pitchFamily="34" charset="0"/>
              </a:rPr>
              <a:t>.</a:t>
            </a:r>
          </a:p>
          <a:p>
            <a:pPr>
              <a:buClr>
                <a:srgbClr val="C00000"/>
              </a:buClr>
              <a:buFont typeface="Wingdings" pitchFamily="2" charset="2"/>
              <a:buChar char="Ø"/>
              <a:tabLst>
                <a:tab pos="360363" algn="l"/>
              </a:tabLst>
              <a:defRPr/>
            </a:pPr>
            <a:endParaRPr lang="en-US" sz="2000" dirty="0">
              <a:latin typeface="Calibri" pitchFamily="34" charset="0"/>
            </a:endParaRPr>
          </a:p>
          <a:p>
            <a:pPr>
              <a:buClr>
                <a:srgbClr val="C00000"/>
              </a:buClr>
              <a:buFont typeface="Wingdings" pitchFamily="2" charset="2"/>
              <a:buChar char="Ø"/>
              <a:tabLst>
                <a:tab pos="360363" algn="l"/>
              </a:tabLst>
              <a:defRPr/>
            </a:pPr>
            <a:r>
              <a:rPr lang="en-US" sz="2000" dirty="0">
                <a:latin typeface="Calibri" pitchFamily="34" charset="0"/>
              </a:rPr>
              <a:t>   die </a:t>
            </a:r>
            <a:r>
              <a:rPr lang="en-US" sz="2000" dirty="0" err="1">
                <a:latin typeface="Calibri" pitchFamily="34" charset="0"/>
              </a:rPr>
              <a:t>ione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wat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vorm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wanneer</a:t>
            </a:r>
            <a:r>
              <a:rPr lang="en-US" sz="2000" dirty="0">
                <a:latin typeface="Calibri" pitchFamily="34" charset="0"/>
              </a:rPr>
              <a:t> ‘n </a:t>
            </a:r>
            <a:r>
              <a:rPr lang="en-US" sz="2000" dirty="0" err="1">
                <a:latin typeface="Calibri" pitchFamily="34" charset="0"/>
              </a:rPr>
              <a:t>ioniese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verbinding</a:t>
            </a:r>
            <a:r>
              <a:rPr lang="en-US" sz="2000" dirty="0">
                <a:latin typeface="Calibri" pitchFamily="34" charset="0"/>
              </a:rPr>
              <a:t> van ‘n </a:t>
            </a:r>
            <a:r>
              <a:rPr lang="en-US" sz="2000" dirty="0" err="1">
                <a:latin typeface="Calibri" pitchFamily="34" charset="0"/>
              </a:rPr>
              <a:t>suur</a:t>
            </a:r>
            <a:r>
              <a:rPr lang="en-US" sz="2000" dirty="0">
                <a:latin typeface="Calibri" pitchFamily="34" charset="0"/>
              </a:rPr>
              <a:t> of ‘n basis in 	water </a:t>
            </a:r>
            <a:r>
              <a:rPr lang="en-US" sz="2000" dirty="0" err="1">
                <a:latin typeface="Calibri" pitchFamily="34" charset="0"/>
              </a:rPr>
              <a:t>oplos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te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herken</a:t>
            </a:r>
            <a:r>
              <a:rPr lang="en-US" sz="2000" dirty="0">
                <a:latin typeface="Calibri" pitchFamily="34" charset="0"/>
              </a:rPr>
              <a:t> en </a:t>
            </a:r>
            <a:r>
              <a:rPr lang="en-US" sz="2000" dirty="0" err="1">
                <a:latin typeface="Calibri" pitchFamily="34" charset="0"/>
              </a:rPr>
              <a:t>te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kan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benaam</a:t>
            </a:r>
            <a:r>
              <a:rPr lang="en-US" sz="2000" dirty="0">
                <a:latin typeface="Calibri" pitchFamily="34" charset="0"/>
              </a:rPr>
              <a:t>.</a:t>
            </a:r>
          </a:p>
        </p:txBody>
      </p:sp>
      <p:sp>
        <p:nvSpPr>
          <p:cNvPr id="15" name="Rectangle 6"/>
          <p:cNvSpPr>
            <a:spLocks noChangeArrowheads="1"/>
          </p:cNvSpPr>
          <p:nvPr/>
        </p:nvSpPr>
        <p:spPr bwMode="auto">
          <a:xfrm>
            <a:off x="464846" y="2780928"/>
            <a:ext cx="8229600" cy="400110"/>
          </a:xfrm>
          <a:prstGeom prst="rect">
            <a:avLst/>
          </a:prstGeom>
          <a:solidFill>
            <a:srgbClr val="E6E6E6"/>
          </a:solidFill>
          <a:ln w="19050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anchor="ctr">
            <a:spAutoFit/>
          </a:bodyPr>
          <a:lstStyle/>
          <a:p>
            <a:pPr algn="ctr">
              <a:tabLst>
                <a:tab pos="360363" algn="l"/>
              </a:tabLst>
              <a:defRPr/>
            </a:pPr>
            <a:r>
              <a:rPr lang="af-ZA" sz="2000" dirty="0">
                <a:latin typeface="Calibri" pitchFamily="34" charset="0"/>
                <a:cs typeface="Times New Roman" pitchFamily="18" charset="0"/>
              </a:rPr>
              <a:t>Hierdie leergedeelte is gebaseer </a:t>
            </a:r>
            <a:r>
              <a:rPr lang="af-ZA" sz="2000" dirty="0" smtClean="0">
                <a:latin typeface="Calibri" pitchFamily="34" charset="0"/>
                <a:cs typeface="Times New Roman" pitchFamily="18" charset="0"/>
              </a:rPr>
              <a:t>hoofstuk 3 van </a:t>
            </a:r>
            <a:r>
              <a:rPr lang="af-ZA" sz="2000" dirty="0">
                <a:latin typeface="Calibri" pitchFamily="34" charset="0"/>
                <a:cs typeface="Times New Roman" pitchFamily="18" charset="0"/>
              </a:rPr>
              <a:t>die </a:t>
            </a:r>
            <a:r>
              <a:rPr lang="af-ZA" sz="2000" dirty="0" smtClean="0">
                <a:latin typeface="Calibri" pitchFamily="34" charset="0"/>
                <a:cs typeface="Times New Roman" pitchFamily="18" charset="0"/>
              </a:rPr>
              <a:t>handboek.</a:t>
            </a:r>
            <a:endParaRPr lang="en-US" sz="20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63" y="404813"/>
            <a:ext cx="8185150" cy="1238250"/>
          </a:xfrm>
          <a:solidFill>
            <a:schemeClr val="accent2"/>
          </a:solidFill>
          <a:ln w="57150" cmpd="thinThick">
            <a:solidFill>
              <a:schemeClr val="tx1"/>
            </a:solidFill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ZA" sz="3200" b="1" noProof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OPLOSBAARHEID VAN IONIESE VERBINDINGS IN WATER</a:t>
            </a:r>
            <a:endParaRPr lang="en-US" sz="3200" b="1" noProof="1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587783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76313" y="2000250"/>
            <a:ext cx="7239000" cy="914400"/>
          </a:xfrm>
        </p:spPr>
        <p:txBody>
          <a:bodyPr/>
          <a:lstStyle/>
          <a:p>
            <a:pPr algn="ctr">
              <a:buFontTx/>
              <a:buNone/>
              <a:defRPr/>
            </a:pPr>
            <a:r>
              <a:rPr lang="en-ZA" sz="2800" noProof="1" smtClean="0"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</a:rPr>
              <a:t>Nie alle ionieseverbindings is oplosbaar in water nie. Sommige is ONOPLOSBAAR in water.</a:t>
            </a:r>
          </a:p>
        </p:txBody>
      </p:sp>
      <p:sp>
        <p:nvSpPr>
          <p:cNvPr id="51204" name="Text Box 8"/>
          <p:cNvSpPr txBox="1">
            <a:spLocks noChangeArrowheads="1"/>
          </p:cNvSpPr>
          <p:nvPr/>
        </p:nvSpPr>
        <p:spPr bwMode="auto">
          <a:xfrm>
            <a:off x="683568" y="3429000"/>
            <a:ext cx="71437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SzTx/>
              <a:buFontTx/>
              <a:buNone/>
            </a:pPr>
            <a:r>
              <a:rPr lang="af-ZA" altLang="en-US" sz="2400" dirty="0">
                <a:solidFill>
                  <a:srgbClr val="00279F"/>
                </a:solidFill>
                <a:latin typeface="Comic Sans MS" panose="030F0702030302020204" pitchFamily="66" charset="0"/>
              </a:rPr>
              <a:t>Kyk </a:t>
            </a:r>
            <a:r>
              <a:rPr lang="af-ZA" altLang="en-US" sz="2400" dirty="0" smtClean="0">
                <a:solidFill>
                  <a:srgbClr val="00279F"/>
                </a:solidFill>
                <a:latin typeface="Comic Sans MS" panose="030F0702030302020204" pitchFamily="66" charset="0"/>
              </a:rPr>
              <a:t>na die oplosbaarheidsreëls:</a:t>
            </a:r>
            <a:endParaRPr lang="af-ZA" altLang="en-US" sz="2400" noProof="1">
              <a:solidFill>
                <a:srgbClr val="00279F"/>
              </a:solidFill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3600400" cy="432048"/>
          </a:xfrm>
          <a:solidFill>
            <a:schemeClr val="tx1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r>
              <a:rPr lang="en-ZA" sz="1800" dirty="0" smtClean="0">
                <a:solidFill>
                  <a:srgbClr val="FF9999"/>
                </a:solidFill>
              </a:rPr>
              <a:t>Solubility Table</a:t>
            </a:r>
            <a:endParaRPr lang="en-ZA" sz="1800" dirty="0">
              <a:solidFill>
                <a:srgbClr val="FF9999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323528" y="692696"/>
          <a:ext cx="5400600" cy="33832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350150">
                  <a:extLst>
                    <a:ext uri="{9D8B030D-6E8A-4147-A177-3AD203B41FA5}">
                      <a16:colId xmlns:a16="http://schemas.microsoft.com/office/drawing/2014/main" val="1489848150"/>
                    </a:ext>
                  </a:extLst>
                </a:gridCol>
                <a:gridCol w="1350150">
                  <a:extLst>
                    <a:ext uri="{9D8B030D-6E8A-4147-A177-3AD203B41FA5}">
                      <a16:colId xmlns:a16="http://schemas.microsoft.com/office/drawing/2014/main" val="1945359370"/>
                    </a:ext>
                  </a:extLst>
                </a:gridCol>
                <a:gridCol w="1350150">
                  <a:extLst>
                    <a:ext uri="{9D8B030D-6E8A-4147-A177-3AD203B41FA5}">
                      <a16:colId xmlns:a16="http://schemas.microsoft.com/office/drawing/2014/main" val="1930021218"/>
                    </a:ext>
                  </a:extLst>
                </a:gridCol>
                <a:gridCol w="1350150">
                  <a:extLst>
                    <a:ext uri="{9D8B030D-6E8A-4147-A177-3AD203B41FA5}">
                      <a16:colId xmlns:a16="http://schemas.microsoft.com/office/drawing/2014/main" val="3187046713"/>
                    </a:ext>
                  </a:extLst>
                </a:gridCol>
              </a:tblGrid>
              <a:tr h="252561">
                <a:tc gridSpan="4">
                  <a:txBody>
                    <a:bodyPr/>
                    <a:lstStyle/>
                    <a:p>
                      <a:pPr algn="ctr"/>
                      <a:r>
                        <a:rPr lang="en-ZA" sz="1200" dirty="0" smtClean="0">
                          <a:solidFill>
                            <a:srgbClr val="FFFFFF"/>
                          </a:solidFill>
                        </a:rPr>
                        <a:t>Soluble compounds</a:t>
                      </a:r>
                      <a:endParaRPr lang="en-ZA" sz="1200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ZA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6352401"/>
                  </a:ext>
                </a:extLst>
              </a:tr>
              <a:tr h="406674">
                <a:tc>
                  <a:txBody>
                    <a:bodyPr/>
                    <a:lstStyle/>
                    <a:p>
                      <a:r>
                        <a:rPr lang="en-ZA" sz="1200" dirty="0" smtClean="0"/>
                        <a:t>Almost all salts of Na</a:t>
                      </a:r>
                      <a:r>
                        <a:rPr lang="en-ZA" sz="1200" baseline="30000" dirty="0" smtClean="0"/>
                        <a:t>+</a:t>
                      </a:r>
                      <a:r>
                        <a:rPr lang="en-ZA" sz="1200" dirty="0" smtClean="0"/>
                        <a:t>, K</a:t>
                      </a:r>
                      <a:r>
                        <a:rPr lang="en-ZA" sz="1200" baseline="30000" dirty="0" smtClean="0"/>
                        <a:t>+</a:t>
                      </a:r>
                      <a:r>
                        <a:rPr lang="en-ZA" sz="1200" dirty="0" smtClean="0"/>
                        <a:t>, NH</a:t>
                      </a:r>
                      <a:r>
                        <a:rPr lang="en-ZA" sz="1200" baseline="-25000" dirty="0" smtClean="0"/>
                        <a:t>4</a:t>
                      </a:r>
                      <a:r>
                        <a:rPr lang="en-ZA" sz="1200" baseline="30000" dirty="0" smtClean="0"/>
                        <a:t>+</a:t>
                      </a:r>
                      <a:endParaRPr lang="en-ZA" sz="1200" baseline="30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1200" dirty="0" smtClean="0"/>
                        <a:t>Almost all salts of Cl</a:t>
                      </a:r>
                      <a:r>
                        <a:rPr lang="en-ZA" sz="1200" baseline="30000" dirty="0" smtClean="0"/>
                        <a:t>-</a:t>
                      </a:r>
                      <a:r>
                        <a:rPr lang="en-ZA" sz="1200" dirty="0" smtClean="0"/>
                        <a:t>, Br</a:t>
                      </a:r>
                      <a:r>
                        <a:rPr lang="en-ZA" sz="1200" baseline="30000" dirty="0" smtClean="0"/>
                        <a:t>-</a:t>
                      </a:r>
                      <a:r>
                        <a:rPr lang="en-ZA" sz="1200" dirty="0" smtClean="0"/>
                        <a:t>, I</a:t>
                      </a:r>
                      <a:r>
                        <a:rPr lang="en-ZA" sz="1200" baseline="30000" dirty="0" smtClean="0"/>
                        <a:t>-</a:t>
                      </a:r>
                      <a:endParaRPr lang="en-ZA" sz="1200" baseline="30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1200" dirty="0" smtClean="0"/>
                        <a:t>Salts containing F</a:t>
                      </a:r>
                      <a:r>
                        <a:rPr lang="en-ZA" sz="1200" baseline="30000" dirty="0" smtClean="0"/>
                        <a:t>-</a:t>
                      </a:r>
                      <a:r>
                        <a:rPr lang="en-ZA" sz="1200" dirty="0" smtClean="0"/>
                        <a:t> </a:t>
                      </a:r>
                      <a:endParaRPr lang="en-ZA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1200" dirty="0" smtClean="0"/>
                        <a:t>Salts of </a:t>
                      </a:r>
                      <a:r>
                        <a:rPr lang="en-ZA" sz="1200" dirty="0" err="1" smtClean="0"/>
                        <a:t>sulfate</a:t>
                      </a:r>
                      <a:r>
                        <a:rPr lang="en-ZA" sz="1200" dirty="0" smtClean="0"/>
                        <a:t>, SO</a:t>
                      </a:r>
                      <a:r>
                        <a:rPr lang="en-ZA" sz="1200" baseline="-25000" dirty="0" smtClean="0"/>
                        <a:t>4</a:t>
                      </a:r>
                      <a:r>
                        <a:rPr lang="en-ZA" sz="1200" baseline="30000" dirty="0" smtClean="0"/>
                        <a:t>2-</a:t>
                      </a:r>
                      <a:r>
                        <a:rPr lang="en-ZA" sz="1200" dirty="0" smtClean="0"/>
                        <a:t> </a:t>
                      </a:r>
                      <a:endParaRPr lang="en-ZA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5501205"/>
                  </a:ext>
                </a:extLst>
              </a:tr>
              <a:tr h="1389083">
                <a:tc>
                  <a:txBody>
                    <a:bodyPr/>
                    <a:lstStyle/>
                    <a:p>
                      <a:r>
                        <a:rPr lang="en-ZA" sz="1200" dirty="0" smtClean="0"/>
                        <a:t>Salts of nitrates,</a:t>
                      </a:r>
                      <a:r>
                        <a:rPr lang="en-ZA" sz="1200" baseline="0" dirty="0" smtClean="0"/>
                        <a:t> NO</a:t>
                      </a:r>
                      <a:r>
                        <a:rPr lang="en-ZA" sz="1200" baseline="-25000" dirty="0" smtClean="0"/>
                        <a:t>3</a:t>
                      </a:r>
                      <a:r>
                        <a:rPr lang="en-ZA" sz="1200" baseline="30000" dirty="0" smtClean="0"/>
                        <a:t>-</a:t>
                      </a:r>
                    </a:p>
                    <a:p>
                      <a:r>
                        <a:rPr lang="en-ZA" sz="1200" baseline="0" dirty="0" smtClean="0"/>
                        <a:t>Salts of chlorate, ClO</a:t>
                      </a:r>
                      <a:r>
                        <a:rPr lang="en-ZA" sz="1200" baseline="-25000" dirty="0" smtClean="0"/>
                        <a:t>3</a:t>
                      </a:r>
                      <a:r>
                        <a:rPr lang="en-ZA" sz="1200" baseline="30000" dirty="0" smtClean="0"/>
                        <a:t>-</a:t>
                      </a:r>
                    </a:p>
                    <a:p>
                      <a:r>
                        <a:rPr lang="en-ZA" sz="1200" baseline="0" dirty="0" smtClean="0"/>
                        <a:t>Salts of perchlorate, ClO</a:t>
                      </a:r>
                      <a:r>
                        <a:rPr lang="en-ZA" sz="1200" baseline="-25000" dirty="0" smtClean="0"/>
                        <a:t>4</a:t>
                      </a:r>
                      <a:r>
                        <a:rPr lang="en-ZA" sz="1200" baseline="30000" dirty="0" smtClean="0"/>
                        <a:t>-</a:t>
                      </a:r>
                    </a:p>
                    <a:p>
                      <a:r>
                        <a:rPr lang="en-ZA" sz="1200" baseline="0" dirty="0" smtClean="0"/>
                        <a:t>Salts of acetate, CH</a:t>
                      </a:r>
                      <a:r>
                        <a:rPr lang="en-ZA" sz="1200" baseline="-25000" dirty="0" smtClean="0"/>
                        <a:t>3</a:t>
                      </a:r>
                      <a:r>
                        <a:rPr lang="en-ZA" sz="1200" baseline="0" dirty="0" smtClean="0"/>
                        <a:t>CO</a:t>
                      </a:r>
                      <a:r>
                        <a:rPr lang="en-ZA" sz="1200" baseline="-25000" dirty="0" smtClean="0"/>
                        <a:t>2</a:t>
                      </a:r>
                      <a:r>
                        <a:rPr lang="en-ZA" sz="1200" baseline="30000" dirty="0" smtClean="0"/>
                        <a:t>-</a:t>
                      </a:r>
                      <a:r>
                        <a:rPr lang="en-ZA" sz="1200" baseline="0" dirty="0" smtClean="0"/>
                        <a:t> </a:t>
                      </a:r>
                      <a:endParaRPr lang="en-ZA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ZA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ZA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ZA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9246303"/>
                  </a:ext>
                </a:extLst>
              </a:tr>
              <a:tr h="406674">
                <a:tc>
                  <a:txBody>
                    <a:bodyPr/>
                    <a:lstStyle/>
                    <a:p>
                      <a:r>
                        <a:rPr lang="en-ZA" sz="1200" b="1" dirty="0" smtClean="0"/>
                        <a:t>NO EXCEPTIONS</a:t>
                      </a:r>
                      <a:endParaRPr lang="en-ZA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sz="1200" b="1" dirty="0" smtClean="0"/>
                        <a:t>Exceptions</a:t>
                      </a:r>
                    </a:p>
                    <a:p>
                      <a:r>
                        <a:rPr lang="en-ZA" sz="1200" b="1" dirty="0" smtClean="0"/>
                        <a:t>(not soluble)</a:t>
                      </a:r>
                      <a:endParaRPr lang="en-Z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sz="1200" b="1" dirty="0" smtClean="0"/>
                        <a:t>Exceptions</a:t>
                      </a:r>
                    </a:p>
                    <a:p>
                      <a:r>
                        <a:rPr lang="en-ZA" sz="1200" b="1" dirty="0" smtClean="0"/>
                        <a:t>(not</a:t>
                      </a:r>
                      <a:r>
                        <a:rPr lang="en-ZA" sz="1200" b="1" baseline="0" dirty="0" smtClean="0"/>
                        <a:t> soluble)</a:t>
                      </a:r>
                      <a:endParaRPr lang="en-Z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sz="1200" b="1" dirty="0" smtClean="0"/>
                        <a:t>Exceptions</a:t>
                      </a:r>
                    </a:p>
                    <a:p>
                      <a:r>
                        <a:rPr lang="en-ZA" sz="1200" b="1" dirty="0" smtClean="0"/>
                        <a:t>(not soluble)</a:t>
                      </a:r>
                      <a:endParaRPr lang="en-Z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992677"/>
                  </a:ext>
                </a:extLst>
              </a:tr>
              <a:tr h="569344">
                <a:tc>
                  <a:txBody>
                    <a:bodyPr/>
                    <a:lstStyle/>
                    <a:p>
                      <a:endParaRPr lang="en-ZA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sz="1200" dirty="0" smtClean="0"/>
                        <a:t>Halides of Ag</a:t>
                      </a:r>
                      <a:r>
                        <a:rPr lang="en-ZA" sz="1200" baseline="30000" dirty="0" smtClean="0"/>
                        <a:t>+</a:t>
                      </a:r>
                      <a:r>
                        <a:rPr lang="en-ZA" sz="1200" dirty="0" smtClean="0"/>
                        <a:t>, Hg</a:t>
                      </a:r>
                      <a:r>
                        <a:rPr lang="en-ZA" sz="1200" baseline="-25000" dirty="0" smtClean="0"/>
                        <a:t>2</a:t>
                      </a:r>
                      <a:r>
                        <a:rPr lang="en-ZA" sz="1200" baseline="30000" dirty="0" smtClean="0"/>
                        <a:t>2+</a:t>
                      </a:r>
                      <a:r>
                        <a:rPr lang="en-ZA" sz="1200" dirty="0" smtClean="0"/>
                        <a:t>, Pb</a:t>
                      </a:r>
                      <a:r>
                        <a:rPr lang="en-ZA" sz="1200" baseline="30000" dirty="0" smtClean="0"/>
                        <a:t>2+</a:t>
                      </a:r>
                      <a:r>
                        <a:rPr lang="en-ZA" sz="1200" dirty="0" smtClean="0"/>
                        <a:t> </a:t>
                      </a:r>
                      <a:endParaRPr lang="en-ZA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sz="1200" dirty="0" smtClean="0"/>
                        <a:t>Fluorides of</a:t>
                      </a:r>
                      <a:r>
                        <a:rPr lang="en-ZA" sz="1200" baseline="0" dirty="0" smtClean="0"/>
                        <a:t> Mg</a:t>
                      </a:r>
                      <a:r>
                        <a:rPr lang="en-ZA" sz="1200" baseline="30000" dirty="0" smtClean="0"/>
                        <a:t>2+</a:t>
                      </a:r>
                      <a:r>
                        <a:rPr lang="en-ZA" sz="1200" baseline="0" dirty="0" smtClean="0"/>
                        <a:t>, Ca</a:t>
                      </a:r>
                      <a:r>
                        <a:rPr lang="en-ZA" sz="1200" baseline="30000" dirty="0" smtClean="0"/>
                        <a:t>2+</a:t>
                      </a:r>
                      <a:r>
                        <a:rPr lang="en-ZA" sz="1200" baseline="0" dirty="0" smtClean="0"/>
                        <a:t>, Sr</a:t>
                      </a:r>
                      <a:r>
                        <a:rPr lang="en-ZA" sz="1200" baseline="30000" dirty="0" smtClean="0"/>
                        <a:t>2+</a:t>
                      </a:r>
                      <a:r>
                        <a:rPr lang="en-ZA" sz="1200" baseline="0" dirty="0" smtClean="0"/>
                        <a:t>, Ba</a:t>
                      </a:r>
                      <a:r>
                        <a:rPr lang="en-ZA" sz="1200" baseline="30000" dirty="0" smtClean="0"/>
                        <a:t>2+</a:t>
                      </a:r>
                      <a:r>
                        <a:rPr lang="en-ZA" sz="1200" baseline="0" dirty="0" smtClean="0"/>
                        <a:t>, Pb</a:t>
                      </a:r>
                      <a:r>
                        <a:rPr lang="en-ZA" sz="1200" baseline="30000" dirty="0" smtClean="0"/>
                        <a:t>2+</a:t>
                      </a:r>
                      <a:r>
                        <a:rPr lang="en-ZA" sz="1200" baseline="0" dirty="0" smtClean="0"/>
                        <a:t> </a:t>
                      </a:r>
                      <a:endParaRPr lang="en-ZA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sz="1200" dirty="0" err="1" smtClean="0"/>
                        <a:t>Sulfates</a:t>
                      </a:r>
                      <a:r>
                        <a:rPr lang="en-ZA" sz="1200" dirty="0" smtClean="0"/>
                        <a:t> of</a:t>
                      </a:r>
                      <a:r>
                        <a:rPr lang="en-ZA" sz="1200" baseline="0" dirty="0" smtClean="0"/>
                        <a:t> Ca</a:t>
                      </a:r>
                      <a:r>
                        <a:rPr lang="en-ZA" sz="1200" baseline="30000" dirty="0" smtClean="0"/>
                        <a:t>2+</a:t>
                      </a:r>
                      <a:r>
                        <a:rPr lang="en-ZA" sz="1200" baseline="0" dirty="0" smtClean="0"/>
                        <a:t>, Sr</a:t>
                      </a:r>
                      <a:r>
                        <a:rPr lang="en-ZA" sz="1200" baseline="30000" dirty="0" smtClean="0"/>
                        <a:t>2+</a:t>
                      </a:r>
                      <a:r>
                        <a:rPr lang="en-ZA" sz="1200" baseline="0" dirty="0" smtClean="0"/>
                        <a:t>, Ba</a:t>
                      </a:r>
                      <a:r>
                        <a:rPr lang="en-ZA" sz="1200" baseline="30000" dirty="0" smtClean="0"/>
                        <a:t>2+</a:t>
                      </a:r>
                      <a:r>
                        <a:rPr lang="en-ZA" sz="1200" baseline="0" dirty="0" smtClean="0"/>
                        <a:t>, Pb</a:t>
                      </a:r>
                      <a:r>
                        <a:rPr lang="en-ZA" sz="1200" baseline="30000" dirty="0" smtClean="0"/>
                        <a:t>2+</a:t>
                      </a:r>
                      <a:r>
                        <a:rPr lang="en-ZA" sz="1200" baseline="0" dirty="0" smtClean="0"/>
                        <a:t>, Ag</a:t>
                      </a:r>
                      <a:r>
                        <a:rPr lang="en-ZA" sz="1200" baseline="30000" dirty="0" smtClean="0"/>
                        <a:t>+</a:t>
                      </a:r>
                      <a:r>
                        <a:rPr lang="en-ZA" sz="1200" baseline="0" dirty="0" smtClean="0"/>
                        <a:t> </a:t>
                      </a:r>
                      <a:endParaRPr lang="en-ZA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0016913"/>
                  </a:ext>
                </a:extLst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/>
          </p:nvPr>
        </p:nvGraphicFramePr>
        <p:xfrm>
          <a:off x="4427984" y="4149368"/>
          <a:ext cx="4320480" cy="257779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160240">
                  <a:extLst>
                    <a:ext uri="{9D8B030D-6E8A-4147-A177-3AD203B41FA5}">
                      <a16:colId xmlns:a16="http://schemas.microsoft.com/office/drawing/2014/main" val="1489848150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1930021218"/>
                    </a:ext>
                  </a:extLst>
                </a:gridCol>
              </a:tblGrid>
              <a:tr h="282451">
                <a:tc gridSpan="2">
                  <a:txBody>
                    <a:bodyPr/>
                    <a:lstStyle/>
                    <a:p>
                      <a:pPr algn="ctr"/>
                      <a:r>
                        <a:rPr lang="en-ZA" sz="1200" dirty="0" smtClean="0">
                          <a:solidFill>
                            <a:srgbClr val="FFFFFF"/>
                          </a:solidFill>
                        </a:rPr>
                        <a:t>Insoluble compounds</a:t>
                      </a:r>
                      <a:endParaRPr lang="en-ZA" sz="1200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ZA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6352401"/>
                  </a:ext>
                </a:extLst>
              </a:tr>
              <a:tr h="1059192">
                <a:tc>
                  <a:txBody>
                    <a:bodyPr/>
                    <a:lstStyle/>
                    <a:p>
                      <a:r>
                        <a:rPr lang="en-ZA" sz="1200" dirty="0" smtClean="0"/>
                        <a:t>Salts of carbonate,</a:t>
                      </a:r>
                      <a:r>
                        <a:rPr lang="en-ZA" sz="1200" baseline="0" dirty="0" smtClean="0"/>
                        <a:t> CO</a:t>
                      </a:r>
                      <a:r>
                        <a:rPr lang="en-ZA" sz="1200" baseline="-25000" dirty="0" smtClean="0"/>
                        <a:t>3</a:t>
                      </a:r>
                      <a:r>
                        <a:rPr lang="en-ZA" sz="1200" baseline="30000" dirty="0" smtClean="0"/>
                        <a:t>2-</a:t>
                      </a:r>
                      <a:r>
                        <a:rPr lang="en-ZA" sz="1200" baseline="0" dirty="0" smtClean="0"/>
                        <a:t> </a:t>
                      </a:r>
                      <a:endParaRPr lang="en-ZA" sz="1200" baseline="30000" dirty="0" smtClean="0"/>
                    </a:p>
                    <a:p>
                      <a:r>
                        <a:rPr lang="en-ZA" sz="1200" baseline="0" dirty="0" smtClean="0"/>
                        <a:t>Salts of phosphate, PO</a:t>
                      </a:r>
                      <a:r>
                        <a:rPr lang="en-ZA" sz="1200" baseline="-25000" dirty="0" smtClean="0"/>
                        <a:t>4</a:t>
                      </a:r>
                      <a:r>
                        <a:rPr lang="en-ZA" sz="1200" baseline="30000" dirty="0" smtClean="0"/>
                        <a:t>3-</a:t>
                      </a:r>
                      <a:r>
                        <a:rPr lang="en-ZA" sz="1200" baseline="0" dirty="0" smtClean="0"/>
                        <a:t> </a:t>
                      </a:r>
                      <a:endParaRPr lang="en-ZA" sz="1200" baseline="30000" dirty="0" smtClean="0"/>
                    </a:p>
                    <a:p>
                      <a:r>
                        <a:rPr lang="en-ZA" sz="1200" baseline="0" dirty="0" smtClean="0"/>
                        <a:t>Salts of oxalate, C</a:t>
                      </a:r>
                      <a:r>
                        <a:rPr lang="en-ZA" sz="1200" baseline="-25000" dirty="0" smtClean="0"/>
                        <a:t>2</a:t>
                      </a:r>
                      <a:r>
                        <a:rPr lang="en-ZA" sz="1200" baseline="0" dirty="0" smtClean="0"/>
                        <a:t>O</a:t>
                      </a:r>
                      <a:r>
                        <a:rPr lang="en-ZA" sz="1200" baseline="-25000" dirty="0" smtClean="0"/>
                        <a:t>4</a:t>
                      </a:r>
                      <a:r>
                        <a:rPr lang="en-ZA" sz="1200" baseline="30000" dirty="0" smtClean="0"/>
                        <a:t>2-</a:t>
                      </a:r>
                      <a:r>
                        <a:rPr lang="en-ZA" sz="1200" baseline="0" dirty="0" smtClean="0"/>
                        <a:t>  (CO</a:t>
                      </a:r>
                      <a:r>
                        <a:rPr lang="en-ZA" sz="1200" baseline="-25000" dirty="0" smtClean="0"/>
                        <a:t>2</a:t>
                      </a:r>
                      <a:r>
                        <a:rPr lang="en-ZA" sz="1200" baseline="0" dirty="0" smtClean="0"/>
                        <a:t>)</a:t>
                      </a:r>
                      <a:r>
                        <a:rPr lang="en-ZA" sz="1200" baseline="-25000" dirty="0" smtClean="0"/>
                        <a:t>2</a:t>
                      </a:r>
                      <a:r>
                        <a:rPr lang="en-ZA" sz="1200" baseline="30000" dirty="0" smtClean="0"/>
                        <a:t>2-</a:t>
                      </a:r>
                      <a:r>
                        <a:rPr lang="en-ZA" sz="1200" baseline="0" dirty="0" smtClean="0"/>
                        <a:t> </a:t>
                      </a:r>
                      <a:endParaRPr lang="en-ZA" sz="1200" baseline="30000" dirty="0" smtClean="0"/>
                    </a:p>
                    <a:p>
                      <a:r>
                        <a:rPr lang="en-ZA" sz="1200" baseline="0" dirty="0" smtClean="0"/>
                        <a:t>Salts of chromate, CrO</a:t>
                      </a:r>
                      <a:r>
                        <a:rPr lang="en-ZA" sz="1200" baseline="-25000" dirty="0" smtClean="0"/>
                        <a:t>4</a:t>
                      </a:r>
                      <a:r>
                        <a:rPr lang="en-ZA" sz="1200" baseline="30000" dirty="0" smtClean="0"/>
                        <a:t>2-</a:t>
                      </a:r>
                      <a:r>
                        <a:rPr lang="en-ZA" sz="1200" baseline="0" dirty="0" smtClean="0"/>
                        <a:t> </a:t>
                      </a:r>
                    </a:p>
                    <a:p>
                      <a:r>
                        <a:rPr lang="en-ZA" sz="1200" baseline="0" dirty="0" smtClean="0"/>
                        <a:t>Salts of sulphide, S</a:t>
                      </a:r>
                      <a:r>
                        <a:rPr lang="en-ZA" sz="1200" baseline="30000" dirty="0" smtClean="0"/>
                        <a:t>2-</a:t>
                      </a:r>
                      <a:r>
                        <a:rPr lang="en-ZA" sz="1200" baseline="0" dirty="0" smtClean="0"/>
                        <a:t>  </a:t>
                      </a:r>
                      <a:endParaRPr lang="en-ZA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1200" dirty="0" smtClean="0"/>
                        <a:t>Most metal hydroxides</a:t>
                      </a:r>
                      <a:r>
                        <a:rPr lang="en-ZA" sz="1200" baseline="0" dirty="0" smtClean="0"/>
                        <a:t> and oxides</a:t>
                      </a:r>
                      <a:endParaRPr lang="en-ZA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9246303"/>
                  </a:ext>
                </a:extLst>
              </a:tr>
              <a:tr h="462941">
                <a:tc>
                  <a:txBody>
                    <a:bodyPr/>
                    <a:lstStyle/>
                    <a:p>
                      <a:pPr algn="ctr"/>
                      <a:r>
                        <a:rPr lang="en-ZA" sz="1200" b="1" dirty="0" smtClean="0"/>
                        <a:t>Exceptions (soluble)</a:t>
                      </a:r>
                      <a:endParaRPr lang="en-ZA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200" b="1" dirty="0" smtClean="0"/>
                        <a:t>Exceptions (soluble)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992677"/>
                  </a:ext>
                </a:extLst>
              </a:tr>
              <a:tr h="643686">
                <a:tc>
                  <a:txBody>
                    <a:bodyPr/>
                    <a:lstStyle/>
                    <a:p>
                      <a:r>
                        <a:rPr lang="en-ZA" sz="1200" dirty="0" smtClean="0"/>
                        <a:t>Salts of NH</a:t>
                      </a:r>
                      <a:r>
                        <a:rPr lang="en-ZA" sz="1200" baseline="-25000" dirty="0" smtClean="0"/>
                        <a:t>4</a:t>
                      </a:r>
                      <a:r>
                        <a:rPr lang="en-ZA" sz="1200" baseline="30000" dirty="0" smtClean="0"/>
                        <a:t>+</a:t>
                      </a:r>
                      <a:r>
                        <a:rPr lang="en-ZA" sz="1200" dirty="0" smtClean="0"/>
                        <a:t> and the alkali metal cations,</a:t>
                      </a:r>
                      <a:r>
                        <a:rPr lang="en-ZA" sz="1200" baseline="0" dirty="0" smtClean="0"/>
                        <a:t> and </a:t>
                      </a:r>
                      <a:r>
                        <a:rPr lang="en-ZA" sz="1200" baseline="0" dirty="0" err="1" smtClean="0"/>
                        <a:t>BaS</a:t>
                      </a:r>
                      <a:endParaRPr lang="en-ZA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200" dirty="0" smtClean="0"/>
                        <a:t>Alkali metal hydroxides and Ba(OH)</a:t>
                      </a:r>
                      <a:r>
                        <a:rPr lang="en-ZA" sz="1200" baseline="-25000" dirty="0" smtClean="0"/>
                        <a:t>2</a:t>
                      </a:r>
                      <a:r>
                        <a:rPr lang="en-ZA" sz="1200" dirty="0" smtClean="0"/>
                        <a:t> and </a:t>
                      </a:r>
                      <a:r>
                        <a:rPr lang="en-ZA" sz="1200" dirty="0" err="1" smtClean="0"/>
                        <a:t>Sr</a:t>
                      </a:r>
                      <a:r>
                        <a:rPr lang="en-ZA" sz="1200" dirty="0" smtClean="0"/>
                        <a:t>(OH)</a:t>
                      </a:r>
                      <a:r>
                        <a:rPr lang="en-ZA" sz="1200" baseline="-25000" dirty="0" smtClean="0"/>
                        <a:t>2</a:t>
                      </a:r>
                      <a:r>
                        <a:rPr lang="en-ZA" sz="1200" dirty="0" smtClean="0"/>
                        <a:t> </a:t>
                      </a:r>
                    </a:p>
                    <a:p>
                      <a:endParaRPr lang="en-ZA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00169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2660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8" name="Rectangle 10"/>
          <p:cNvSpPr>
            <a:spLocks noGrp="1" noChangeArrowheads="1"/>
          </p:cNvSpPr>
          <p:nvPr>
            <p:ph type="title"/>
          </p:nvPr>
        </p:nvSpPr>
        <p:spPr>
          <a:xfrm>
            <a:off x="762000" y="142874"/>
            <a:ext cx="7620000" cy="909861"/>
          </a:xfrm>
        </p:spPr>
        <p:txBody>
          <a:bodyPr/>
          <a:lstStyle/>
          <a:p>
            <a:pPr>
              <a:defRPr/>
            </a:pPr>
            <a:r>
              <a:rPr lang="en-US" sz="2800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Riglyne</a:t>
            </a:r>
            <a:r>
              <a:rPr lang="en-US" sz="280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 om die </a:t>
            </a:r>
            <a:r>
              <a:rPr lang="en-US" sz="2800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wateroplosbaarheid</a:t>
            </a:r>
            <a:r>
              <a:rPr lang="en-US" sz="280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 van </a:t>
            </a:r>
            <a:r>
              <a:rPr lang="en-US" sz="2800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ionieseverbindings</a:t>
            </a:r>
            <a:r>
              <a:rPr lang="en-US" sz="280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 </a:t>
            </a:r>
            <a:r>
              <a:rPr lang="en-US" sz="2800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te</a:t>
            </a:r>
            <a:r>
              <a:rPr lang="en-US" sz="280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 </a:t>
            </a:r>
            <a:r>
              <a:rPr lang="en-US" sz="2800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voorspel</a:t>
            </a:r>
            <a:endParaRPr lang="en-US" sz="2800" dirty="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53251" name="Picture 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688" y="1052735"/>
            <a:ext cx="6018748" cy="5733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9E9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 txBox="1">
            <a:spLocks noChangeArrowheads="1"/>
          </p:cNvSpPr>
          <p:nvPr/>
        </p:nvSpPr>
        <p:spPr bwMode="auto">
          <a:xfrm>
            <a:off x="357188" y="1285875"/>
            <a:ext cx="8286750" cy="571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7" tIns="44450" rIns="90487" bIns="44450"/>
          <a:lstStyle/>
          <a:p>
            <a:pPr marL="342900" indent="-342900" defTabSz="274320">
              <a:spcBef>
                <a:spcPct val="20000"/>
              </a:spcBef>
              <a:buClr>
                <a:srgbClr val="C00000"/>
              </a:buClr>
              <a:buSzPct val="100000"/>
              <a:tabLst>
                <a:tab pos="274320" algn="l"/>
              </a:tabLst>
              <a:defRPr/>
            </a:pPr>
            <a:r>
              <a:rPr lang="en-US" sz="2000" b="1" kern="0" noProof="1" smtClean="0">
                <a:latin typeface="Comic Sans MS" pitchFamily="66" charset="0"/>
              </a:rPr>
              <a:t>Watter een van die verbindings hieronder is wateroplosbaar?</a:t>
            </a:r>
            <a:endParaRPr lang="en-US" sz="2000" b="1" kern="0" noProof="1">
              <a:latin typeface="Comic Sans MS" pitchFamily="66" charset="0"/>
            </a:endParaRP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 bwMode="auto">
          <a:xfrm>
            <a:off x="325438" y="2878138"/>
            <a:ext cx="8286750" cy="10715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7" tIns="44450" rIns="90487" bIns="44450"/>
          <a:lstStyle/>
          <a:p>
            <a:pPr marL="342900" indent="-342900" defTabSz="274320">
              <a:lnSpc>
                <a:spcPct val="150000"/>
              </a:lnSpc>
              <a:spcBef>
                <a:spcPts val="0"/>
              </a:spcBef>
              <a:buClr>
                <a:srgbClr val="C00000"/>
              </a:buClr>
              <a:buSzPct val="100000"/>
              <a:tabLst>
                <a:tab pos="274320" algn="l"/>
              </a:tabLst>
              <a:defRPr/>
            </a:pPr>
            <a:r>
              <a:rPr lang="en-US" sz="2000" b="1" kern="0" noProof="1" smtClean="0">
                <a:latin typeface="Comic Sans MS" pitchFamily="66" charset="0"/>
              </a:rPr>
              <a:t>Kalsiumnitraatdihidraat los op in water. Watter ione is teenwoordig in die oplossing?</a:t>
            </a:r>
            <a:endParaRPr lang="en-US" sz="2000" b="1" kern="0" noProof="1">
              <a:latin typeface="Comic Sans MS" pitchFamily="66" charset="0"/>
            </a:endParaRP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449263" y="4027488"/>
            <a:ext cx="3286125" cy="571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7" tIns="44450" rIns="90487" bIns="44450"/>
          <a:lstStyle/>
          <a:p>
            <a:pPr marL="342900" indent="-342900" defTabSz="274320">
              <a:spcBef>
                <a:spcPct val="20000"/>
              </a:spcBef>
              <a:buClr>
                <a:srgbClr val="C00000"/>
              </a:buClr>
              <a:buSzPct val="100000"/>
              <a:tabLst>
                <a:tab pos="274320" algn="l"/>
              </a:tabLst>
              <a:defRPr/>
            </a:pPr>
            <a:r>
              <a:rPr lang="en-US" sz="2000" b="1" kern="0" noProof="1">
                <a:latin typeface="Comic Sans MS" pitchFamily="66" charset="0"/>
              </a:rPr>
              <a:t>a)			Ca</a:t>
            </a:r>
            <a:r>
              <a:rPr lang="en-US" sz="2000" b="1" kern="0" baseline="30000" noProof="1">
                <a:latin typeface="Comic Sans MS" pitchFamily="66" charset="0"/>
              </a:rPr>
              <a:t>2+</a:t>
            </a:r>
            <a:r>
              <a:rPr lang="en-US" sz="2000" b="1" kern="0" noProof="1">
                <a:latin typeface="Comic Sans MS" pitchFamily="66" charset="0"/>
              </a:rPr>
              <a:t> </a:t>
            </a:r>
            <a:r>
              <a:rPr lang="en-US" sz="2000" b="1" kern="0" noProof="1" smtClean="0">
                <a:latin typeface="Comic Sans MS" pitchFamily="66" charset="0"/>
              </a:rPr>
              <a:t>en </a:t>
            </a:r>
            <a:r>
              <a:rPr lang="en-US" sz="2000" b="1" kern="0" noProof="1">
                <a:latin typeface="Comic Sans MS" pitchFamily="66" charset="0"/>
              </a:rPr>
              <a:t>(NO</a:t>
            </a:r>
            <a:r>
              <a:rPr lang="en-US" sz="2000" b="1" kern="0" baseline="-25000" noProof="1">
                <a:latin typeface="Comic Sans MS" pitchFamily="66" charset="0"/>
              </a:rPr>
              <a:t>3</a:t>
            </a:r>
            <a:r>
              <a:rPr lang="en-US" sz="2000" b="1" kern="0" noProof="1">
                <a:latin typeface="Comic Sans MS" pitchFamily="66" charset="0"/>
              </a:rPr>
              <a:t>)</a:t>
            </a:r>
            <a:r>
              <a:rPr lang="en-US" sz="2000" b="1" kern="0" baseline="30000" noProof="1">
                <a:latin typeface="Comic Sans MS" pitchFamily="66" charset="0"/>
              </a:rPr>
              <a:t>2-</a:t>
            </a:r>
          </a:p>
        </p:txBody>
      </p:sp>
      <p:sp>
        <p:nvSpPr>
          <p:cNvPr id="9" name="Rectangle 4"/>
          <p:cNvSpPr txBox="1">
            <a:spLocks noChangeArrowheads="1"/>
          </p:cNvSpPr>
          <p:nvPr/>
        </p:nvSpPr>
        <p:spPr bwMode="auto">
          <a:xfrm>
            <a:off x="401638" y="1924050"/>
            <a:ext cx="1357312" cy="5000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7" tIns="44450" rIns="90487" bIns="44450"/>
          <a:lstStyle/>
          <a:p>
            <a:pPr marL="342900" indent="-342900" defTabSz="274320">
              <a:spcBef>
                <a:spcPct val="20000"/>
              </a:spcBef>
              <a:buClr>
                <a:srgbClr val="C00000"/>
              </a:buClr>
              <a:buSzPct val="100000"/>
              <a:tabLst>
                <a:tab pos="274320" algn="l"/>
              </a:tabLst>
              <a:defRPr/>
            </a:pPr>
            <a:r>
              <a:rPr lang="en-US" sz="2000" b="1" kern="0" noProof="1">
                <a:latin typeface="Comic Sans MS" pitchFamily="66" charset="0"/>
              </a:rPr>
              <a:t>a)  CuS</a:t>
            </a:r>
          </a:p>
        </p:txBody>
      </p:sp>
      <p:sp>
        <p:nvSpPr>
          <p:cNvPr id="11" name="Rectangle 4"/>
          <p:cNvSpPr txBox="1">
            <a:spLocks noChangeArrowheads="1"/>
          </p:cNvSpPr>
          <p:nvPr/>
        </p:nvSpPr>
        <p:spPr bwMode="auto">
          <a:xfrm>
            <a:off x="1889125" y="1924050"/>
            <a:ext cx="2143125" cy="5000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7" tIns="44450" rIns="90487" bIns="44450"/>
          <a:lstStyle/>
          <a:p>
            <a:pPr marL="342900" indent="-342900" defTabSz="274320">
              <a:spcBef>
                <a:spcPct val="20000"/>
              </a:spcBef>
              <a:buClr>
                <a:srgbClr val="C00000"/>
              </a:buClr>
              <a:buSzPct val="100000"/>
              <a:tabLst>
                <a:tab pos="274320" algn="l"/>
              </a:tabLst>
              <a:defRPr/>
            </a:pPr>
            <a:r>
              <a:rPr lang="en-US" sz="2000" b="1" kern="0" noProof="1">
                <a:latin typeface="Comic Sans MS" pitchFamily="66" charset="0"/>
              </a:rPr>
              <a:t>b)  Fe</a:t>
            </a:r>
            <a:r>
              <a:rPr lang="en-US" sz="2000" b="1" kern="0" baseline="-25000" noProof="1">
                <a:latin typeface="Comic Sans MS" pitchFamily="66" charset="0"/>
              </a:rPr>
              <a:t>3</a:t>
            </a:r>
            <a:r>
              <a:rPr lang="en-US" sz="2000" b="1" kern="0" noProof="1">
                <a:latin typeface="Comic Sans MS" pitchFamily="66" charset="0"/>
              </a:rPr>
              <a:t>(PO</a:t>
            </a:r>
            <a:r>
              <a:rPr lang="en-US" sz="2000" b="1" kern="0" baseline="-25000" noProof="1">
                <a:latin typeface="Comic Sans MS" pitchFamily="66" charset="0"/>
              </a:rPr>
              <a:t>4</a:t>
            </a:r>
            <a:r>
              <a:rPr lang="en-US" sz="2000" b="1" kern="0" noProof="1">
                <a:latin typeface="Comic Sans MS" pitchFamily="66" charset="0"/>
              </a:rPr>
              <a:t>)</a:t>
            </a:r>
            <a:r>
              <a:rPr lang="en-US" sz="2000" b="1" kern="0" baseline="-25000" noProof="1">
                <a:latin typeface="Comic Sans MS" pitchFamily="66" charset="0"/>
              </a:rPr>
              <a:t>2</a:t>
            </a:r>
          </a:p>
        </p:txBody>
      </p:sp>
      <p:sp>
        <p:nvSpPr>
          <p:cNvPr id="12" name="Rectangle 4"/>
          <p:cNvSpPr txBox="1">
            <a:spLocks noChangeArrowheads="1"/>
          </p:cNvSpPr>
          <p:nvPr/>
        </p:nvSpPr>
        <p:spPr bwMode="auto">
          <a:xfrm>
            <a:off x="4089400" y="1931988"/>
            <a:ext cx="1928813" cy="5000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7" tIns="44450" rIns="90487" bIns="44450"/>
          <a:lstStyle/>
          <a:p>
            <a:pPr marL="342900" indent="-342900" defTabSz="274320">
              <a:spcBef>
                <a:spcPct val="20000"/>
              </a:spcBef>
              <a:buClr>
                <a:srgbClr val="C00000"/>
              </a:buClr>
              <a:buSzPct val="100000"/>
              <a:tabLst>
                <a:tab pos="274320" algn="l"/>
              </a:tabLst>
              <a:defRPr/>
            </a:pPr>
            <a:r>
              <a:rPr lang="en-US" sz="2000" b="1" kern="0" noProof="1">
                <a:latin typeface="Comic Sans MS" pitchFamily="66" charset="0"/>
              </a:rPr>
              <a:t>c)  Ba(NO</a:t>
            </a:r>
            <a:r>
              <a:rPr lang="en-US" sz="2000" b="1" kern="0" baseline="-25000" noProof="1">
                <a:latin typeface="Comic Sans MS" pitchFamily="66" charset="0"/>
              </a:rPr>
              <a:t>3</a:t>
            </a:r>
            <a:r>
              <a:rPr lang="en-US" sz="2000" b="1" kern="0" noProof="1">
                <a:latin typeface="Comic Sans MS" pitchFamily="66" charset="0"/>
              </a:rPr>
              <a:t>)</a:t>
            </a:r>
            <a:r>
              <a:rPr lang="en-US" sz="2000" b="1" kern="0" baseline="-25000" noProof="1">
                <a:latin typeface="Comic Sans MS" pitchFamily="66" charset="0"/>
              </a:rPr>
              <a:t>2</a:t>
            </a:r>
          </a:p>
        </p:txBody>
      </p:sp>
      <p:sp>
        <p:nvSpPr>
          <p:cNvPr id="13" name="Rectangle 4"/>
          <p:cNvSpPr txBox="1">
            <a:spLocks noChangeArrowheads="1"/>
          </p:cNvSpPr>
          <p:nvPr/>
        </p:nvSpPr>
        <p:spPr bwMode="auto">
          <a:xfrm>
            <a:off x="6357938" y="1901825"/>
            <a:ext cx="1785937" cy="5000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7" tIns="44450" rIns="90487" bIns="44450"/>
          <a:lstStyle/>
          <a:p>
            <a:pPr marL="342900" indent="-342900" defTabSz="274320">
              <a:spcBef>
                <a:spcPct val="20000"/>
              </a:spcBef>
              <a:buClr>
                <a:srgbClr val="C00000"/>
              </a:buClr>
              <a:buSzPct val="100000"/>
              <a:tabLst>
                <a:tab pos="274320" algn="l"/>
              </a:tabLst>
              <a:defRPr/>
            </a:pPr>
            <a:r>
              <a:rPr lang="en-US" sz="2000" b="1" kern="0" noProof="1">
                <a:latin typeface="Comic Sans MS" pitchFamily="66" charset="0"/>
              </a:rPr>
              <a:t>d)  Mg(OH)</a:t>
            </a:r>
            <a:r>
              <a:rPr lang="en-US" sz="2000" b="1" kern="0" baseline="-25000" noProof="1">
                <a:latin typeface="Comic Sans MS" pitchFamily="66" charset="0"/>
              </a:rPr>
              <a:t>2</a:t>
            </a:r>
          </a:p>
        </p:txBody>
      </p:sp>
      <p:sp>
        <p:nvSpPr>
          <p:cNvPr id="14" name="Rectangle 4"/>
          <p:cNvSpPr txBox="1">
            <a:spLocks noChangeArrowheads="1"/>
          </p:cNvSpPr>
          <p:nvPr/>
        </p:nvSpPr>
        <p:spPr bwMode="auto">
          <a:xfrm>
            <a:off x="481013" y="4664075"/>
            <a:ext cx="3286125" cy="571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7" tIns="44450" rIns="90487" bIns="44450"/>
          <a:lstStyle/>
          <a:p>
            <a:pPr marL="342900" indent="-342900" defTabSz="274320">
              <a:spcBef>
                <a:spcPct val="20000"/>
              </a:spcBef>
              <a:buClr>
                <a:srgbClr val="C00000"/>
              </a:buClr>
              <a:buSzPct val="100000"/>
              <a:tabLst>
                <a:tab pos="274320" algn="l"/>
              </a:tabLst>
              <a:defRPr/>
            </a:pPr>
            <a:r>
              <a:rPr lang="en-US" sz="2000" b="1" kern="0" noProof="1">
                <a:latin typeface="Comic Sans MS" pitchFamily="66" charset="0"/>
              </a:rPr>
              <a:t>b)			Ca</a:t>
            </a:r>
            <a:r>
              <a:rPr lang="en-US" sz="2000" b="1" kern="0" baseline="30000" noProof="1">
                <a:latin typeface="Comic Sans MS" pitchFamily="66" charset="0"/>
              </a:rPr>
              <a:t>2+</a:t>
            </a:r>
            <a:r>
              <a:rPr lang="en-US" sz="2000" b="1" kern="0" noProof="1">
                <a:latin typeface="Comic Sans MS" pitchFamily="66" charset="0"/>
              </a:rPr>
              <a:t> </a:t>
            </a:r>
            <a:r>
              <a:rPr lang="en-US" sz="2000" b="1" kern="0" noProof="1" smtClean="0">
                <a:latin typeface="Comic Sans MS" pitchFamily="66" charset="0"/>
              </a:rPr>
              <a:t>en </a:t>
            </a:r>
            <a:r>
              <a:rPr lang="en-US" sz="2000" b="1" kern="0" noProof="1">
                <a:latin typeface="Comic Sans MS" pitchFamily="66" charset="0"/>
              </a:rPr>
              <a:t>2NO</a:t>
            </a:r>
            <a:r>
              <a:rPr lang="en-US" sz="2000" b="1" kern="0" baseline="-25000" noProof="1">
                <a:latin typeface="Comic Sans MS" pitchFamily="66" charset="0"/>
              </a:rPr>
              <a:t>3</a:t>
            </a:r>
            <a:r>
              <a:rPr lang="en-US" sz="2000" b="1" kern="0" baseline="30000" noProof="1">
                <a:latin typeface="Comic Sans MS" pitchFamily="66" charset="0"/>
              </a:rPr>
              <a:t>-</a:t>
            </a:r>
          </a:p>
        </p:txBody>
      </p:sp>
      <p:sp>
        <p:nvSpPr>
          <p:cNvPr id="17" name="Rectangle 4"/>
          <p:cNvSpPr txBox="1">
            <a:spLocks noChangeArrowheads="1"/>
          </p:cNvSpPr>
          <p:nvPr/>
        </p:nvSpPr>
        <p:spPr bwMode="auto">
          <a:xfrm>
            <a:off x="468313" y="5262563"/>
            <a:ext cx="3286125" cy="571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7" tIns="44450" rIns="90487" bIns="44450"/>
          <a:lstStyle/>
          <a:p>
            <a:pPr marL="342900" indent="-342900" defTabSz="274320">
              <a:spcBef>
                <a:spcPct val="20000"/>
              </a:spcBef>
              <a:buClr>
                <a:srgbClr val="C00000"/>
              </a:buClr>
              <a:buSzPct val="100000"/>
              <a:tabLst>
                <a:tab pos="274320" algn="l"/>
              </a:tabLst>
              <a:defRPr/>
            </a:pPr>
            <a:r>
              <a:rPr lang="en-US" sz="2000" b="1" kern="0" noProof="1">
                <a:latin typeface="Comic Sans MS" pitchFamily="66" charset="0"/>
              </a:rPr>
              <a:t>c)			Ca </a:t>
            </a:r>
            <a:r>
              <a:rPr lang="en-US" sz="2000" b="1" kern="0" noProof="1" smtClean="0">
                <a:latin typeface="Comic Sans MS" pitchFamily="66" charset="0"/>
              </a:rPr>
              <a:t>en </a:t>
            </a:r>
            <a:r>
              <a:rPr lang="en-US" sz="2000" b="1" kern="0" noProof="1">
                <a:latin typeface="Comic Sans MS" pitchFamily="66" charset="0"/>
              </a:rPr>
              <a:t>2NO</a:t>
            </a:r>
            <a:r>
              <a:rPr lang="en-US" sz="2000" b="1" kern="0" baseline="-25000" noProof="1">
                <a:latin typeface="Comic Sans MS" pitchFamily="66" charset="0"/>
              </a:rPr>
              <a:t>3</a:t>
            </a:r>
            <a:endParaRPr lang="en-US" sz="2000" b="1" kern="0" baseline="30000" noProof="1">
              <a:latin typeface="Comic Sans MS" pitchFamily="66" charset="0"/>
            </a:endParaRPr>
          </a:p>
        </p:txBody>
      </p:sp>
      <p:sp>
        <p:nvSpPr>
          <p:cNvPr id="18" name="Rectangle 4"/>
          <p:cNvSpPr txBox="1">
            <a:spLocks noChangeArrowheads="1"/>
          </p:cNvSpPr>
          <p:nvPr/>
        </p:nvSpPr>
        <p:spPr bwMode="auto">
          <a:xfrm>
            <a:off x="468313" y="5857875"/>
            <a:ext cx="3286125" cy="571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7" tIns="44450" rIns="90487" bIns="44450"/>
          <a:lstStyle/>
          <a:p>
            <a:pPr marL="342900" indent="-342900" defTabSz="274320">
              <a:spcBef>
                <a:spcPct val="20000"/>
              </a:spcBef>
              <a:buClr>
                <a:srgbClr val="C00000"/>
              </a:buClr>
              <a:buSzPct val="100000"/>
              <a:tabLst>
                <a:tab pos="274320" algn="l"/>
              </a:tabLst>
              <a:defRPr/>
            </a:pPr>
            <a:r>
              <a:rPr lang="en-US" sz="2000" b="1" kern="0" noProof="1">
                <a:latin typeface="Comic Sans MS" pitchFamily="66" charset="0"/>
              </a:rPr>
              <a:t>d)			Ca</a:t>
            </a:r>
            <a:r>
              <a:rPr lang="en-US" sz="2000" b="1" kern="0" baseline="30000" noProof="1">
                <a:latin typeface="Comic Sans MS" pitchFamily="66" charset="0"/>
              </a:rPr>
              <a:t>+</a:t>
            </a:r>
            <a:r>
              <a:rPr lang="en-US" sz="2000" b="1" kern="0" noProof="1">
                <a:latin typeface="Comic Sans MS" pitchFamily="66" charset="0"/>
              </a:rPr>
              <a:t> </a:t>
            </a:r>
            <a:r>
              <a:rPr lang="en-US" sz="2000" b="1" kern="0" noProof="1" smtClean="0">
                <a:latin typeface="Comic Sans MS" pitchFamily="66" charset="0"/>
              </a:rPr>
              <a:t>en </a:t>
            </a:r>
            <a:r>
              <a:rPr lang="en-US" sz="2000" b="1" kern="0" noProof="1">
                <a:latin typeface="Comic Sans MS" pitchFamily="66" charset="0"/>
              </a:rPr>
              <a:t>NO</a:t>
            </a:r>
            <a:r>
              <a:rPr lang="en-US" sz="2000" b="1" kern="0" baseline="-25000" noProof="1">
                <a:latin typeface="Comic Sans MS" pitchFamily="66" charset="0"/>
              </a:rPr>
              <a:t>3</a:t>
            </a:r>
            <a:r>
              <a:rPr lang="en-US" sz="2000" b="1" kern="0" baseline="30000" noProof="1">
                <a:latin typeface="Comic Sans MS" pitchFamily="66" charset="0"/>
              </a:rPr>
              <a:t>-</a:t>
            </a:r>
          </a:p>
        </p:txBody>
      </p:sp>
      <p:sp>
        <p:nvSpPr>
          <p:cNvPr id="15" name="Title 1"/>
          <p:cNvSpPr txBox="1">
            <a:spLocks/>
          </p:cNvSpPr>
          <p:nvPr/>
        </p:nvSpPr>
        <p:spPr bwMode="auto">
          <a:xfrm>
            <a:off x="1979712" y="260648"/>
            <a:ext cx="4979987" cy="747713"/>
          </a:xfrm>
          <a:prstGeom prst="rect">
            <a:avLst/>
          </a:prstGeom>
          <a:solidFill>
            <a:srgbClr val="0000FF"/>
          </a:solidFill>
          <a:ln w="12700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lIns="90487" tIns="44450" rIns="90487" bIns="44450" anchor="ctr"/>
          <a:lstStyle/>
          <a:p>
            <a:pPr algn="ctr">
              <a:defRPr/>
            </a:pPr>
            <a:r>
              <a:rPr lang="en-US" sz="4400" kern="0" dirty="0" err="1" smtClean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Probeer</a:t>
            </a:r>
            <a:r>
              <a:rPr lang="en-US" sz="4400" kern="0" dirty="0" smtClean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self 3.4</a:t>
            </a:r>
            <a:endParaRPr lang="en-US" sz="4400" kern="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 txBox="1">
            <a:spLocks noChangeArrowheads="1"/>
          </p:cNvSpPr>
          <p:nvPr/>
        </p:nvSpPr>
        <p:spPr bwMode="auto">
          <a:xfrm>
            <a:off x="467544" y="1412776"/>
            <a:ext cx="8286750" cy="115212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7" tIns="44450" rIns="90487" bIns="44450"/>
          <a:lstStyle/>
          <a:p>
            <a:pPr marL="342900" indent="-342900" defTabSz="274320">
              <a:spcBef>
                <a:spcPct val="20000"/>
              </a:spcBef>
              <a:buClr>
                <a:srgbClr val="C00000"/>
              </a:buClr>
              <a:buSzPct val="100000"/>
              <a:tabLst>
                <a:tab pos="274320" algn="l"/>
              </a:tabLst>
              <a:defRPr/>
            </a:pPr>
            <a:r>
              <a:rPr lang="en-US" sz="2000" b="1" kern="0" noProof="1" smtClean="0">
                <a:latin typeface="Comic Sans MS" pitchFamily="66" charset="0"/>
              </a:rPr>
              <a:t>Voorspel of elk van die volgende ionieseverbindings wateroplosbaar sal wees. Indien dit wateroplosbaar is, skryf dan ook die formules van die ione in oplossing neer.</a:t>
            </a:r>
            <a:endParaRPr lang="en-US" sz="2000" b="1" kern="0" noProof="1">
              <a:latin typeface="Comic Sans MS" pitchFamily="66" charset="0"/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 bwMode="auto">
          <a:xfrm>
            <a:off x="1979712" y="260648"/>
            <a:ext cx="4979987" cy="747713"/>
          </a:xfrm>
          <a:prstGeom prst="rect">
            <a:avLst/>
          </a:prstGeom>
          <a:solidFill>
            <a:srgbClr val="0000FF"/>
          </a:solidFill>
          <a:ln w="12700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lIns="90487" tIns="44450" rIns="90487" bIns="44450" anchor="ctr"/>
          <a:lstStyle/>
          <a:p>
            <a:pPr algn="ctr">
              <a:defRPr/>
            </a:pPr>
            <a:r>
              <a:rPr lang="en-US" sz="4400" kern="0" dirty="0" err="1" smtClean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Probeer</a:t>
            </a:r>
            <a:r>
              <a:rPr lang="en-US" sz="4400" kern="0" dirty="0" smtClean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self 3.5</a:t>
            </a:r>
            <a:endParaRPr lang="en-US" sz="4400" kern="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Rectangle 4"/>
          <p:cNvSpPr txBox="1">
            <a:spLocks noChangeArrowheads="1"/>
          </p:cNvSpPr>
          <p:nvPr/>
        </p:nvSpPr>
        <p:spPr bwMode="auto">
          <a:xfrm>
            <a:off x="611560" y="3068960"/>
            <a:ext cx="8286750" cy="5040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7" tIns="44450" rIns="90487" bIns="44450"/>
          <a:lstStyle/>
          <a:p>
            <a:pPr marL="342900" indent="-342900" defTabSz="274320">
              <a:spcBef>
                <a:spcPct val="20000"/>
              </a:spcBef>
              <a:buClr>
                <a:srgbClr val="C00000"/>
              </a:buClr>
              <a:buSzPct val="100000"/>
              <a:tabLst>
                <a:tab pos="274320" algn="l"/>
              </a:tabLst>
              <a:defRPr/>
            </a:pPr>
            <a:r>
              <a:rPr lang="en-US" sz="2000" b="1" kern="0" noProof="1" smtClean="0">
                <a:latin typeface="Comic Sans MS" pitchFamily="66" charset="0"/>
              </a:rPr>
              <a:t>a) LiNO</a:t>
            </a:r>
            <a:r>
              <a:rPr lang="en-US" sz="2000" b="1" kern="0" baseline="-25000" noProof="1" smtClean="0">
                <a:latin typeface="Comic Sans MS" pitchFamily="66" charset="0"/>
              </a:rPr>
              <a:t>3</a:t>
            </a:r>
            <a:r>
              <a:rPr lang="en-US" sz="2000" b="1" kern="0" noProof="1" smtClean="0">
                <a:latin typeface="Comic Sans MS" pitchFamily="66" charset="0"/>
              </a:rPr>
              <a:t>     b) CaCl</a:t>
            </a:r>
            <a:r>
              <a:rPr lang="en-US" sz="2000" b="1" kern="0" baseline="-25000" noProof="1" smtClean="0">
                <a:latin typeface="Comic Sans MS" pitchFamily="66" charset="0"/>
              </a:rPr>
              <a:t>2</a:t>
            </a:r>
            <a:r>
              <a:rPr lang="en-US" sz="2000" b="1" kern="0" noProof="1" smtClean="0">
                <a:latin typeface="Comic Sans MS" pitchFamily="66" charset="0"/>
              </a:rPr>
              <a:t>     c) Cu(OH)</a:t>
            </a:r>
            <a:r>
              <a:rPr lang="en-US" sz="2000" b="1" kern="0" baseline="-25000" noProof="1" smtClean="0">
                <a:latin typeface="Comic Sans MS" pitchFamily="66" charset="0"/>
              </a:rPr>
              <a:t>2</a:t>
            </a:r>
            <a:r>
              <a:rPr lang="en-US" sz="2000" b="1" kern="0" noProof="1" smtClean="0">
                <a:latin typeface="Comic Sans MS" pitchFamily="66" charset="0"/>
              </a:rPr>
              <a:t>     d) NaCH</a:t>
            </a:r>
            <a:r>
              <a:rPr lang="en-US" sz="2000" b="1" kern="0" baseline="-25000" noProof="1" smtClean="0">
                <a:latin typeface="Comic Sans MS" pitchFamily="66" charset="0"/>
              </a:rPr>
              <a:t>3</a:t>
            </a:r>
            <a:r>
              <a:rPr lang="en-US" sz="2000" b="1" kern="0" noProof="1" smtClean="0">
                <a:latin typeface="Comic Sans MS" pitchFamily="66" charset="0"/>
              </a:rPr>
              <a:t>CO</a:t>
            </a:r>
            <a:r>
              <a:rPr lang="en-US" sz="2000" b="1" kern="0" baseline="-25000" noProof="1" smtClean="0">
                <a:latin typeface="Comic Sans MS" pitchFamily="66" charset="0"/>
              </a:rPr>
              <a:t>2</a:t>
            </a:r>
            <a:r>
              <a:rPr lang="en-US" sz="2000" b="1" kern="0" noProof="1" smtClean="0">
                <a:latin typeface="Comic Sans MS" pitchFamily="66" charset="0"/>
              </a:rPr>
              <a:t> </a:t>
            </a:r>
            <a:endParaRPr lang="en-US" sz="2000" b="1" kern="0" noProof="1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7344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671546" y="357166"/>
            <a:ext cx="7829544" cy="584775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ZA" sz="3200" b="1" cap="small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Waterige </a:t>
            </a:r>
            <a:r>
              <a:rPr lang="en-ZA" sz="3200" b="1" cap="small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oplossings</a:t>
            </a:r>
            <a:r>
              <a:rPr lang="en-ZA" sz="3200" b="1" cap="small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(Aqueous solutions)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71450" y="2071688"/>
            <a:ext cx="8686800" cy="3570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tabLst>
                <a:tab pos="396875" algn="l"/>
              </a:tabLst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tabLst>
                <a:tab pos="396875" algn="l"/>
              </a:tabLst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tabLst>
                <a:tab pos="396875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tabLst>
                <a:tab pos="396875" algn="l"/>
              </a:tabLst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tabLst>
                <a:tab pos="396875" algn="l"/>
              </a:tabLst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tabLst>
                <a:tab pos="396875" algn="l"/>
              </a:tabLst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tabLst>
                <a:tab pos="396875" algn="l"/>
              </a:tabLst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tabLst>
                <a:tab pos="396875" algn="l"/>
              </a:tabLst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tabLst>
                <a:tab pos="396875" algn="l"/>
              </a:tabLst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just">
              <a:spcBef>
                <a:spcPct val="50000"/>
              </a:spcBef>
              <a:buClr>
                <a:srgbClr val="0000FF"/>
              </a:buClr>
              <a:buSzTx/>
              <a:buFont typeface="Wingdings" panose="05000000000000000000" pitchFamily="2" charset="2"/>
              <a:buChar char="v"/>
            </a:pPr>
            <a:r>
              <a:rPr lang="en-ZA" altLang="en-US" sz="2000" b="1" dirty="0">
                <a:latin typeface="Calibri" panose="020F0502020204030204" pitchFamily="34" charset="0"/>
              </a:rPr>
              <a:t>	</a:t>
            </a:r>
            <a:r>
              <a:rPr lang="en-ZA" altLang="en-US" sz="2000" b="1" dirty="0" err="1" smtClean="0">
                <a:latin typeface="Calibri" panose="020F0502020204030204" pitchFamily="34" charset="0"/>
              </a:rPr>
              <a:t>Baie</a:t>
            </a:r>
            <a:r>
              <a:rPr lang="en-ZA" altLang="en-US" sz="2000" b="1" dirty="0" smtClean="0">
                <a:latin typeface="Calibri" panose="020F0502020204030204" pitchFamily="34" charset="0"/>
              </a:rPr>
              <a:t> </a:t>
            </a:r>
            <a:r>
              <a:rPr lang="en-ZA" altLang="en-US" sz="2000" b="1" dirty="0" err="1" smtClean="0">
                <a:latin typeface="Calibri" panose="020F0502020204030204" pitchFamily="34" charset="0"/>
              </a:rPr>
              <a:t>reaksies</a:t>
            </a:r>
            <a:r>
              <a:rPr lang="en-ZA" altLang="en-US" sz="2000" b="1" dirty="0" smtClean="0">
                <a:latin typeface="Calibri" panose="020F0502020204030204" pitchFamily="34" charset="0"/>
              </a:rPr>
              <a:t> in </a:t>
            </a:r>
            <a:r>
              <a:rPr lang="en-ZA" altLang="en-US" sz="2000" b="1" dirty="0" err="1" smtClean="0">
                <a:latin typeface="Calibri" panose="020F0502020204030204" pitchFamily="34" charset="0"/>
              </a:rPr>
              <a:t>chemie</a:t>
            </a:r>
            <a:r>
              <a:rPr lang="en-ZA" altLang="en-US" sz="2000" b="1" dirty="0" smtClean="0">
                <a:latin typeface="Calibri" panose="020F0502020204030204" pitchFamily="34" charset="0"/>
              </a:rPr>
              <a:t> </a:t>
            </a:r>
            <a:r>
              <a:rPr lang="en-ZA" altLang="en-US" sz="2000" b="1" dirty="0" err="1" smtClean="0">
                <a:latin typeface="Calibri" panose="020F0502020204030204" pitchFamily="34" charset="0"/>
              </a:rPr>
              <a:t>en</a:t>
            </a:r>
            <a:r>
              <a:rPr lang="en-ZA" altLang="en-US" sz="2000" b="1" dirty="0" smtClean="0">
                <a:latin typeface="Calibri" panose="020F0502020204030204" pitchFamily="34" charset="0"/>
              </a:rPr>
              <a:t> </a:t>
            </a:r>
            <a:r>
              <a:rPr lang="en-ZA" altLang="en-US" sz="2000" b="1" dirty="0" err="1" smtClean="0">
                <a:latin typeface="Calibri" panose="020F0502020204030204" pitchFamily="34" charset="0"/>
              </a:rPr>
              <a:t>amper</a:t>
            </a:r>
            <a:r>
              <a:rPr lang="en-ZA" altLang="en-US" sz="2000" b="1" dirty="0" smtClean="0">
                <a:latin typeface="Calibri" panose="020F0502020204030204" pitchFamily="34" charset="0"/>
              </a:rPr>
              <a:t> </a:t>
            </a:r>
            <a:r>
              <a:rPr lang="en-ZA" altLang="en-US" sz="2000" b="1" dirty="0" err="1" smtClean="0">
                <a:latin typeface="Calibri" panose="020F0502020204030204" pitchFamily="34" charset="0"/>
              </a:rPr>
              <a:t>alle</a:t>
            </a:r>
            <a:r>
              <a:rPr lang="en-ZA" altLang="en-US" sz="2000" b="1" dirty="0" smtClean="0">
                <a:latin typeface="Calibri" panose="020F0502020204030204" pitchFamily="34" charset="0"/>
              </a:rPr>
              <a:t> </a:t>
            </a:r>
            <a:r>
              <a:rPr lang="en-ZA" altLang="en-US" sz="2000" b="1" dirty="0" err="1" smtClean="0">
                <a:latin typeface="Calibri" panose="020F0502020204030204" pitchFamily="34" charset="0"/>
              </a:rPr>
              <a:t>reaksies</a:t>
            </a:r>
            <a:r>
              <a:rPr lang="en-ZA" altLang="en-US" sz="2000" b="1" dirty="0" smtClean="0">
                <a:latin typeface="Calibri" panose="020F0502020204030204" pitchFamily="34" charset="0"/>
              </a:rPr>
              <a:t> wat in </a:t>
            </a:r>
            <a:r>
              <a:rPr lang="en-ZA" altLang="en-US" sz="2000" b="1" dirty="0" err="1" smtClean="0">
                <a:latin typeface="Calibri" panose="020F0502020204030204" pitchFamily="34" charset="0"/>
              </a:rPr>
              <a:t>lewende</a:t>
            </a:r>
            <a:r>
              <a:rPr lang="en-ZA" altLang="en-US" sz="2000" b="1" dirty="0" smtClean="0">
                <a:latin typeface="Calibri" panose="020F0502020204030204" pitchFamily="34" charset="0"/>
              </a:rPr>
              <a:t> dinge </a:t>
            </a:r>
            <a:r>
              <a:rPr lang="en-ZA" altLang="en-US" sz="2000" b="1" dirty="0" err="1" smtClean="0">
                <a:latin typeface="Calibri" panose="020F0502020204030204" pitchFamily="34" charset="0"/>
              </a:rPr>
              <a:t>plaasvind</a:t>
            </a:r>
            <a:r>
              <a:rPr lang="en-ZA" altLang="en-US" sz="2000" b="1" dirty="0" smtClean="0">
                <a:latin typeface="Calibri" panose="020F0502020204030204" pitchFamily="34" charset="0"/>
              </a:rPr>
              <a:t>, </a:t>
            </a:r>
            <a:r>
              <a:rPr lang="en-ZA" altLang="en-US" sz="2000" b="1" dirty="0" err="1" smtClean="0">
                <a:latin typeface="Calibri" panose="020F0502020204030204" pitchFamily="34" charset="0"/>
              </a:rPr>
              <a:t>vind</a:t>
            </a:r>
            <a:r>
              <a:rPr lang="en-ZA" altLang="en-US" sz="2000" b="1" dirty="0" smtClean="0">
                <a:latin typeface="Calibri" panose="020F0502020204030204" pitchFamily="34" charset="0"/>
              </a:rPr>
              <a:t> </a:t>
            </a:r>
            <a:r>
              <a:rPr lang="en-ZA" altLang="en-US" sz="2000" b="1" dirty="0" err="1" smtClean="0">
                <a:latin typeface="Calibri" panose="020F0502020204030204" pitchFamily="34" charset="0"/>
              </a:rPr>
              <a:t>plaas</a:t>
            </a:r>
            <a:r>
              <a:rPr lang="en-ZA" altLang="en-US" sz="2000" b="1" dirty="0" smtClean="0">
                <a:latin typeface="Calibri" panose="020F0502020204030204" pitchFamily="34" charset="0"/>
              </a:rPr>
              <a:t> in </a:t>
            </a:r>
            <a:r>
              <a:rPr lang="en-ZA" altLang="en-US" sz="2000" b="1" dirty="0" err="1" smtClean="0">
                <a:latin typeface="Calibri" panose="020F0502020204030204" pitchFamily="34" charset="0"/>
              </a:rPr>
              <a:t>oplossings</a:t>
            </a:r>
            <a:r>
              <a:rPr lang="en-ZA" altLang="en-US" sz="2000" b="1" dirty="0" smtClean="0">
                <a:latin typeface="Calibri" panose="020F0502020204030204" pitchFamily="34" charset="0"/>
              </a:rPr>
              <a:t> </a:t>
            </a:r>
            <a:r>
              <a:rPr lang="en-ZA" altLang="en-US" sz="2000" b="1" dirty="0" err="1" smtClean="0">
                <a:latin typeface="Calibri" panose="020F0502020204030204" pitchFamily="34" charset="0"/>
              </a:rPr>
              <a:t>waarin</a:t>
            </a:r>
            <a:r>
              <a:rPr lang="en-ZA" altLang="en-US" sz="2000" b="1" dirty="0" smtClean="0">
                <a:latin typeface="Calibri" panose="020F0502020204030204" pitchFamily="34" charset="0"/>
              </a:rPr>
              <a:t> die </a:t>
            </a:r>
            <a:r>
              <a:rPr lang="en-ZA" altLang="en-US" sz="2000" b="1" dirty="0" err="1" smtClean="0">
                <a:latin typeface="Calibri" panose="020F0502020204030204" pitchFamily="34" charset="0"/>
              </a:rPr>
              <a:t>reagerende</a:t>
            </a:r>
            <a:r>
              <a:rPr lang="en-ZA" altLang="en-US" sz="2000" b="1" dirty="0" smtClean="0">
                <a:latin typeface="Calibri" panose="020F0502020204030204" pitchFamily="34" charset="0"/>
              </a:rPr>
              <a:t> </a:t>
            </a:r>
            <a:r>
              <a:rPr lang="en-ZA" altLang="en-US" sz="2000" b="1" dirty="0" err="1" smtClean="0">
                <a:latin typeface="Calibri" panose="020F0502020204030204" pitchFamily="34" charset="0"/>
              </a:rPr>
              <a:t>verbindings</a:t>
            </a:r>
            <a:r>
              <a:rPr lang="en-ZA" altLang="en-US" sz="2000" b="1" dirty="0" smtClean="0">
                <a:latin typeface="Calibri" panose="020F0502020204030204" pitchFamily="34" charset="0"/>
              </a:rPr>
              <a:t> in water </a:t>
            </a:r>
            <a:r>
              <a:rPr lang="en-ZA" altLang="en-US" sz="2000" b="1" dirty="0" err="1" smtClean="0">
                <a:latin typeface="Calibri" panose="020F0502020204030204" pitchFamily="34" charset="0"/>
              </a:rPr>
              <a:t>opgelos</a:t>
            </a:r>
            <a:r>
              <a:rPr lang="en-ZA" altLang="en-US" sz="2000" b="1" dirty="0" smtClean="0">
                <a:latin typeface="Calibri" panose="020F0502020204030204" pitchFamily="34" charset="0"/>
              </a:rPr>
              <a:t> is. </a:t>
            </a:r>
            <a:endParaRPr lang="en-ZA" altLang="en-US" sz="2000" b="1" dirty="0">
              <a:latin typeface="Calibri" panose="020F0502020204030204" pitchFamily="34" charset="0"/>
            </a:endParaRPr>
          </a:p>
          <a:p>
            <a:pPr algn="just">
              <a:spcBef>
                <a:spcPct val="50000"/>
              </a:spcBef>
              <a:buClr>
                <a:srgbClr val="0000FF"/>
              </a:buClr>
              <a:buSzTx/>
              <a:buFont typeface="Wingdings" panose="05000000000000000000" pitchFamily="2" charset="2"/>
              <a:buChar char="v"/>
            </a:pPr>
            <a:endParaRPr lang="en-ZA" altLang="en-US" sz="800" b="1" dirty="0">
              <a:latin typeface="Calibri" panose="020F0502020204030204" pitchFamily="34" charset="0"/>
            </a:endParaRPr>
          </a:p>
          <a:p>
            <a:pPr algn="just">
              <a:spcBef>
                <a:spcPct val="50000"/>
              </a:spcBef>
              <a:buClr>
                <a:srgbClr val="0000FF"/>
              </a:buClr>
              <a:buSzTx/>
              <a:buFont typeface="Wingdings" panose="05000000000000000000" pitchFamily="2" charset="2"/>
              <a:buChar char="v"/>
            </a:pPr>
            <a:r>
              <a:rPr lang="en-ZA" altLang="en-US" sz="2000" b="1" dirty="0">
                <a:latin typeface="Calibri" panose="020F0502020204030204" pitchFamily="34" charset="0"/>
              </a:rPr>
              <a:t>	</a:t>
            </a:r>
            <a:r>
              <a:rPr lang="en-ZA" altLang="en-US" sz="2000" b="1" dirty="0" err="1" smtClean="0">
                <a:latin typeface="Calibri" panose="020F0502020204030204" pitchFamily="34" charset="0"/>
              </a:rPr>
              <a:t>Ons</a:t>
            </a:r>
            <a:r>
              <a:rPr lang="en-ZA" altLang="en-US" sz="2000" b="1" dirty="0" smtClean="0">
                <a:latin typeface="Calibri" panose="020F0502020204030204" pitchFamily="34" charset="0"/>
              </a:rPr>
              <a:t> </a:t>
            </a:r>
            <a:r>
              <a:rPr lang="en-ZA" altLang="en-US" sz="2000" b="1" dirty="0" err="1" smtClean="0">
                <a:latin typeface="Calibri" panose="020F0502020204030204" pitchFamily="34" charset="0"/>
              </a:rPr>
              <a:t>definieer</a:t>
            </a:r>
            <a:r>
              <a:rPr lang="en-ZA" altLang="en-US" sz="2000" b="1" dirty="0" smtClean="0">
                <a:latin typeface="Calibri" panose="020F0502020204030204" pitchFamily="34" charset="0"/>
              </a:rPr>
              <a:t> so ‘n </a:t>
            </a:r>
            <a:r>
              <a:rPr lang="en-ZA" altLang="en-US" sz="2000" b="1" dirty="0" err="1" smtClean="0">
                <a:latin typeface="Calibri" panose="020F0502020204030204" pitchFamily="34" charset="0"/>
              </a:rPr>
              <a:t>oplossing</a:t>
            </a:r>
            <a:r>
              <a:rPr lang="en-ZA" altLang="en-US" sz="2000" b="1" dirty="0" smtClean="0">
                <a:latin typeface="Calibri" panose="020F0502020204030204" pitchFamily="34" charset="0"/>
              </a:rPr>
              <a:t> as ‘n </a:t>
            </a:r>
            <a:r>
              <a:rPr lang="en-ZA" altLang="en-US" sz="2000" b="1" dirty="0" err="1" smtClean="0">
                <a:latin typeface="Calibri" panose="020F0502020204030204" pitchFamily="34" charset="0"/>
              </a:rPr>
              <a:t>homogene</a:t>
            </a:r>
            <a:r>
              <a:rPr lang="en-ZA" altLang="en-US" sz="2000" b="1" dirty="0" smtClean="0">
                <a:latin typeface="Calibri" panose="020F0502020204030204" pitchFamily="34" charset="0"/>
              </a:rPr>
              <a:t> </a:t>
            </a:r>
            <a:r>
              <a:rPr lang="en-ZA" altLang="en-US" sz="2000" b="1" dirty="0" err="1" smtClean="0">
                <a:latin typeface="Calibri" panose="020F0502020204030204" pitchFamily="34" charset="0"/>
              </a:rPr>
              <a:t>mengsel</a:t>
            </a:r>
            <a:r>
              <a:rPr lang="en-ZA" altLang="en-US" sz="2000" b="1" dirty="0" smtClean="0">
                <a:latin typeface="Calibri" panose="020F0502020204030204" pitchFamily="34" charset="0"/>
              </a:rPr>
              <a:t> van 2 of </a:t>
            </a:r>
            <a:r>
              <a:rPr lang="en-ZA" altLang="en-US" sz="2000" b="1" dirty="0" err="1" smtClean="0">
                <a:latin typeface="Calibri" panose="020F0502020204030204" pitchFamily="34" charset="0"/>
              </a:rPr>
              <a:t>meer</a:t>
            </a:r>
            <a:r>
              <a:rPr lang="en-ZA" altLang="en-US" sz="2000" b="1" dirty="0" smtClean="0">
                <a:latin typeface="Calibri" panose="020F0502020204030204" pitchFamily="34" charset="0"/>
              </a:rPr>
              <a:t> </a:t>
            </a:r>
            <a:r>
              <a:rPr lang="en-ZA" altLang="en-US" sz="2000" b="1" dirty="0" err="1" smtClean="0">
                <a:latin typeface="Calibri" panose="020F0502020204030204" pitchFamily="34" charset="0"/>
              </a:rPr>
              <a:t>verbindings</a:t>
            </a:r>
            <a:r>
              <a:rPr lang="en-ZA" altLang="en-US" sz="2000" b="1" dirty="0" smtClean="0">
                <a:latin typeface="Calibri" panose="020F0502020204030204" pitchFamily="34" charset="0"/>
              </a:rPr>
              <a:t>.</a:t>
            </a:r>
            <a:endParaRPr lang="en-ZA" altLang="en-US" sz="2000" b="1" dirty="0">
              <a:latin typeface="Calibri" panose="020F0502020204030204" pitchFamily="34" charset="0"/>
            </a:endParaRPr>
          </a:p>
          <a:p>
            <a:pPr algn="just">
              <a:spcBef>
                <a:spcPct val="50000"/>
              </a:spcBef>
              <a:buClr>
                <a:srgbClr val="0000FF"/>
              </a:buClr>
              <a:buSzTx/>
              <a:buFont typeface="Wingdings" panose="05000000000000000000" pitchFamily="2" charset="2"/>
              <a:buChar char="v"/>
            </a:pPr>
            <a:endParaRPr lang="en-ZA" altLang="en-US" sz="800" b="1" dirty="0">
              <a:latin typeface="Calibri" panose="020F0502020204030204" pitchFamily="34" charset="0"/>
            </a:endParaRPr>
          </a:p>
          <a:p>
            <a:pPr algn="just">
              <a:spcBef>
                <a:spcPct val="50000"/>
              </a:spcBef>
              <a:buClr>
                <a:srgbClr val="0000FF"/>
              </a:buClr>
              <a:buSzTx/>
              <a:buFont typeface="Wingdings" panose="05000000000000000000" pitchFamily="2" charset="2"/>
              <a:buChar char="v"/>
            </a:pPr>
            <a:r>
              <a:rPr lang="en-ZA" altLang="en-US" sz="2000" b="1" dirty="0">
                <a:latin typeface="Calibri" panose="020F0502020204030204" pitchFamily="34" charset="0"/>
              </a:rPr>
              <a:t> 	</a:t>
            </a:r>
            <a:r>
              <a:rPr lang="en-ZA" altLang="en-US" sz="2000" b="1" dirty="0" err="1" smtClean="0">
                <a:latin typeface="Calibri" panose="020F0502020204030204" pitchFamily="34" charset="0"/>
              </a:rPr>
              <a:t>Een</a:t>
            </a:r>
            <a:r>
              <a:rPr lang="en-ZA" altLang="en-US" sz="2000" b="1" dirty="0" smtClean="0">
                <a:latin typeface="Calibri" panose="020F0502020204030204" pitchFamily="34" charset="0"/>
              </a:rPr>
              <a:t> </a:t>
            </a:r>
            <a:r>
              <a:rPr lang="en-ZA" altLang="en-US" sz="2000" b="1" dirty="0" err="1" smtClean="0">
                <a:latin typeface="Calibri" panose="020F0502020204030204" pitchFamily="34" charset="0"/>
              </a:rPr>
              <a:t>verbinding</a:t>
            </a:r>
            <a:r>
              <a:rPr lang="en-ZA" altLang="en-US" sz="2000" b="1" dirty="0" smtClean="0">
                <a:latin typeface="Calibri" panose="020F0502020204030204" pitchFamily="34" charset="0"/>
              </a:rPr>
              <a:t> is die </a:t>
            </a:r>
            <a:r>
              <a:rPr lang="en-ZA" altLang="en-US" sz="2000" b="1" dirty="0" err="1" smtClean="0">
                <a:solidFill>
                  <a:srgbClr val="FF0000"/>
                </a:solidFill>
                <a:latin typeface="Calibri" panose="020F0502020204030204" pitchFamily="34" charset="0"/>
              </a:rPr>
              <a:t>oplosmiddel</a:t>
            </a:r>
            <a:r>
              <a:rPr lang="en-ZA" altLang="en-US" sz="2000" b="1" dirty="0" smtClean="0">
                <a:latin typeface="Calibri" panose="020F0502020204030204" pitchFamily="34" charset="0"/>
              </a:rPr>
              <a:t>, die medium </a:t>
            </a:r>
            <a:r>
              <a:rPr lang="en-ZA" altLang="en-US" sz="2000" b="1" dirty="0" err="1" smtClean="0">
                <a:latin typeface="Calibri" panose="020F0502020204030204" pitchFamily="34" charset="0"/>
              </a:rPr>
              <a:t>waarbinne</a:t>
            </a:r>
            <a:r>
              <a:rPr lang="en-ZA" altLang="en-US" sz="2000" b="1" dirty="0" smtClean="0">
                <a:latin typeface="Calibri" panose="020F0502020204030204" pitchFamily="34" charset="0"/>
              </a:rPr>
              <a:t> die </a:t>
            </a:r>
            <a:r>
              <a:rPr lang="en-ZA" altLang="en-US" sz="2000" b="1" dirty="0" err="1" smtClean="0">
                <a:latin typeface="Calibri" panose="020F0502020204030204" pitchFamily="34" charset="0"/>
              </a:rPr>
              <a:t>ander</a:t>
            </a:r>
            <a:r>
              <a:rPr lang="en-ZA" altLang="en-US" sz="2000" b="1" dirty="0" smtClean="0">
                <a:latin typeface="Calibri" panose="020F0502020204030204" pitchFamily="34" charset="0"/>
              </a:rPr>
              <a:t> </a:t>
            </a:r>
            <a:r>
              <a:rPr lang="en-ZA" altLang="en-US" sz="2000" b="1" dirty="0" err="1" smtClean="0">
                <a:latin typeface="Calibri" panose="020F0502020204030204" pitchFamily="34" charset="0"/>
              </a:rPr>
              <a:t>verbinding</a:t>
            </a:r>
            <a:r>
              <a:rPr lang="en-ZA" altLang="en-US" sz="2000" b="1" dirty="0" smtClean="0">
                <a:latin typeface="Calibri" panose="020F0502020204030204" pitchFamily="34" charset="0"/>
              </a:rPr>
              <a:t> </a:t>
            </a:r>
            <a:r>
              <a:rPr lang="en-ZA" altLang="en-US" sz="2000" b="1" dirty="0" err="1" smtClean="0">
                <a:latin typeface="Calibri" panose="020F0502020204030204" pitchFamily="34" charset="0"/>
              </a:rPr>
              <a:t>naamlik</a:t>
            </a:r>
            <a:r>
              <a:rPr lang="en-ZA" altLang="en-US" sz="2000" b="1" dirty="0" smtClean="0">
                <a:latin typeface="Calibri" panose="020F0502020204030204" pitchFamily="34" charset="0"/>
              </a:rPr>
              <a:t> die </a:t>
            </a:r>
            <a:r>
              <a:rPr lang="en-ZA" altLang="en-US" sz="2000" b="1" dirty="0" err="1" smtClean="0">
                <a:solidFill>
                  <a:srgbClr val="FF0000"/>
                </a:solidFill>
                <a:latin typeface="Calibri" panose="020F0502020204030204" pitchFamily="34" charset="0"/>
              </a:rPr>
              <a:t>die</a:t>
            </a:r>
            <a:r>
              <a:rPr lang="en-ZA" altLang="en-US" sz="20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r>
              <a:rPr lang="en-ZA" altLang="en-US" sz="2000" b="1" dirty="0" err="1">
                <a:solidFill>
                  <a:srgbClr val="FF0000"/>
                </a:solidFill>
                <a:latin typeface="Calibri" panose="020F0502020204030204" pitchFamily="34" charset="0"/>
              </a:rPr>
              <a:t>opgeloste</a:t>
            </a:r>
            <a:r>
              <a:rPr lang="en-ZA" altLang="en-US" sz="2000" b="1" dirty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r>
              <a:rPr lang="en-ZA" altLang="en-US" sz="2000" b="1" dirty="0" err="1" smtClean="0">
                <a:solidFill>
                  <a:srgbClr val="FF0000"/>
                </a:solidFill>
                <a:latin typeface="Calibri" panose="020F0502020204030204" pitchFamily="34" charset="0"/>
              </a:rPr>
              <a:t>stof</a:t>
            </a:r>
            <a:r>
              <a:rPr lang="en-ZA" altLang="en-US" sz="2000" b="1" dirty="0" smtClean="0">
                <a:latin typeface="Calibri" panose="020F0502020204030204" pitchFamily="34" charset="0"/>
              </a:rPr>
              <a:t> </a:t>
            </a:r>
            <a:r>
              <a:rPr lang="en-ZA" altLang="en-US" sz="2000" b="1" dirty="0" err="1" smtClean="0">
                <a:latin typeface="Calibri" panose="020F0502020204030204" pitchFamily="34" charset="0"/>
              </a:rPr>
              <a:t>opgelos</a:t>
            </a:r>
            <a:r>
              <a:rPr lang="en-ZA" altLang="en-US" sz="2000" b="1" dirty="0" smtClean="0">
                <a:latin typeface="Calibri" panose="020F0502020204030204" pitchFamily="34" charset="0"/>
              </a:rPr>
              <a:t> is.</a:t>
            </a:r>
            <a:endParaRPr lang="en-ZA" altLang="en-US" sz="2000" b="1" dirty="0">
              <a:latin typeface="Calibri" panose="020F0502020204030204" pitchFamily="34" charset="0"/>
            </a:endParaRPr>
          </a:p>
          <a:p>
            <a:pPr algn="just">
              <a:spcBef>
                <a:spcPct val="50000"/>
              </a:spcBef>
              <a:buClr>
                <a:srgbClr val="0000FF"/>
              </a:buClr>
              <a:buSzTx/>
              <a:buFont typeface="Wingdings" panose="05000000000000000000" pitchFamily="2" charset="2"/>
              <a:buChar char="v"/>
            </a:pPr>
            <a:endParaRPr lang="en-ZA" altLang="en-US" sz="800" b="1" dirty="0">
              <a:latin typeface="Calibri" panose="020F0502020204030204" pitchFamily="34" charset="0"/>
            </a:endParaRPr>
          </a:p>
          <a:p>
            <a:pPr algn="just">
              <a:spcBef>
                <a:spcPct val="50000"/>
              </a:spcBef>
              <a:buClr>
                <a:srgbClr val="0000FF"/>
              </a:buClr>
              <a:buSzTx/>
              <a:buFont typeface="Wingdings" panose="05000000000000000000" pitchFamily="2" charset="2"/>
              <a:buChar char="v"/>
            </a:pPr>
            <a:r>
              <a:rPr lang="en-ZA" altLang="en-US" sz="2000" b="1" dirty="0">
                <a:latin typeface="Calibri" panose="020F0502020204030204" pitchFamily="34" charset="0"/>
              </a:rPr>
              <a:t>	</a:t>
            </a:r>
            <a:r>
              <a:rPr lang="en-ZA" altLang="en-US" sz="2000" b="1" dirty="0" err="1" smtClean="0">
                <a:solidFill>
                  <a:srgbClr val="FF0000"/>
                </a:solidFill>
                <a:latin typeface="Calibri" panose="020F0502020204030204" pitchFamily="34" charset="0"/>
              </a:rPr>
              <a:t>Waterige</a:t>
            </a:r>
            <a:r>
              <a:rPr lang="en-ZA" altLang="en-US" sz="20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r>
              <a:rPr lang="en-ZA" altLang="en-US" sz="2000" b="1" dirty="0" err="1" smtClean="0">
                <a:solidFill>
                  <a:srgbClr val="FF0000"/>
                </a:solidFill>
                <a:latin typeface="Calibri" panose="020F0502020204030204" pitchFamily="34" charset="0"/>
              </a:rPr>
              <a:t>oplossings</a:t>
            </a:r>
            <a:r>
              <a:rPr lang="en-ZA" altLang="en-US" sz="20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r>
              <a:rPr lang="en-ZA" altLang="en-US" sz="2000" b="1" dirty="0" smtClean="0">
                <a:latin typeface="Calibri" panose="020F0502020204030204" pitchFamily="34" charset="0"/>
              </a:rPr>
              <a:t>is </a:t>
            </a:r>
            <a:r>
              <a:rPr lang="en-ZA" altLang="en-US" sz="2000" b="1" dirty="0" err="1" smtClean="0">
                <a:latin typeface="Calibri" panose="020F0502020204030204" pitchFamily="34" charset="0"/>
              </a:rPr>
              <a:t>oplossings</a:t>
            </a:r>
            <a:r>
              <a:rPr lang="en-ZA" altLang="en-US" sz="2000" b="1" dirty="0" smtClean="0">
                <a:latin typeface="Calibri" panose="020F0502020204030204" pitchFamily="34" charset="0"/>
              </a:rPr>
              <a:t> </a:t>
            </a:r>
            <a:r>
              <a:rPr lang="en-ZA" altLang="en-US" sz="2000" b="1" dirty="0" err="1" smtClean="0">
                <a:latin typeface="Calibri" panose="020F0502020204030204" pitchFamily="34" charset="0"/>
              </a:rPr>
              <a:t>waar</a:t>
            </a:r>
            <a:r>
              <a:rPr lang="en-ZA" altLang="en-US" sz="2000" b="1" dirty="0" smtClean="0">
                <a:latin typeface="Calibri" panose="020F0502020204030204" pitchFamily="34" charset="0"/>
              </a:rPr>
              <a:t> </a:t>
            </a:r>
            <a:r>
              <a:rPr lang="en-ZA" altLang="en-US" sz="20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water</a:t>
            </a:r>
            <a:r>
              <a:rPr lang="en-ZA" altLang="en-US" sz="2000" b="1" dirty="0" smtClean="0">
                <a:latin typeface="Calibri" panose="020F0502020204030204" pitchFamily="34" charset="0"/>
              </a:rPr>
              <a:t> die </a:t>
            </a:r>
            <a:r>
              <a:rPr lang="en-ZA" altLang="en-US" sz="2000" b="1" dirty="0" err="1" smtClean="0">
                <a:latin typeface="Calibri" panose="020F0502020204030204" pitchFamily="34" charset="0"/>
              </a:rPr>
              <a:t>oplosmiddel</a:t>
            </a:r>
            <a:r>
              <a:rPr lang="en-ZA" altLang="en-US" sz="2000" b="1" dirty="0" smtClean="0">
                <a:latin typeface="Calibri" panose="020F0502020204030204" pitchFamily="34" charset="0"/>
              </a:rPr>
              <a:t> is.</a:t>
            </a:r>
            <a:endParaRPr lang="en-ZA" altLang="en-US" sz="2000" b="1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7060" name="Text Box 4"/>
          <p:cNvSpPr txBox="1">
            <a:spLocks noChangeArrowheads="1"/>
          </p:cNvSpPr>
          <p:nvPr/>
        </p:nvSpPr>
        <p:spPr bwMode="auto">
          <a:xfrm>
            <a:off x="251520" y="1988840"/>
            <a:ext cx="86868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just">
              <a:spcBef>
                <a:spcPct val="50000"/>
              </a:spcBef>
              <a:buSzTx/>
              <a:buFontTx/>
              <a:buNone/>
            </a:pPr>
            <a:r>
              <a:rPr lang="en-ZA" altLang="en-US" sz="2400" dirty="0" err="1" smtClean="0">
                <a:latin typeface="Arial" panose="020B0604020202020204" pitchFamily="34" charset="0"/>
              </a:rPr>
              <a:t>Vir</a:t>
            </a:r>
            <a:r>
              <a:rPr lang="en-ZA" altLang="en-US" sz="2400" dirty="0" smtClean="0">
                <a:latin typeface="Arial" panose="020B0604020202020204" pitchFamily="34" charset="0"/>
              </a:rPr>
              <a:t> ‘n </a:t>
            </a:r>
            <a:r>
              <a:rPr lang="en-ZA" altLang="en-US" sz="2400" dirty="0" err="1" smtClean="0">
                <a:latin typeface="Arial" panose="020B0604020202020204" pitchFamily="34" charset="0"/>
              </a:rPr>
              <a:t>chemiesereaksie</a:t>
            </a:r>
            <a:r>
              <a:rPr lang="en-ZA" altLang="en-US" sz="2400" dirty="0" smtClean="0">
                <a:latin typeface="Arial" panose="020B0604020202020204" pitchFamily="34" charset="0"/>
              </a:rPr>
              <a:t> om </a:t>
            </a:r>
            <a:r>
              <a:rPr lang="en-ZA" altLang="en-US" sz="2400" dirty="0" err="1" smtClean="0">
                <a:latin typeface="Arial" panose="020B0604020202020204" pitchFamily="34" charset="0"/>
              </a:rPr>
              <a:t>te</a:t>
            </a:r>
            <a:r>
              <a:rPr lang="en-ZA" altLang="en-US" sz="2400" dirty="0" smtClean="0">
                <a:latin typeface="Arial" panose="020B0604020202020204" pitchFamily="34" charset="0"/>
              </a:rPr>
              <a:t> </a:t>
            </a:r>
            <a:r>
              <a:rPr lang="en-ZA" altLang="en-US" sz="2400" dirty="0" err="1" smtClean="0">
                <a:latin typeface="Arial" panose="020B0604020202020204" pitchFamily="34" charset="0"/>
              </a:rPr>
              <a:t>kan</a:t>
            </a:r>
            <a:r>
              <a:rPr lang="en-ZA" altLang="en-US" sz="2400" dirty="0" smtClean="0">
                <a:latin typeface="Arial" panose="020B0604020202020204" pitchFamily="34" charset="0"/>
              </a:rPr>
              <a:t> </a:t>
            </a:r>
            <a:r>
              <a:rPr lang="en-ZA" altLang="en-US" sz="2400" dirty="0" err="1" smtClean="0">
                <a:latin typeface="Arial" panose="020B0604020202020204" pitchFamily="34" charset="0"/>
              </a:rPr>
              <a:t>plaasvind</a:t>
            </a:r>
            <a:r>
              <a:rPr lang="en-ZA" altLang="en-US" sz="2400" dirty="0" smtClean="0">
                <a:latin typeface="Arial" panose="020B0604020202020204" pitchFamily="34" charset="0"/>
              </a:rPr>
              <a:t> </a:t>
            </a:r>
            <a:r>
              <a:rPr lang="en-ZA" altLang="en-US" sz="2400" dirty="0" err="1" smtClean="0">
                <a:latin typeface="Arial" panose="020B0604020202020204" pitchFamily="34" charset="0"/>
              </a:rPr>
              <a:t>moet</a:t>
            </a:r>
            <a:r>
              <a:rPr lang="en-ZA" altLang="en-US" sz="2400" dirty="0" smtClean="0">
                <a:latin typeface="Arial" panose="020B0604020202020204" pitchFamily="34" charset="0"/>
              </a:rPr>
              <a:t> die </a:t>
            </a:r>
            <a:r>
              <a:rPr lang="en-ZA" altLang="en-US" sz="2400" dirty="0" err="1" smtClean="0">
                <a:latin typeface="Arial" panose="020B0604020202020204" pitchFamily="34" charset="0"/>
              </a:rPr>
              <a:t>reagerende</a:t>
            </a:r>
            <a:r>
              <a:rPr lang="en-ZA" altLang="en-US" sz="2400" dirty="0" smtClean="0">
                <a:latin typeface="Arial" panose="020B0604020202020204" pitchFamily="34" charset="0"/>
              </a:rPr>
              <a:t> </a:t>
            </a:r>
            <a:r>
              <a:rPr lang="en-ZA" altLang="en-US" sz="2400" dirty="0" err="1" smtClean="0">
                <a:latin typeface="Arial" panose="020B0604020202020204" pitchFamily="34" charset="0"/>
              </a:rPr>
              <a:t>molekules</a:t>
            </a:r>
            <a:r>
              <a:rPr lang="en-ZA" altLang="en-US" sz="2400" dirty="0" smtClean="0">
                <a:latin typeface="Arial" panose="020B0604020202020204" pitchFamily="34" charset="0"/>
              </a:rPr>
              <a:t> of </a:t>
            </a:r>
            <a:r>
              <a:rPr lang="en-ZA" altLang="en-US" sz="2400" dirty="0" err="1" smtClean="0">
                <a:latin typeface="Arial" panose="020B0604020202020204" pitchFamily="34" charset="0"/>
              </a:rPr>
              <a:t>ione</a:t>
            </a:r>
            <a:r>
              <a:rPr lang="en-ZA" altLang="en-US" sz="2400" dirty="0" smtClean="0">
                <a:latin typeface="Arial" panose="020B0604020202020204" pitchFamily="34" charset="0"/>
              </a:rPr>
              <a:t> met </a:t>
            </a:r>
            <a:r>
              <a:rPr lang="en-ZA" altLang="en-US" sz="2400" dirty="0" err="1" smtClean="0">
                <a:latin typeface="Arial" panose="020B0604020202020204" pitchFamily="34" charset="0"/>
              </a:rPr>
              <a:t>mekaar</a:t>
            </a:r>
            <a:r>
              <a:rPr lang="en-ZA" altLang="en-US" sz="2400" dirty="0" smtClean="0">
                <a:latin typeface="Arial" panose="020B0604020202020204" pitchFamily="34" charset="0"/>
              </a:rPr>
              <a:t> in </a:t>
            </a:r>
            <a:r>
              <a:rPr lang="en-ZA" altLang="en-US" sz="2400" dirty="0" err="1" smtClean="0">
                <a:latin typeface="Arial" panose="020B0604020202020204" pitchFamily="34" charset="0"/>
              </a:rPr>
              <a:t>aanraking</a:t>
            </a:r>
            <a:r>
              <a:rPr lang="en-ZA" altLang="en-US" sz="2400" dirty="0" smtClean="0">
                <a:latin typeface="Arial" panose="020B0604020202020204" pitchFamily="34" charset="0"/>
              </a:rPr>
              <a:t> </a:t>
            </a:r>
            <a:r>
              <a:rPr lang="en-ZA" altLang="en-US" sz="2400" dirty="0" err="1" smtClean="0">
                <a:latin typeface="Arial" panose="020B0604020202020204" pitchFamily="34" charset="0"/>
              </a:rPr>
              <a:t>kan</a:t>
            </a:r>
            <a:r>
              <a:rPr lang="en-ZA" altLang="en-US" sz="2400" dirty="0" smtClean="0">
                <a:latin typeface="Arial" panose="020B0604020202020204" pitchFamily="34" charset="0"/>
              </a:rPr>
              <a:t> </a:t>
            </a:r>
            <a:r>
              <a:rPr lang="en-ZA" altLang="en-US" sz="2400" dirty="0" err="1" smtClean="0">
                <a:latin typeface="Arial" panose="020B0604020202020204" pitchFamily="34" charset="0"/>
              </a:rPr>
              <a:t>kom</a:t>
            </a:r>
            <a:r>
              <a:rPr lang="en-ZA" altLang="en-US" sz="2400" dirty="0" smtClean="0">
                <a:latin typeface="Arial" panose="020B0604020202020204" pitchFamily="34" charset="0"/>
              </a:rPr>
              <a:t>.</a:t>
            </a:r>
            <a:r>
              <a:rPr lang="en-ZA" altLang="en-US" sz="2200" dirty="0" smtClean="0">
                <a:latin typeface="Arial" panose="020B0604020202020204" pitchFamily="34" charset="0"/>
              </a:rPr>
              <a:t> </a:t>
            </a:r>
            <a:endParaRPr lang="en-ZA" altLang="en-US" sz="2200" dirty="0">
              <a:latin typeface="Arial" panose="020B0604020202020204" pitchFamily="34" charset="0"/>
            </a:endParaRPr>
          </a:p>
        </p:txBody>
      </p:sp>
      <p:sp>
        <p:nvSpPr>
          <p:cNvPr id="557061" name="Text Box 5"/>
          <p:cNvSpPr txBox="1">
            <a:spLocks noChangeArrowheads="1"/>
          </p:cNvSpPr>
          <p:nvPr/>
        </p:nvSpPr>
        <p:spPr bwMode="auto">
          <a:xfrm>
            <a:off x="251520" y="3284538"/>
            <a:ext cx="849788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SzTx/>
              <a:buFontTx/>
              <a:buNone/>
            </a:pPr>
            <a:r>
              <a:rPr lang="en-ZA" altLang="en-US" sz="2400" dirty="0" err="1" smtClean="0">
                <a:latin typeface="Arial" panose="020B0604020202020204" pitchFamily="34" charset="0"/>
              </a:rPr>
              <a:t>Reaksies</a:t>
            </a:r>
            <a:r>
              <a:rPr lang="en-ZA" altLang="en-US" sz="2400" dirty="0" smtClean="0">
                <a:latin typeface="Arial" panose="020B0604020202020204" pitchFamily="34" charset="0"/>
              </a:rPr>
              <a:t> </a:t>
            </a:r>
            <a:r>
              <a:rPr lang="en-ZA" altLang="en-US" sz="2400" dirty="0" err="1" smtClean="0">
                <a:latin typeface="Arial" panose="020B0604020202020204" pitchFamily="34" charset="0"/>
              </a:rPr>
              <a:t>tussen</a:t>
            </a:r>
            <a:r>
              <a:rPr lang="en-ZA" altLang="en-US" sz="2400" dirty="0" smtClean="0">
                <a:latin typeface="Arial" panose="020B0604020202020204" pitchFamily="34" charset="0"/>
              </a:rPr>
              <a:t> twee </a:t>
            </a:r>
            <a:r>
              <a:rPr lang="en-ZA" altLang="en-US" sz="2400" dirty="0" err="1" smtClean="0">
                <a:latin typeface="Arial" panose="020B0604020202020204" pitchFamily="34" charset="0"/>
              </a:rPr>
              <a:t>soliede</a:t>
            </a:r>
            <a:r>
              <a:rPr lang="en-ZA" altLang="en-US" sz="2400" dirty="0" smtClean="0">
                <a:latin typeface="Arial" panose="020B0604020202020204" pitchFamily="34" charset="0"/>
              </a:rPr>
              <a:t> </a:t>
            </a:r>
            <a:r>
              <a:rPr lang="en-ZA" altLang="en-US" sz="2400" dirty="0" err="1" smtClean="0">
                <a:latin typeface="Arial" panose="020B0604020202020204" pitchFamily="34" charset="0"/>
              </a:rPr>
              <a:t>vind</a:t>
            </a:r>
            <a:r>
              <a:rPr lang="en-ZA" altLang="en-US" sz="2400" dirty="0" smtClean="0">
                <a:latin typeface="Arial" panose="020B0604020202020204" pitchFamily="34" charset="0"/>
              </a:rPr>
              <a:t> </a:t>
            </a:r>
            <a:r>
              <a:rPr lang="en-ZA" altLang="en-US" sz="2400" dirty="0" err="1" smtClean="0">
                <a:latin typeface="Arial" panose="020B0604020202020204" pitchFamily="34" charset="0"/>
              </a:rPr>
              <a:t>gewoonlik</a:t>
            </a:r>
            <a:r>
              <a:rPr lang="en-ZA" altLang="en-US" sz="2400" dirty="0" smtClean="0">
                <a:latin typeface="Arial" panose="020B0604020202020204" pitchFamily="34" charset="0"/>
              </a:rPr>
              <a:t> teen ‘n </a:t>
            </a:r>
            <a:r>
              <a:rPr lang="en-ZA" altLang="en-US" sz="2400" dirty="0" err="1" smtClean="0">
                <a:latin typeface="Arial" panose="020B0604020202020204" pitchFamily="34" charset="0"/>
              </a:rPr>
              <a:t>baie</a:t>
            </a:r>
            <a:r>
              <a:rPr lang="en-ZA" altLang="en-US" sz="2400" dirty="0" smtClean="0">
                <a:latin typeface="Arial" panose="020B0604020202020204" pitchFamily="34" charset="0"/>
              </a:rPr>
              <a:t> </a:t>
            </a:r>
            <a:r>
              <a:rPr lang="en-ZA" altLang="en-US" sz="2400" dirty="0" err="1" smtClean="0">
                <a:latin typeface="Arial" panose="020B0604020202020204" pitchFamily="34" charset="0"/>
              </a:rPr>
              <a:t>lae</a:t>
            </a:r>
            <a:r>
              <a:rPr lang="en-ZA" altLang="en-US" sz="2400" dirty="0" smtClean="0">
                <a:latin typeface="Arial" panose="020B0604020202020204" pitchFamily="34" charset="0"/>
              </a:rPr>
              <a:t> tempo </a:t>
            </a:r>
            <a:r>
              <a:rPr lang="en-ZA" altLang="en-US" sz="2400" dirty="0" err="1" smtClean="0">
                <a:latin typeface="Arial" panose="020B0604020202020204" pitchFamily="34" charset="0"/>
              </a:rPr>
              <a:t>plaas</a:t>
            </a:r>
            <a:r>
              <a:rPr lang="en-ZA" altLang="en-US" sz="2400" dirty="0" smtClean="0">
                <a:latin typeface="Arial" panose="020B0604020202020204" pitchFamily="34" charset="0"/>
              </a:rPr>
              <a:t>.</a:t>
            </a:r>
            <a:endParaRPr lang="en-ZA" altLang="en-US" sz="2400" dirty="0">
              <a:latin typeface="Arial" panose="020B0604020202020204" pitchFamily="34" charset="0"/>
            </a:endParaRPr>
          </a:p>
        </p:txBody>
      </p:sp>
      <p:sp>
        <p:nvSpPr>
          <p:cNvPr id="557062" name="Text Box 6"/>
          <p:cNvSpPr txBox="1">
            <a:spLocks noChangeArrowheads="1"/>
          </p:cNvSpPr>
          <p:nvPr/>
        </p:nvSpPr>
        <p:spPr bwMode="auto">
          <a:xfrm>
            <a:off x="251520" y="4149080"/>
            <a:ext cx="8135938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just">
              <a:spcBef>
                <a:spcPct val="50000"/>
              </a:spcBef>
              <a:buSzTx/>
              <a:buFontTx/>
              <a:buNone/>
            </a:pPr>
            <a:r>
              <a:rPr lang="en-ZA" altLang="en-US" sz="2400" dirty="0" smtClean="0">
                <a:latin typeface="Arial" panose="020B0604020202020204" pitchFamily="34" charset="0"/>
              </a:rPr>
              <a:t>Die </a:t>
            </a:r>
            <a:r>
              <a:rPr lang="en-ZA" altLang="en-US" sz="2400" dirty="0" err="1" smtClean="0">
                <a:latin typeface="Arial" panose="020B0604020202020204" pitchFamily="34" charset="0"/>
              </a:rPr>
              <a:t>atome</a:t>
            </a:r>
            <a:r>
              <a:rPr lang="en-ZA" altLang="en-US" sz="2400" dirty="0" smtClean="0">
                <a:latin typeface="Arial" panose="020B0604020202020204" pitchFamily="34" charset="0"/>
              </a:rPr>
              <a:t>, </a:t>
            </a:r>
            <a:r>
              <a:rPr lang="en-ZA" altLang="en-US" sz="2400" dirty="0" err="1" smtClean="0">
                <a:latin typeface="Arial" panose="020B0604020202020204" pitchFamily="34" charset="0"/>
              </a:rPr>
              <a:t>molekules</a:t>
            </a:r>
            <a:r>
              <a:rPr lang="en-ZA" altLang="en-US" sz="2400" dirty="0" smtClean="0">
                <a:latin typeface="Arial" panose="020B0604020202020204" pitchFamily="34" charset="0"/>
              </a:rPr>
              <a:t> of </a:t>
            </a:r>
            <a:r>
              <a:rPr lang="en-ZA" altLang="en-US" sz="2400" dirty="0" err="1" smtClean="0">
                <a:latin typeface="Arial" panose="020B0604020202020204" pitchFamily="34" charset="0"/>
              </a:rPr>
              <a:t>ione</a:t>
            </a:r>
            <a:r>
              <a:rPr lang="en-ZA" altLang="en-US" sz="2400" dirty="0" smtClean="0">
                <a:latin typeface="Arial" panose="020B0604020202020204" pitchFamily="34" charset="0"/>
              </a:rPr>
              <a:t> is in </a:t>
            </a:r>
            <a:r>
              <a:rPr lang="en-ZA" altLang="en-US" sz="2400" dirty="0" err="1" smtClean="0">
                <a:latin typeface="Arial" panose="020B0604020202020204" pitchFamily="34" charset="0"/>
              </a:rPr>
              <a:t>vaste</a:t>
            </a:r>
            <a:r>
              <a:rPr lang="en-ZA" altLang="en-US" sz="2400" dirty="0" smtClean="0">
                <a:latin typeface="Arial" panose="020B0604020202020204" pitchFamily="34" charset="0"/>
              </a:rPr>
              <a:t> </a:t>
            </a:r>
            <a:r>
              <a:rPr lang="en-ZA" altLang="en-US" sz="2400" dirty="0" err="1" smtClean="0">
                <a:latin typeface="Arial" panose="020B0604020202020204" pitchFamily="34" charset="0"/>
              </a:rPr>
              <a:t>posisies</a:t>
            </a:r>
            <a:r>
              <a:rPr lang="en-ZA" altLang="en-US" sz="2400" dirty="0" smtClean="0">
                <a:latin typeface="Arial" panose="020B0604020202020204" pitchFamily="34" charset="0"/>
              </a:rPr>
              <a:t> </a:t>
            </a:r>
            <a:r>
              <a:rPr lang="en-ZA" altLang="en-US" sz="2400" dirty="0" err="1" smtClean="0">
                <a:latin typeface="Arial" panose="020B0604020202020204" pitchFamily="34" charset="0"/>
              </a:rPr>
              <a:t>en</a:t>
            </a:r>
            <a:r>
              <a:rPr lang="en-ZA" altLang="en-US" sz="2400" dirty="0" smtClean="0">
                <a:latin typeface="Arial" panose="020B0604020202020204" pitchFamily="34" charset="0"/>
              </a:rPr>
              <a:t> het ‘n </a:t>
            </a:r>
            <a:r>
              <a:rPr lang="en-ZA" altLang="en-US" sz="2400" dirty="0" err="1" smtClean="0">
                <a:latin typeface="Arial" panose="020B0604020202020204" pitchFamily="34" charset="0"/>
              </a:rPr>
              <a:t>baie</a:t>
            </a:r>
            <a:r>
              <a:rPr lang="en-ZA" altLang="en-US" sz="2400" dirty="0" smtClean="0">
                <a:latin typeface="Arial" panose="020B0604020202020204" pitchFamily="34" charset="0"/>
              </a:rPr>
              <a:t> </a:t>
            </a:r>
            <a:r>
              <a:rPr lang="en-ZA" altLang="en-US" sz="2400" dirty="0" err="1" smtClean="0">
                <a:latin typeface="Arial" panose="020B0604020202020204" pitchFamily="34" charset="0"/>
              </a:rPr>
              <a:t>klein</a:t>
            </a:r>
            <a:r>
              <a:rPr lang="en-ZA" altLang="en-US" sz="2400" dirty="0" smtClean="0">
                <a:latin typeface="Arial" panose="020B0604020202020204" pitchFamily="34" charset="0"/>
              </a:rPr>
              <a:t> </a:t>
            </a:r>
            <a:r>
              <a:rPr lang="en-ZA" altLang="en-US" sz="2400" dirty="0" err="1" smtClean="0">
                <a:latin typeface="Arial" panose="020B0604020202020204" pitchFamily="34" charset="0"/>
              </a:rPr>
              <a:t>geleentheid</a:t>
            </a:r>
            <a:r>
              <a:rPr lang="en-ZA" altLang="en-US" sz="2400" dirty="0" smtClean="0">
                <a:latin typeface="Arial" panose="020B0604020202020204" pitchFamily="34" charset="0"/>
              </a:rPr>
              <a:t> om met </a:t>
            </a:r>
            <a:r>
              <a:rPr lang="en-ZA" altLang="en-US" sz="2400" dirty="0" err="1" smtClean="0">
                <a:latin typeface="Arial" panose="020B0604020202020204" pitchFamily="34" charset="0"/>
              </a:rPr>
              <a:t>mekaar</a:t>
            </a:r>
            <a:r>
              <a:rPr lang="en-ZA" altLang="en-US" sz="2400" dirty="0" smtClean="0">
                <a:latin typeface="Arial" panose="020B0604020202020204" pitchFamily="34" charset="0"/>
              </a:rPr>
              <a:t> in </a:t>
            </a:r>
            <a:r>
              <a:rPr lang="en-ZA" altLang="en-US" sz="2400" dirty="0" err="1" smtClean="0">
                <a:latin typeface="Arial" panose="020B0604020202020204" pitchFamily="34" charset="0"/>
              </a:rPr>
              <a:t>aanraking</a:t>
            </a:r>
            <a:r>
              <a:rPr lang="en-ZA" altLang="en-US" sz="2400" dirty="0" smtClean="0">
                <a:latin typeface="Arial" panose="020B0604020202020204" pitchFamily="34" charset="0"/>
              </a:rPr>
              <a:t> </a:t>
            </a:r>
            <a:r>
              <a:rPr lang="en-ZA" altLang="en-US" sz="2400" dirty="0" err="1" smtClean="0">
                <a:latin typeface="Arial" panose="020B0604020202020204" pitchFamily="34" charset="0"/>
              </a:rPr>
              <a:t>te</a:t>
            </a:r>
            <a:r>
              <a:rPr lang="en-ZA" altLang="en-US" sz="2400" dirty="0" smtClean="0">
                <a:latin typeface="Arial" panose="020B0604020202020204" pitchFamily="34" charset="0"/>
              </a:rPr>
              <a:t> </a:t>
            </a:r>
            <a:r>
              <a:rPr lang="en-ZA" altLang="en-US" sz="2400" dirty="0" err="1" smtClean="0">
                <a:latin typeface="Arial" panose="020B0604020202020204" pitchFamily="34" charset="0"/>
              </a:rPr>
              <a:t>kan</a:t>
            </a:r>
            <a:r>
              <a:rPr lang="en-ZA" altLang="en-US" sz="2400" dirty="0" smtClean="0">
                <a:latin typeface="Arial" panose="020B0604020202020204" pitchFamily="34" charset="0"/>
              </a:rPr>
              <a:t> </a:t>
            </a:r>
            <a:r>
              <a:rPr lang="en-ZA" altLang="en-US" sz="2400" dirty="0" err="1" smtClean="0">
                <a:latin typeface="Arial" panose="020B0604020202020204" pitchFamily="34" charset="0"/>
              </a:rPr>
              <a:t>kom</a:t>
            </a:r>
            <a:r>
              <a:rPr lang="en-ZA" altLang="en-US" sz="2400" dirty="0" smtClean="0">
                <a:latin typeface="Arial" panose="020B0604020202020204" pitchFamily="34" charset="0"/>
              </a:rPr>
              <a:t> om </a:t>
            </a:r>
            <a:r>
              <a:rPr lang="en-ZA" altLang="en-US" sz="2400" dirty="0" err="1" smtClean="0">
                <a:latin typeface="Arial" panose="020B0604020202020204" pitchFamily="34" charset="0"/>
              </a:rPr>
              <a:t>te</a:t>
            </a:r>
            <a:r>
              <a:rPr lang="en-ZA" altLang="en-US" sz="2400" dirty="0" smtClean="0">
                <a:latin typeface="Arial" panose="020B0604020202020204" pitchFamily="34" charset="0"/>
              </a:rPr>
              <a:t> </a:t>
            </a:r>
            <a:r>
              <a:rPr lang="en-ZA" altLang="en-US" sz="2400" dirty="0" err="1" smtClean="0">
                <a:latin typeface="Arial" panose="020B0604020202020204" pitchFamily="34" charset="0"/>
              </a:rPr>
              <a:t>reageer</a:t>
            </a:r>
            <a:r>
              <a:rPr lang="en-ZA" altLang="en-US" sz="2400" dirty="0" smtClean="0">
                <a:latin typeface="Arial" panose="020B0604020202020204" pitchFamily="34" charset="0"/>
              </a:rPr>
              <a:t>.</a:t>
            </a:r>
            <a:endParaRPr lang="en-ZA" altLang="en-US" sz="2400" dirty="0">
              <a:latin typeface="Arial" panose="020B0604020202020204" pitchFamily="34" charset="0"/>
            </a:endParaRPr>
          </a:p>
        </p:txBody>
      </p:sp>
      <p:sp>
        <p:nvSpPr>
          <p:cNvPr id="557063" name="Text Box 7"/>
          <p:cNvSpPr txBox="1">
            <a:spLocks noChangeArrowheads="1"/>
          </p:cNvSpPr>
          <p:nvPr/>
        </p:nvSpPr>
        <p:spPr bwMode="auto">
          <a:xfrm>
            <a:off x="251520" y="5406315"/>
            <a:ext cx="82073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just">
              <a:spcBef>
                <a:spcPct val="50000"/>
              </a:spcBef>
              <a:buSzTx/>
              <a:buFontTx/>
              <a:buNone/>
            </a:pPr>
            <a:r>
              <a:rPr lang="en-ZA" altLang="en-US" sz="2400" dirty="0" smtClean="0">
                <a:latin typeface="Arial" panose="020B0604020202020204" pitchFamily="34" charset="0"/>
              </a:rPr>
              <a:t>Die </a:t>
            </a:r>
            <a:r>
              <a:rPr lang="en-ZA" altLang="en-US" sz="2400" dirty="0" err="1" smtClean="0">
                <a:latin typeface="Arial" panose="020B0604020202020204" pitchFamily="34" charset="0"/>
              </a:rPr>
              <a:t>meeste</a:t>
            </a:r>
            <a:r>
              <a:rPr lang="en-ZA" altLang="en-US" sz="2400" dirty="0" smtClean="0">
                <a:latin typeface="Arial" panose="020B0604020202020204" pitchFamily="34" charset="0"/>
              </a:rPr>
              <a:t> </a:t>
            </a:r>
            <a:r>
              <a:rPr lang="en-ZA" altLang="en-US" sz="2400" dirty="0" err="1" smtClean="0">
                <a:latin typeface="Arial" panose="020B0604020202020204" pitchFamily="34" charset="0"/>
              </a:rPr>
              <a:t>chemiesereaksies</a:t>
            </a:r>
            <a:r>
              <a:rPr lang="en-ZA" altLang="en-US" sz="2400" dirty="0" smtClean="0">
                <a:latin typeface="Arial" panose="020B0604020202020204" pitchFamily="34" charset="0"/>
              </a:rPr>
              <a:t> </a:t>
            </a:r>
            <a:r>
              <a:rPr lang="en-ZA" altLang="en-US" sz="2400" dirty="0" err="1" smtClean="0">
                <a:latin typeface="Arial" panose="020B0604020202020204" pitchFamily="34" charset="0"/>
              </a:rPr>
              <a:t>vind</a:t>
            </a:r>
            <a:r>
              <a:rPr lang="en-ZA" altLang="en-US" sz="2400" dirty="0" smtClean="0">
                <a:latin typeface="Arial" panose="020B0604020202020204" pitchFamily="34" charset="0"/>
              </a:rPr>
              <a:t> </a:t>
            </a:r>
            <a:r>
              <a:rPr lang="en-ZA" altLang="en-US" sz="2400" dirty="0" err="1" smtClean="0">
                <a:latin typeface="Arial" panose="020B0604020202020204" pitchFamily="34" charset="0"/>
              </a:rPr>
              <a:t>daarom</a:t>
            </a:r>
            <a:r>
              <a:rPr lang="en-ZA" altLang="en-US" sz="2400" dirty="0" smtClean="0">
                <a:latin typeface="Arial" panose="020B0604020202020204" pitchFamily="34" charset="0"/>
              </a:rPr>
              <a:t> in </a:t>
            </a:r>
            <a:r>
              <a:rPr lang="en-ZA" altLang="en-US" sz="2400" dirty="0" err="1" smtClean="0">
                <a:latin typeface="Arial" panose="020B0604020202020204" pitchFamily="34" charset="0"/>
              </a:rPr>
              <a:t>vloeistof</a:t>
            </a:r>
            <a:r>
              <a:rPr lang="en-ZA" altLang="en-US" sz="2400" dirty="0" smtClean="0">
                <a:latin typeface="Arial" panose="020B0604020202020204" pitchFamily="34" charset="0"/>
              </a:rPr>
              <a:t> </a:t>
            </a:r>
            <a:r>
              <a:rPr lang="en-ZA" altLang="en-US" sz="2400" dirty="0" err="1" smtClean="0">
                <a:latin typeface="Arial" panose="020B0604020202020204" pitchFamily="34" charset="0"/>
              </a:rPr>
              <a:t>oplossings</a:t>
            </a:r>
            <a:r>
              <a:rPr lang="en-ZA" altLang="en-US" sz="2400" dirty="0" smtClean="0">
                <a:latin typeface="Arial" panose="020B0604020202020204" pitchFamily="34" charset="0"/>
              </a:rPr>
              <a:t> of in die </a:t>
            </a:r>
            <a:r>
              <a:rPr lang="en-ZA" altLang="en-US" sz="2400" dirty="0" err="1" smtClean="0">
                <a:latin typeface="Arial" panose="020B0604020202020204" pitchFamily="34" charset="0"/>
              </a:rPr>
              <a:t>gasfase</a:t>
            </a:r>
            <a:r>
              <a:rPr lang="en-ZA" altLang="en-US" sz="2400" dirty="0" smtClean="0">
                <a:latin typeface="Arial" panose="020B0604020202020204" pitchFamily="34" charset="0"/>
              </a:rPr>
              <a:t> </a:t>
            </a:r>
            <a:r>
              <a:rPr lang="en-ZA" altLang="en-US" sz="2400" dirty="0" err="1" smtClean="0">
                <a:latin typeface="Arial" panose="020B0604020202020204" pitchFamily="34" charset="0"/>
              </a:rPr>
              <a:t>plaas</a:t>
            </a:r>
            <a:r>
              <a:rPr lang="en-ZA" altLang="en-US" sz="2400" dirty="0" smtClean="0">
                <a:latin typeface="Arial" panose="020B0604020202020204" pitchFamily="34" charset="0"/>
              </a:rPr>
              <a:t>.</a:t>
            </a:r>
            <a:endParaRPr lang="en-ZA" altLang="en-US" sz="2400" dirty="0">
              <a:latin typeface="Arial" panose="020B0604020202020204" pitchFamily="34" charset="0"/>
            </a:endParaRPr>
          </a:p>
        </p:txBody>
      </p:sp>
      <p:sp>
        <p:nvSpPr>
          <p:cNvPr id="37894" name="Text Box 8"/>
          <p:cNvSpPr txBox="1">
            <a:spLocks noChangeArrowheads="1"/>
          </p:cNvSpPr>
          <p:nvPr/>
        </p:nvSpPr>
        <p:spPr bwMode="auto">
          <a:xfrm>
            <a:off x="900113" y="620713"/>
            <a:ext cx="7416800" cy="1079500"/>
          </a:xfrm>
          <a:prstGeom prst="rect">
            <a:avLst/>
          </a:prstGeom>
          <a:solidFill>
            <a:srgbClr val="BFA93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SzTx/>
              <a:buFontTx/>
              <a:buNone/>
            </a:pPr>
            <a:r>
              <a:rPr lang="en-ZA" altLang="en-US">
                <a:latin typeface="Arial" panose="020B0604020202020204" pitchFamily="34" charset="0"/>
              </a:rPr>
              <a:t>Hoekom moet reagense eerder in vloeistofvorm of gasfase wees?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570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570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57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570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570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57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570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570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57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570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570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57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7060" grpId="0"/>
      <p:bldP spid="557061" grpId="0"/>
      <p:bldP spid="557062" grpId="0"/>
      <p:bldP spid="55706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F7F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252" name="Rectangle 4"/>
          <p:cNvSpPr>
            <a:spLocks noGrp="1" noChangeArrowheads="1"/>
          </p:cNvSpPr>
          <p:nvPr>
            <p:ph type="title"/>
          </p:nvPr>
        </p:nvSpPr>
        <p:spPr>
          <a:xfrm>
            <a:off x="1438275" y="161925"/>
            <a:ext cx="6348413" cy="571500"/>
          </a:xfrm>
          <a:solidFill>
            <a:srgbClr val="FFC000"/>
          </a:solidFill>
          <a:ln w="57150" cmpd="thinThick">
            <a:solidFill>
              <a:schemeClr val="tx1"/>
            </a:solidFill>
          </a:ln>
        </p:spPr>
        <p:txBody>
          <a:bodyPr/>
          <a:lstStyle/>
          <a:p>
            <a:pPr>
              <a:defRPr/>
            </a:pPr>
            <a:r>
              <a:rPr lang="en-ZA" sz="2400" noProof="1" smtClean="0">
                <a:solidFill>
                  <a:schemeClr val="bg1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IONE IN WATERIGE OPLOSSINGS </a:t>
            </a:r>
          </a:p>
        </p:txBody>
      </p:sp>
      <p:sp>
        <p:nvSpPr>
          <p:cNvPr id="56323" name="Text Box 5"/>
          <p:cNvSpPr txBox="1">
            <a:spLocks noChangeArrowheads="1"/>
          </p:cNvSpPr>
          <p:nvPr/>
        </p:nvSpPr>
        <p:spPr bwMode="auto">
          <a:xfrm>
            <a:off x="152400" y="817563"/>
            <a:ext cx="8705850" cy="18004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defTabSz="273050">
              <a:spcBef>
                <a:spcPct val="20000"/>
              </a:spcBef>
              <a:buSzPct val="100000"/>
              <a:buChar char="•"/>
              <a:tabLst>
                <a:tab pos="273050" algn="l"/>
              </a:tabLst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defTabSz="273050">
              <a:spcBef>
                <a:spcPct val="20000"/>
              </a:spcBef>
              <a:buSzPct val="100000"/>
              <a:buChar char="–"/>
              <a:tabLst>
                <a:tab pos="273050" algn="l"/>
              </a:tabLst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defTabSz="273050">
              <a:spcBef>
                <a:spcPct val="20000"/>
              </a:spcBef>
              <a:buSzPct val="100000"/>
              <a:buChar char="•"/>
              <a:tabLst>
                <a:tab pos="27305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defTabSz="273050">
              <a:spcBef>
                <a:spcPct val="20000"/>
              </a:spcBef>
              <a:buSzPct val="100000"/>
              <a:buChar char="–"/>
              <a:tabLst>
                <a:tab pos="273050" algn="l"/>
              </a:tabLst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defTabSz="273050">
              <a:spcBef>
                <a:spcPct val="20000"/>
              </a:spcBef>
              <a:buSzPct val="100000"/>
              <a:buChar char="•"/>
              <a:tabLst>
                <a:tab pos="273050" algn="l"/>
              </a:tabLst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defTabSz="27305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tabLst>
                <a:tab pos="273050" algn="l"/>
              </a:tabLst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defTabSz="27305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tabLst>
                <a:tab pos="273050" algn="l"/>
              </a:tabLst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defTabSz="27305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tabLst>
                <a:tab pos="273050" algn="l"/>
              </a:tabLst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defTabSz="27305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tabLst>
                <a:tab pos="273050" algn="l"/>
              </a:tabLst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>
                <a:srgbClr val="FFFF00"/>
              </a:buClr>
              <a:buSzTx/>
              <a:buFont typeface="Wingdings" panose="05000000000000000000" pitchFamily="2" charset="2"/>
              <a:buChar char="v"/>
            </a:pPr>
            <a:r>
              <a:rPr lang="en-US" altLang="en-US" sz="1800" b="1" noProof="1">
                <a:solidFill>
                  <a:srgbClr val="FFFFFF"/>
                </a:solidFill>
                <a:latin typeface="Comic Sans MS" panose="030F0702030302020204" pitchFamily="66" charset="0"/>
              </a:rPr>
              <a:t>		</a:t>
            </a:r>
            <a:r>
              <a:rPr lang="en-US" altLang="en-US" sz="1800" b="1" noProof="1" smtClean="0">
                <a:solidFill>
                  <a:srgbClr val="FFFFFF"/>
                </a:solidFill>
                <a:latin typeface="Comic Sans MS" panose="030F0702030302020204" pitchFamily="66" charset="0"/>
              </a:rPr>
              <a:t>Om ‘n soliede ionieseverbinding op te los vereis dat elke ioon van die teenoorgestelde gelaaide ioon geskei moet word.</a:t>
            </a:r>
            <a:endParaRPr lang="en-US" altLang="en-US" sz="1800" b="1" noProof="1">
              <a:solidFill>
                <a:srgbClr val="FFFFFF"/>
              </a:solidFill>
              <a:latin typeface="Comic Sans MS" panose="030F0702030302020204" pitchFamily="66" charset="0"/>
            </a:endParaRPr>
          </a:p>
          <a:p>
            <a:pPr>
              <a:spcBef>
                <a:spcPct val="50000"/>
              </a:spcBef>
              <a:buClr>
                <a:srgbClr val="FFFF00"/>
              </a:buClr>
              <a:buSzTx/>
              <a:buFont typeface="Wingdings" panose="05000000000000000000" pitchFamily="2" charset="2"/>
              <a:buChar char="v"/>
            </a:pPr>
            <a:endParaRPr lang="en-US" altLang="en-US" sz="800" b="1" noProof="1">
              <a:solidFill>
                <a:srgbClr val="FFFFFF"/>
              </a:solidFill>
              <a:latin typeface="Comic Sans MS" panose="030F0702030302020204" pitchFamily="66" charset="0"/>
            </a:endParaRPr>
          </a:p>
          <a:p>
            <a:pPr>
              <a:spcBef>
                <a:spcPct val="50000"/>
              </a:spcBef>
              <a:buClr>
                <a:srgbClr val="FFFF00"/>
              </a:buClr>
              <a:buSzTx/>
              <a:buFont typeface="Wingdings" panose="05000000000000000000" pitchFamily="2" charset="2"/>
              <a:buChar char="v"/>
            </a:pPr>
            <a:r>
              <a:rPr lang="en-US" altLang="en-US" sz="1800" b="1" noProof="1">
                <a:solidFill>
                  <a:srgbClr val="FFFFFF"/>
                </a:solidFill>
                <a:latin typeface="Comic Sans MS" panose="030F0702030302020204" pitchFamily="66" charset="0"/>
              </a:rPr>
              <a:t>		Water is </a:t>
            </a:r>
            <a:r>
              <a:rPr lang="en-US" altLang="en-US" sz="1800" b="1" noProof="1" smtClean="0">
                <a:solidFill>
                  <a:srgbClr val="FFFFFF"/>
                </a:solidFill>
                <a:latin typeface="Comic Sans MS" panose="030F0702030302020204" pitchFamily="66" charset="0"/>
              </a:rPr>
              <a:t>goed daarmee om die meeste ionieseverbindings op te los omrede elke watermolekuul ‘n positiefgelaaide kant sowel as ‘n negatiefgelaaide kant het.</a:t>
            </a:r>
            <a:endParaRPr lang="en-US" altLang="en-US" sz="1800" b="1" dirty="0">
              <a:solidFill>
                <a:srgbClr val="FFFFFF"/>
              </a:solidFill>
              <a:latin typeface="Comic Sans MS" panose="030F0702030302020204" pitchFamily="66" charset="0"/>
            </a:endParaRPr>
          </a:p>
        </p:txBody>
      </p:sp>
      <p:sp>
        <p:nvSpPr>
          <p:cNvPr id="39940" name="Rectangle 3" descr="0501a"/>
          <p:cNvSpPr>
            <a:spLocks noGrp="1" noChangeAspect="1" noChangeArrowheads="1"/>
          </p:cNvSpPr>
          <p:nvPr isPhoto="1"/>
        </p:nvSpPr>
        <p:spPr bwMode="auto">
          <a:xfrm>
            <a:off x="2359149" y="2636912"/>
            <a:ext cx="4301083" cy="4091718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lang="af-ZA" altLang="en-US" sz="240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F7F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4" descr="0501.jpg                                                       00268407Fausto                         BA94C69E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1357313"/>
            <a:ext cx="8916988" cy="5214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>
            <a:spLocks noGrp="1" noChangeArrowheads="1"/>
          </p:cNvSpPr>
          <p:nvPr>
            <p:ph type="title"/>
          </p:nvPr>
        </p:nvSpPr>
        <p:spPr>
          <a:xfrm>
            <a:off x="1285875" y="233363"/>
            <a:ext cx="6491288" cy="695325"/>
          </a:xfrm>
          <a:solidFill>
            <a:srgbClr val="FFC000"/>
          </a:solidFill>
          <a:ln w="57150" cmpd="thinThick">
            <a:solidFill>
              <a:schemeClr val="tx1"/>
            </a:solidFill>
          </a:ln>
        </p:spPr>
        <p:txBody>
          <a:bodyPr/>
          <a:lstStyle/>
          <a:p>
            <a:pPr>
              <a:defRPr/>
            </a:pPr>
            <a:r>
              <a:rPr lang="en-ZA" sz="2400" noProof="1" smtClean="0">
                <a:solidFill>
                  <a:schemeClr val="bg1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IONE IN WATERIGE OPLOSSINGS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5"/>
          <p:cNvSpPr txBox="1">
            <a:spLocks noChangeArrowheads="1"/>
          </p:cNvSpPr>
          <p:nvPr/>
        </p:nvSpPr>
        <p:spPr bwMode="auto">
          <a:xfrm>
            <a:off x="71438" y="1625600"/>
            <a:ext cx="89916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SzTx/>
              <a:buFontTx/>
              <a:buNone/>
            </a:pPr>
            <a:r>
              <a:rPr lang="en-US" altLang="en-US" sz="2800" noProof="1">
                <a:latin typeface="Comic Sans MS" panose="030F0702030302020204" pitchFamily="66" charset="0"/>
              </a:rPr>
              <a:t>Hoe weet ons dat ione aanwesig is in ‘n waterige oplossing?</a:t>
            </a:r>
            <a:endParaRPr lang="en-US" altLang="en-US" sz="2800">
              <a:latin typeface="Comic Sans MS" panose="030F0702030302020204" pitchFamily="66" charset="0"/>
            </a:endParaRPr>
          </a:p>
        </p:txBody>
      </p:sp>
      <p:sp>
        <p:nvSpPr>
          <p:cNvPr id="565261" name="Text Box 13"/>
          <p:cNvSpPr txBox="1">
            <a:spLocks noChangeArrowheads="1"/>
          </p:cNvSpPr>
          <p:nvPr/>
        </p:nvSpPr>
        <p:spPr bwMode="auto">
          <a:xfrm>
            <a:off x="500063" y="3443288"/>
            <a:ext cx="8072437" cy="1200329"/>
          </a:xfrm>
          <a:prstGeom prst="rect">
            <a:avLst/>
          </a:prstGeom>
          <a:solidFill>
            <a:schemeClr val="folHlink"/>
          </a:solidFill>
          <a:ln w="12700">
            <a:noFill/>
            <a:miter lim="800000"/>
            <a:headEnd type="none" w="sm" len="sm"/>
            <a:tailEnd type="none" w="sm" len="sm"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ZA" noProof="1" smtClean="0">
                <a:latin typeface="Comic Sans MS" pitchFamily="66" charset="0"/>
              </a:rPr>
              <a:t>Die oplossing gelei elektrisiteit!</a:t>
            </a:r>
            <a:endParaRPr lang="en-US" dirty="0">
              <a:latin typeface="Comic Sans MS" pitchFamily="66" charset="0"/>
            </a:endParaRPr>
          </a:p>
          <a:p>
            <a:pPr>
              <a:defRPr/>
            </a:pPr>
            <a:endParaRPr lang="en-US" noProof="1">
              <a:latin typeface="Comic Sans MS" pitchFamily="66" charset="0"/>
            </a:endParaRPr>
          </a:p>
          <a:p>
            <a:pPr>
              <a:defRPr/>
            </a:pPr>
            <a:r>
              <a:rPr lang="en-US" noProof="1" smtClean="0">
                <a:latin typeface="Comic Sans MS" pitchFamily="66" charset="0"/>
              </a:rPr>
              <a:t>Die ione word </a:t>
            </a:r>
            <a:r>
              <a:rPr lang="en-US" noProof="1" smtClean="0">
                <a:solidFill>
                  <a:srgbClr val="F35B1B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ELEKTROLIETE </a:t>
            </a:r>
            <a:r>
              <a:rPr lang="en-US" noProof="1" smtClean="0">
                <a:latin typeface="Comic Sans MS" pitchFamily="66" charset="0"/>
              </a:rPr>
              <a:t>genoem.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title"/>
          </p:nvPr>
        </p:nvSpPr>
        <p:spPr>
          <a:xfrm>
            <a:off x="1285875" y="376238"/>
            <a:ext cx="6491288" cy="695325"/>
          </a:xfrm>
          <a:solidFill>
            <a:srgbClr val="FFC000"/>
          </a:solidFill>
          <a:ln w="57150" cmpd="thinThick">
            <a:solidFill>
              <a:schemeClr val="tx1"/>
            </a:solidFill>
          </a:ln>
        </p:spPr>
        <p:txBody>
          <a:bodyPr/>
          <a:lstStyle/>
          <a:p>
            <a:pPr>
              <a:defRPr/>
            </a:pPr>
            <a:r>
              <a:rPr lang="en-ZA" sz="2400" noProof="1" smtClean="0">
                <a:solidFill>
                  <a:schemeClr val="bg1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IONE IN WATERIGE OPLOSSINGS 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526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7F7F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39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42875" y="1571625"/>
            <a:ext cx="4572000" cy="4214813"/>
          </a:xfrm>
        </p:spPr>
        <p:txBody>
          <a:bodyPr/>
          <a:lstStyle/>
          <a:p>
            <a:pPr>
              <a:spcBef>
                <a:spcPct val="0"/>
              </a:spcBef>
              <a:buClr>
                <a:srgbClr val="FFFF00"/>
              </a:buClr>
              <a:buFont typeface="Wingdings" panose="05000000000000000000" pitchFamily="2" charset="2"/>
              <a:buChar char="v"/>
            </a:pPr>
            <a:r>
              <a:rPr lang="en-US" altLang="en-US" sz="2800" b="1" noProof="1" smtClean="0">
                <a:solidFill>
                  <a:srgbClr val="FFFFFF"/>
                </a:solidFill>
                <a:latin typeface="Comic Sans MS" panose="030F0702030302020204" pitchFamily="66" charset="0"/>
              </a:rPr>
              <a:t>Goeie geleiers van</a:t>
            </a:r>
            <a:r>
              <a:rPr lang="en-US" altLang="en-US" sz="2800" b="1" dirty="0" smtClean="0">
                <a:solidFill>
                  <a:srgbClr val="FFFFFF"/>
                </a:solidFill>
                <a:latin typeface="Comic Sans MS" panose="030F0702030302020204" pitchFamily="66" charset="0"/>
              </a:rPr>
              <a:t> </a:t>
            </a:r>
            <a:r>
              <a:rPr lang="en-US" altLang="en-US" sz="2800" b="1" noProof="1" smtClean="0">
                <a:solidFill>
                  <a:srgbClr val="FFFFFF"/>
                </a:solidFill>
                <a:latin typeface="Comic Sans MS" panose="030F0702030302020204" pitchFamily="66" charset="0"/>
              </a:rPr>
              <a:t>elektrisiteit is sterk elektroliete.</a:t>
            </a:r>
          </a:p>
          <a:p>
            <a:pPr>
              <a:spcBef>
                <a:spcPct val="0"/>
              </a:spcBef>
              <a:buClr>
                <a:srgbClr val="FFFF00"/>
              </a:buClr>
              <a:buFont typeface="Wingdings" panose="05000000000000000000" pitchFamily="2" charset="2"/>
              <a:buChar char="v"/>
            </a:pPr>
            <a:endParaRPr lang="en-US" altLang="en-US" sz="2800" b="1" noProof="1" smtClean="0">
              <a:solidFill>
                <a:srgbClr val="FFFFFF"/>
              </a:solidFill>
              <a:latin typeface="Comic Sans MS" panose="030F0702030302020204" pitchFamily="66" charset="0"/>
            </a:endParaRPr>
          </a:p>
          <a:p>
            <a:pPr>
              <a:spcBef>
                <a:spcPct val="0"/>
              </a:spcBef>
              <a:buClr>
                <a:srgbClr val="FFFF00"/>
              </a:buClr>
              <a:buFont typeface="Wingdings" panose="05000000000000000000" pitchFamily="2" charset="2"/>
              <a:buChar char="v"/>
            </a:pPr>
            <a:r>
              <a:rPr lang="en-US" altLang="en-US" sz="2800" b="1" noProof="1" smtClean="0">
                <a:solidFill>
                  <a:srgbClr val="FFFFFF"/>
                </a:solidFill>
                <a:latin typeface="Comic Sans MS" panose="030F0702030302020204" pitchFamily="66" charset="0"/>
              </a:rPr>
              <a:t>Bv. HCl, MgCl</a:t>
            </a:r>
            <a:r>
              <a:rPr lang="en-US" altLang="en-US" sz="2800" b="1" baseline="-25000" noProof="1" smtClean="0">
                <a:solidFill>
                  <a:srgbClr val="FFFFFF"/>
                </a:solidFill>
                <a:latin typeface="Comic Sans MS" panose="030F0702030302020204" pitchFamily="66" charset="0"/>
              </a:rPr>
              <a:t>2</a:t>
            </a:r>
            <a:r>
              <a:rPr lang="en-US" altLang="en-US" sz="2800" b="1" noProof="1" smtClean="0">
                <a:solidFill>
                  <a:srgbClr val="FFFFFF"/>
                </a:solidFill>
                <a:latin typeface="Comic Sans MS" panose="030F0702030302020204" pitchFamily="66" charset="0"/>
              </a:rPr>
              <a:t>, NaCl</a:t>
            </a:r>
            <a:r>
              <a:rPr lang="en-US" altLang="en-US" sz="2800" b="1" dirty="0" smtClean="0">
                <a:solidFill>
                  <a:srgbClr val="FFFFFF"/>
                </a:solidFill>
                <a:latin typeface="Comic Sans MS" panose="030F0702030302020204" pitchFamily="66" charset="0"/>
              </a:rPr>
              <a:t>. </a:t>
            </a:r>
          </a:p>
          <a:p>
            <a:pPr>
              <a:spcBef>
                <a:spcPct val="0"/>
              </a:spcBef>
              <a:buClr>
                <a:srgbClr val="FFFF00"/>
              </a:buClr>
              <a:buFont typeface="Wingdings" panose="05000000000000000000" pitchFamily="2" charset="2"/>
              <a:buChar char="v"/>
            </a:pPr>
            <a:endParaRPr lang="en-US" altLang="en-US" sz="2800" b="1" dirty="0" smtClean="0">
              <a:solidFill>
                <a:srgbClr val="FFFFFF"/>
              </a:solidFill>
              <a:latin typeface="Comic Sans MS" panose="030F0702030302020204" pitchFamily="66" charset="0"/>
            </a:endParaRPr>
          </a:p>
          <a:p>
            <a:pPr>
              <a:spcBef>
                <a:spcPct val="0"/>
              </a:spcBef>
              <a:buClr>
                <a:srgbClr val="FFFF00"/>
              </a:buClr>
              <a:buFont typeface="Wingdings" panose="05000000000000000000" pitchFamily="2" charset="2"/>
              <a:buChar char="v"/>
            </a:pPr>
            <a:r>
              <a:rPr lang="en-US" altLang="en-US" sz="2800" b="1" noProof="1" smtClean="0">
                <a:solidFill>
                  <a:srgbClr val="FFFFFF"/>
                </a:solidFill>
                <a:latin typeface="Comic Sans MS" panose="030F0702030302020204" pitchFamily="66" charset="0"/>
              </a:rPr>
              <a:t>Hul dissosieer volledig  (of byna volledig) na ione.</a:t>
            </a:r>
          </a:p>
        </p:txBody>
      </p:sp>
      <p:sp>
        <p:nvSpPr>
          <p:cNvPr id="45059" name="Rectangle 1027" descr="0502a"/>
          <p:cNvSpPr>
            <a:spLocks noGrp="1" noChangeAspect="1" noChangeArrowheads="1"/>
          </p:cNvSpPr>
          <p:nvPr isPhoto="1"/>
        </p:nvSpPr>
        <p:spPr bwMode="auto">
          <a:xfrm>
            <a:off x="5072063" y="1189038"/>
            <a:ext cx="3714750" cy="5454650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lang="af-ZA" altLang="en-US" sz="240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title"/>
          </p:nvPr>
        </p:nvSpPr>
        <p:spPr>
          <a:xfrm>
            <a:off x="1366838" y="376238"/>
            <a:ext cx="6491287" cy="695325"/>
          </a:xfrm>
          <a:solidFill>
            <a:srgbClr val="FFC000"/>
          </a:solidFill>
          <a:ln w="57150" cmpd="thinThick">
            <a:solidFill>
              <a:schemeClr val="tx1"/>
            </a:solidFill>
          </a:ln>
        </p:spPr>
        <p:txBody>
          <a:bodyPr/>
          <a:lstStyle/>
          <a:p>
            <a:pPr>
              <a:defRPr/>
            </a:pPr>
            <a:r>
              <a:rPr lang="en-ZA" sz="3200" noProof="1" smtClean="0">
                <a:solidFill>
                  <a:schemeClr val="bg1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STERK ELEKTROLIETE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13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713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713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13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713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713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13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713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713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1396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7F7F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6" name="Picture 3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0188" y="3000375"/>
            <a:ext cx="3000375" cy="2571750"/>
          </a:xfrm>
          <a:prstGeom prst="rect">
            <a:avLst/>
          </a:prstGeom>
          <a:noFill/>
          <a:ln>
            <a:noFill/>
          </a:ln>
          <a:effectLst>
            <a:outerShdw dist="107763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107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42875" y="1143000"/>
            <a:ext cx="5072063" cy="1928813"/>
          </a:xfrm>
        </p:spPr>
        <p:txBody>
          <a:bodyPr/>
          <a:lstStyle/>
          <a:p>
            <a:pPr>
              <a:buClr>
                <a:srgbClr val="FFFF00"/>
              </a:buClr>
              <a:buFont typeface="Wingdings" panose="05000000000000000000" pitchFamily="2" charset="2"/>
              <a:buChar char="v"/>
            </a:pPr>
            <a:r>
              <a:rPr lang="en-US" altLang="en-US" sz="2400" b="1" noProof="1" smtClean="0">
                <a:solidFill>
                  <a:srgbClr val="FFFFFF"/>
                </a:solidFill>
                <a:latin typeface="Comic Sans MS" panose="030F0702030302020204" pitchFamily="66" charset="0"/>
              </a:rPr>
              <a:t>Asynsuur dissosieer net in ‘n klein mate (onvolledig) en is daarom ‘n swak elektroliet.</a:t>
            </a:r>
          </a:p>
        </p:txBody>
      </p:sp>
      <p:sp>
        <p:nvSpPr>
          <p:cNvPr id="47108" name="Rectangle 3" descr="0502b"/>
          <p:cNvSpPr>
            <a:spLocks noGrp="1" noChangeAspect="1" noChangeArrowheads="1"/>
          </p:cNvSpPr>
          <p:nvPr isPhoto="1"/>
        </p:nvSpPr>
        <p:spPr bwMode="auto">
          <a:xfrm>
            <a:off x="5715000" y="928688"/>
            <a:ext cx="3286125" cy="5102225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lang="af-ZA" altLang="en-US" sz="240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title"/>
          </p:nvPr>
        </p:nvSpPr>
        <p:spPr>
          <a:xfrm>
            <a:off x="1285875" y="142875"/>
            <a:ext cx="6491288" cy="695325"/>
          </a:xfrm>
          <a:solidFill>
            <a:srgbClr val="FFC000"/>
          </a:solidFill>
          <a:ln w="57150" cmpd="thinThick">
            <a:solidFill>
              <a:schemeClr val="tx1"/>
            </a:solidFill>
          </a:ln>
        </p:spPr>
        <p:txBody>
          <a:bodyPr/>
          <a:lstStyle/>
          <a:p>
            <a:pPr>
              <a:defRPr/>
            </a:pPr>
            <a:r>
              <a:rPr lang="en-ZA" sz="3200" noProof="1" smtClean="0">
                <a:solidFill>
                  <a:schemeClr val="bg1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SWAK ELEKTROLIETE</a:t>
            </a:r>
          </a:p>
        </p:txBody>
      </p:sp>
      <p:sp>
        <p:nvSpPr>
          <p:cNvPr id="9" name="Rectangle 4"/>
          <p:cNvSpPr txBox="1">
            <a:spLocks noChangeArrowheads="1"/>
          </p:cNvSpPr>
          <p:nvPr/>
        </p:nvSpPr>
        <p:spPr bwMode="auto">
          <a:xfrm>
            <a:off x="357188" y="6143625"/>
            <a:ext cx="8001000" cy="642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7" tIns="44450" rIns="90487" bIns="44450"/>
          <a:lstStyle/>
          <a:p>
            <a:pPr marL="342900" indent="-342900">
              <a:spcBef>
                <a:spcPct val="20000"/>
              </a:spcBef>
              <a:buClr>
                <a:srgbClr val="FFFF00"/>
              </a:buClr>
              <a:buSzPct val="100000"/>
              <a:defRPr/>
            </a:pPr>
            <a:r>
              <a:rPr lang="en-US" sz="2800" b="1" kern="0" noProof="1">
                <a:solidFill>
                  <a:srgbClr val="FFFFFF"/>
                </a:solidFill>
                <a:latin typeface="Comic Sans MS" pitchFamily="66" charset="0"/>
              </a:rPr>
              <a:t>CH</a:t>
            </a:r>
            <a:r>
              <a:rPr lang="en-US" sz="2800" b="1" kern="0" baseline="-25000" noProof="1">
                <a:solidFill>
                  <a:srgbClr val="FFFFFF"/>
                </a:solidFill>
                <a:latin typeface="Comic Sans MS" pitchFamily="66" charset="0"/>
              </a:rPr>
              <a:t>3</a:t>
            </a:r>
            <a:r>
              <a:rPr lang="en-US" sz="2800" b="1" kern="0" noProof="1">
                <a:solidFill>
                  <a:srgbClr val="FFFFFF"/>
                </a:solidFill>
                <a:latin typeface="Comic Sans MS" pitchFamily="66" charset="0"/>
              </a:rPr>
              <a:t>CO</a:t>
            </a:r>
            <a:r>
              <a:rPr lang="en-US" sz="2800" b="1" kern="0" baseline="-25000" noProof="1">
                <a:solidFill>
                  <a:srgbClr val="FFFFFF"/>
                </a:solidFill>
                <a:latin typeface="Comic Sans MS" pitchFamily="66" charset="0"/>
              </a:rPr>
              <a:t>2</a:t>
            </a:r>
            <a:r>
              <a:rPr lang="en-US" sz="2800" b="1" kern="0" noProof="1">
                <a:solidFill>
                  <a:srgbClr val="FFFFFF"/>
                </a:solidFill>
                <a:latin typeface="Comic Sans MS" pitchFamily="66" charset="0"/>
              </a:rPr>
              <a:t>H(aq)  </a:t>
            </a:r>
            <a:r>
              <a:rPr lang="en-US" sz="2800" b="1" kern="0" noProof="1">
                <a:solidFill>
                  <a:srgbClr val="FFFFFF"/>
                </a:solidFill>
                <a:latin typeface="Comic Sans MS" pitchFamily="66" charset="0"/>
                <a:cs typeface="Arial" charset="0"/>
              </a:rPr>
              <a:t>→</a:t>
            </a:r>
            <a:r>
              <a:rPr lang="en-US" sz="2800" b="1" kern="0" noProof="1">
                <a:solidFill>
                  <a:srgbClr val="FFFFFF"/>
                </a:solidFill>
                <a:latin typeface="Comic Sans MS" pitchFamily="66" charset="0"/>
              </a:rPr>
              <a:t>  CH</a:t>
            </a:r>
            <a:r>
              <a:rPr lang="en-US" sz="2800" b="1" kern="0" baseline="-25000" noProof="1">
                <a:solidFill>
                  <a:srgbClr val="FFFFFF"/>
                </a:solidFill>
                <a:latin typeface="Comic Sans MS" pitchFamily="66" charset="0"/>
              </a:rPr>
              <a:t>3</a:t>
            </a:r>
            <a:r>
              <a:rPr lang="en-US" sz="2800" b="1" kern="0" noProof="1">
                <a:solidFill>
                  <a:srgbClr val="FFFFFF"/>
                </a:solidFill>
                <a:latin typeface="Comic Sans MS" pitchFamily="66" charset="0"/>
              </a:rPr>
              <a:t>CO</a:t>
            </a:r>
            <a:r>
              <a:rPr lang="en-US" sz="2800" b="1" kern="0" baseline="-25000" noProof="1">
                <a:solidFill>
                  <a:srgbClr val="FFFFFF"/>
                </a:solidFill>
                <a:latin typeface="Comic Sans MS" pitchFamily="66" charset="0"/>
              </a:rPr>
              <a:t>2</a:t>
            </a:r>
            <a:r>
              <a:rPr lang="en-US" sz="2800" b="1" kern="0" baseline="30000" noProof="1">
                <a:solidFill>
                  <a:srgbClr val="FFFFFF"/>
                </a:solidFill>
                <a:latin typeface="Comic Sans MS" pitchFamily="66" charset="0"/>
              </a:rPr>
              <a:t>-</a:t>
            </a:r>
            <a:r>
              <a:rPr lang="en-US" sz="2800" b="1" kern="0" noProof="1">
                <a:solidFill>
                  <a:srgbClr val="FFFFFF"/>
                </a:solidFill>
                <a:latin typeface="Comic Sans MS" pitchFamily="66" charset="0"/>
              </a:rPr>
              <a:t>(aq)  + H</a:t>
            </a:r>
            <a:r>
              <a:rPr lang="en-US" sz="2800" b="1" kern="0" baseline="30000" noProof="1">
                <a:solidFill>
                  <a:srgbClr val="FFFFFF"/>
                </a:solidFill>
                <a:latin typeface="Comic Sans MS" pitchFamily="66" charset="0"/>
              </a:rPr>
              <a:t>+</a:t>
            </a:r>
            <a:r>
              <a:rPr lang="en-US" sz="2800" b="1" kern="0" noProof="1">
                <a:solidFill>
                  <a:srgbClr val="FFFFFF"/>
                </a:solidFill>
                <a:latin typeface="Comic Sans MS" pitchFamily="66" charset="0"/>
              </a:rPr>
              <a:t>(aq)</a:t>
            </a:r>
          </a:p>
          <a:p>
            <a:pPr marL="342900" indent="-342900">
              <a:spcBef>
                <a:spcPct val="20000"/>
              </a:spcBef>
              <a:buClr>
                <a:srgbClr val="FFFF00"/>
              </a:buClr>
              <a:buSzPct val="100000"/>
              <a:buFont typeface="Wingdings" pitchFamily="2" charset="2"/>
              <a:buChar char="v"/>
              <a:defRPr/>
            </a:pPr>
            <a:endParaRPr lang="en-US" sz="2800" b="1" kern="0" noProof="1">
              <a:solidFill>
                <a:srgbClr val="FFFF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549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1438" y="1268760"/>
            <a:ext cx="5652690" cy="3429000"/>
          </a:xfrm>
        </p:spPr>
        <p:txBody>
          <a:bodyPr/>
          <a:lstStyle/>
          <a:p>
            <a:pPr>
              <a:buClr>
                <a:srgbClr val="C00000"/>
              </a:buClr>
              <a:buFont typeface="Wingdings" pitchFamily="2" charset="2"/>
              <a:buChar char="v"/>
              <a:defRPr/>
            </a:pPr>
            <a:r>
              <a:rPr lang="en-US" sz="2000" b="1" noProof="1" smtClean="0">
                <a:latin typeface="Comic Sans MS" pitchFamily="66" charset="0"/>
              </a:rPr>
              <a:t>Sommige verbindings los op in water, maar vorm nie ione nie en kan daarom nie elektrisiteit gelei nie. Hul word nie-elektroliete genoem.</a:t>
            </a:r>
          </a:p>
          <a:p>
            <a:pPr>
              <a:buClr>
                <a:srgbClr val="C00000"/>
              </a:buClr>
              <a:buFont typeface="Wingdings" pitchFamily="2" charset="2"/>
              <a:buChar char="v"/>
              <a:defRPr/>
            </a:pPr>
            <a:endParaRPr lang="en-US" sz="2000" b="1" dirty="0" smtClean="0">
              <a:latin typeface="Comic Sans MS" pitchFamily="66" charset="0"/>
            </a:endParaRPr>
          </a:p>
          <a:p>
            <a:pPr lvl="1">
              <a:buClr>
                <a:srgbClr val="C00000"/>
              </a:buClr>
              <a:buFont typeface="Wingdings" pitchFamily="2" charset="2"/>
              <a:buChar char="v"/>
              <a:defRPr/>
            </a:pPr>
            <a:r>
              <a:rPr lang="en-US" sz="2000" b="1" noProof="1" smtClean="0">
                <a:latin typeface="Comic Sans MS" pitchFamily="66" charset="0"/>
              </a:rPr>
              <a:t>Voorbeelde sluit in:</a:t>
            </a:r>
          </a:p>
          <a:p>
            <a:pPr lvl="1" indent="-1588">
              <a:buClr>
                <a:srgbClr val="C00000"/>
              </a:buClr>
              <a:buFont typeface="Wingdings" pitchFamily="2" charset="2"/>
              <a:buChar char="v"/>
              <a:defRPr/>
            </a:pPr>
            <a:r>
              <a:rPr lang="en-US" sz="2000" b="1" noProof="1" smtClean="0">
                <a:latin typeface="Comic Sans MS" pitchFamily="66" charset="0"/>
              </a:rPr>
              <a:t> suiker</a:t>
            </a:r>
          </a:p>
          <a:p>
            <a:pPr lvl="1" indent="-1588">
              <a:buClr>
                <a:srgbClr val="C00000"/>
              </a:buClr>
              <a:buFont typeface="Wingdings" pitchFamily="2" charset="2"/>
              <a:buChar char="v"/>
              <a:defRPr/>
            </a:pPr>
            <a:r>
              <a:rPr lang="en-US" sz="2000" b="1" noProof="1" smtClean="0">
                <a:latin typeface="Comic Sans MS" pitchFamily="66" charset="0"/>
              </a:rPr>
              <a:t> etanol</a:t>
            </a:r>
          </a:p>
          <a:p>
            <a:pPr lvl="1" indent="-1588">
              <a:buClr>
                <a:srgbClr val="C00000"/>
              </a:buClr>
              <a:buFont typeface="Wingdings" pitchFamily="2" charset="2"/>
              <a:buChar char="v"/>
              <a:defRPr/>
            </a:pPr>
            <a:r>
              <a:rPr lang="en-US" sz="2000" b="1" noProof="1" smtClean="0">
                <a:latin typeface="Comic Sans MS" pitchFamily="66" charset="0"/>
              </a:rPr>
              <a:t> etileenglikol (in teenvriesmiddel).</a:t>
            </a:r>
          </a:p>
        </p:txBody>
      </p:sp>
      <p:graphicFrame>
        <p:nvGraphicFramePr>
          <p:cNvPr id="49155" name="Object 5"/>
          <p:cNvGraphicFramePr>
            <a:graphicFrameLocks noChangeAspect="1"/>
          </p:cNvGraphicFramePr>
          <p:nvPr/>
        </p:nvGraphicFramePr>
        <p:xfrm>
          <a:off x="3500438" y="4572000"/>
          <a:ext cx="2362200" cy="213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53" name="Photo Editor Photo" r:id="rId4" imgW="3304762" imgH="2991268" progId="MSPhotoEd.3">
                  <p:embed/>
                </p:oleObj>
              </mc:Choice>
              <mc:Fallback>
                <p:oleObj name="Photo Editor Photo" r:id="rId4" imgW="3304762" imgH="2991268" progId="MSPhotoEd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0438" y="4572000"/>
                        <a:ext cx="2362200" cy="2136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07763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56" name="Object 6"/>
          <p:cNvGraphicFramePr>
            <a:graphicFrameLocks noChangeAspect="1"/>
          </p:cNvGraphicFramePr>
          <p:nvPr/>
        </p:nvGraphicFramePr>
        <p:xfrm>
          <a:off x="357188" y="4643438"/>
          <a:ext cx="2781300" cy="200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54" name="Photo Editor Photo" r:id="rId6" imgW="2781688" imgH="2000000" progId="MSPhotoEd.3">
                  <p:embed/>
                </p:oleObj>
              </mc:Choice>
              <mc:Fallback>
                <p:oleObj name="Photo Editor Photo" r:id="rId6" imgW="2781688" imgH="2000000" progId="MSPhotoEd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188" y="4643438"/>
                        <a:ext cx="2781300" cy="2000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07763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9157" name="Picture 4" descr=" 0502c.jpg                                                      00268407Fausto                         BA94C69E: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2188" y="1214438"/>
            <a:ext cx="2786062" cy="436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4"/>
          <p:cNvSpPr>
            <a:spLocks noGrp="1" noChangeArrowheads="1"/>
          </p:cNvSpPr>
          <p:nvPr>
            <p:ph type="title"/>
          </p:nvPr>
        </p:nvSpPr>
        <p:spPr>
          <a:xfrm>
            <a:off x="1366838" y="376238"/>
            <a:ext cx="6491287" cy="695325"/>
          </a:xfrm>
          <a:solidFill>
            <a:srgbClr val="FFC000"/>
          </a:solidFill>
          <a:ln w="57150" cmpd="thinThick">
            <a:solidFill>
              <a:schemeClr val="tx1"/>
            </a:solidFill>
          </a:ln>
        </p:spPr>
        <p:txBody>
          <a:bodyPr/>
          <a:lstStyle/>
          <a:p>
            <a:pPr>
              <a:defRPr/>
            </a:pPr>
            <a:r>
              <a:rPr lang="en-ZA" sz="3200" noProof="1" smtClean="0">
                <a:solidFill>
                  <a:schemeClr val="bg1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NIE-ELEKTROLIET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A2C1FE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CEDDFE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Microsoft Office 98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13034</TotalTime>
  <Pages>8</Pages>
  <Words>546</Words>
  <Application>Microsoft Office PowerPoint</Application>
  <PresentationFormat>On-screen Show (4:3)</PresentationFormat>
  <Paragraphs>108</Paragraphs>
  <Slides>14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Arial</vt:lpstr>
      <vt:lpstr>Calibri</vt:lpstr>
      <vt:lpstr>Comic Sans MS</vt:lpstr>
      <vt:lpstr>Times</vt:lpstr>
      <vt:lpstr>Times New Roman</vt:lpstr>
      <vt:lpstr>Wingdings</vt:lpstr>
      <vt:lpstr>Microsoft Office 98</vt:lpstr>
      <vt:lpstr>Photo Editor Photo</vt:lpstr>
      <vt:lpstr>PowerPoint Presentation</vt:lpstr>
      <vt:lpstr>PowerPoint Presentation</vt:lpstr>
      <vt:lpstr>PowerPoint Presentation</vt:lpstr>
      <vt:lpstr>IONE IN WATERIGE OPLOSSINGS </vt:lpstr>
      <vt:lpstr>IONE IN WATERIGE OPLOSSINGS </vt:lpstr>
      <vt:lpstr>IONE IN WATERIGE OPLOSSINGS </vt:lpstr>
      <vt:lpstr>STERK ELEKTROLIETE</vt:lpstr>
      <vt:lpstr>SWAK ELEKTROLIETE</vt:lpstr>
      <vt:lpstr>NIE-ELEKTROLIET</vt:lpstr>
      <vt:lpstr>OPLOSBAARHEID VAN IONIESE VERBINDINGS IN WATER</vt:lpstr>
      <vt:lpstr>Solubility Table</vt:lpstr>
      <vt:lpstr>Riglyne om die wateroplosbaarheid van ionieseverbindings te voorspel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CHEMICAL REACTIONS Chapter 4</dc:title>
  <dc:creator>J. Kotz</dc:creator>
  <cp:lastModifiedBy>10074694</cp:lastModifiedBy>
  <cp:revision>337</cp:revision>
  <cp:lastPrinted>2005-02-10T14:55:17Z</cp:lastPrinted>
  <dcterms:created xsi:type="dcterms:W3CDTF">1997-09-21T16:33:21Z</dcterms:created>
  <dcterms:modified xsi:type="dcterms:W3CDTF">2021-04-12T12:37:43Z</dcterms:modified>
</cp:coreProperties>
</file>