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6" r:id="rId2"/>
    <p:sldId id="437" r:id="rId3"/>
    <p:sldId id="256" r:id="rId4"/>
    <p:sldId id="257" r:id="rId5"/>
    <p:sldId id="264" r:id="rId6"/>
    <p:sldId id="266" r:id="rId7"/>
    <p:sldId id="313" r:id="rId8"/>
    <p:sldId id="258" r:id="rId9"/>
    <p:sldId id="260" r:id="rId10"/>
    <p:sldId id="261" r:id="rId11"/>
    <p:sldId id="438" r:id="rId12"/>
    <p:sldId id="262" r:id="rId13"/>
    <p:sldId id="263" r:id="rId14"/>
    <p:sldId id="310" r:id="rId15"/>
    <p:sldId id="580" r:id="rId16"/>
    <p:sldId id="440" r:id="rId1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FF9999"/>
    <a:srgbClr val="FF9218"/>
    <a:srgbClr val="5F5F5F"/>
    <a:srgbClr val="0250EC"/>
    <a:srgbClr val="000000"/>
    <a:srgbClr val="842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7500" autoAdjust="0"/>
  </p:normalViewPr>
  <p:slideViewPr>
    <p:cSldViewPr>
      <p:cViewPr varScale="1">
        <p:scale>
          <a:sx n="85" d="100"/>
          <a:sy n="85" d="100"/>
        </p:scale>
        <p:origin x="127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533400" y="414338"/>
            <a:ext cx="163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r>
              <a:rPr lang="en-US" sz="1200" smtClean="0">
                <a:latin typeface="Arial" pitchFamily="34" charset="0"/>
              </a:rPr>
              <a:t>Chapter 4 — Intro—1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6003925" y="490538"/>
            <a:ext cx="369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fld id="{BA7E2BF0-EC82-48EC-B69E-FDA4161F6E3A}" type="slidenum">
              <a:rPr lang="en-US" altLang="en-US" sz="1200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AE99F4-D3EE-4EAC-9A3A-91D7EA995DC1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2583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3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0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41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19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8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670925" y="112713"/>
            <a:ext cx="463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fld id="{48128255-48AA-4E56-838F-EE0BA00A7686}" type="slidenum">
              <a:rPr lang="en-US" altLang="en-US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0" y="6613525"/>
            <a:ext cx="195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r>
              <a:rPr lang="en-US" sz="1000" smtClean="0">
                <a:latin typeface="Arial" pitchFamily="34" charset="0"/>
              </a:rPr>
              <a:t>© 2006 Brooks/Cole - Thomson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  <p:sldLayoutId id="2147484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emistry Images 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40000"/>
          </a:blip>
          <a:stretch>
            <a:fillRect/>
          </a:stretch>
        </p:blipFill>
        <p:spPr>
          <a:xfrm>
            <a:off x="0" y="0"/>
            <a:ext cx="9144000" cy="69786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571500"/>
            <a:ext cx="7770812" cy="5643563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6000" dirty="0" smtClean="0">
                <a:solidFill>
                  <a:srgbClr val="C00000"/>
                </a:solidFill>
                <a:latin typeface="Arial Rounded MT Bold" pitchFamily="34" charset="0"/>
              </a:rPr>
              <a:t>LEEREENHEID 3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sz="4000" b="1" dirty="0" smtClean="0">
                <a:solidFill>
                  <a:schemeClr val="accent4"/>
                </a:solidFill>
                <a:latin typeface="Comic Sans MS" pitchFamily="66" charset="0"/>
              </a:rPr>
              <a:t>CHEMIESE REAKSIES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KT &amp; T, bl. 96 - 137 en 715 - 723</a:t>
            </a:r>
            <a:b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Studiegids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Leergedeeltes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 3.1 – 3.9, bl.  22 - 31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71628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gevolg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die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beginsel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</a:t>
            </a:r>
          </a:p>
          <a:p>
            <a:pP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behoud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buFontTx/>
              <a:buNone/>
              <a:defRPr/>
            </a:pP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oet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‘n </a:t>
            </a:r>
            <a:r>
              <a:rPr lang="en-US" sz="2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chemiesevergelyking</a:t>
            </a:r>
            <a:endParaRPr lang="en-US" sz="2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ebalanseerd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wees.</a:t>
            </a:r>
          </a:p>
          <a:p>
            <a:pPr>
              <a:buFontTx/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dieselfde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aantal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atome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dieselfde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beide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kante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die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vergelyking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hê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90600" y="3048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4800" b="1" dirty="0" err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Chemiesevergelykings</a:t>
            </a:r>
            <a:endParaRPr lang="en-US" sz="4800" b="1" dirty="0">
              <a:solidFill>
                <a:srgbClr val="00279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732240" y="1916832"/>
            <a:ext cx="1953676" cy="3166200"/>
            <a:chOff x="3800" y="1080"/>
            <a:chExt cx="1855" cy="2727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3923" y="3491"/>
              <a:ext cx="1732" cy="3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Lavoisier, 1788</a:t>
              </a:r>
            </a:p>
          </p:txBody>
        </p:sp>
        <p:pic>
          <p:nvPicPr>
            <p:cNvPr id="26631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" y="1080"/>
              <a:ext cx="1704" cy="2272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1016000" y="1295400"/>
            <a:ext cx="6731000" cy="0"/>
          </a:xfrm>
          <a:prstGeom prst="lin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5631631"/>
            <a:ext cx="6964984" cy="461665"/>
          </a:xfrm>
          <a:prstGeom prst="rect">
            <a:avLst/>
          </a:prstGeom>
          <a:solidFill>
            <a:srgbClr val="FF9218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f-ZA" dirty="0">
                <a:solidFill>
                  <a:srgbClr val="0000FF"/>
                </a:solidFill>
                <a:latin typeface="Calibri" pitchFamily="34" charset="0"/>
              </a:rPr>
              <a:t>3CO</a:t>
            </a:r>
            <a:r>
              <a:rPr lang="af-ZA" baseline="-25000" dirty="0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af-ZA" dirty="0">
                <a:solidFill>
                  <a:srgbClr val="0000FF"/>
                </a:solidFill>
                <a:latin typeface="Calibri" pitchFamily="34" charset="0"/>
              </a:rPr>
              <a:t>(g) </a:t>
            </a:r>
            <a:r>
              <a:rPr lang="af-ZA" dirty="0" smtClean="0">
                <a:solidFill>
                  <a:srgbClr val="0000FF"/>
                </a:solidFill>
                <a:latin typeface="Calibri" pitchFamily="34" charset="0"/>
              </a:rPr>
              <a:t>beteken dat daar 3 C-atome </a:t>
            </a:r>
            <a:r>
              <a:rPr lang="af-ZA" b="1" dirty="0" smtClean="0">
                <a:solidFill>
                  <a:srgbClr val="0000FF"/>
                </a:solidFill>
                <a:latin typeface="Calibri" pitchFamily="34" charset="0"/>
              </a:rPr>
              <a:t>EN</a:t>
            </a:r>
            <a:r>
              <a:rPr lang="af-ZA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af-ZA" dirty="0">
                <a:solidFill>
                  <a:srgbClr val="0000FF"/>
                </a:solidFill>
                <a:latin typeface="Calibri" pitchFamily="34" charset="0"/>
              </a:rPr>
              <a:t>6 </a:t>
            </a:r>
            <a:r>
              <a:rPr lang="af-ZA" dirty="0" smtClean="0">
                <a:solidFill>
                  <a:srgbClr val="0000FF"/>
                </a:solidFill>
                <a:latin typeface="Calibri" pitchFamily="34" charset="0"/>
              </a:rPr>
              <a:t>O-atome is.</a:t>
            </a:r>
            <a:endParaRPr lang="af-ZA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52513" y="142875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4800" b="1" dirty="0" err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Chemiesevergelykings</a:t>
            </a:r>
            <a:endParaRPr lang="en-US" sz="4800" b="1" dirty="0">
              <a:solidFill>
                <a:srgbClr val="00279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charset="0"/>
            </a:endParaRP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1127125" y="1143000"/>
            <a:ext cx="6731000" cy="0"/>
          </a:xfrm>
          <a:prstGeom prst="lin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8596" y="1571612"/>
            <a:ext cx="8286808" cy="35855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487" tIns="44450" rIns="90487" bIns="44450"/>
          <a:lstStyle/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  <a:defRPr/>
            </a:pPr>
            <a:r>
              <a:rPr lang="af-ZA" sz="2000" dirty="0" smtClean="0">
                <a:solidFill>
                  <a:srgbClr val="5F5F5F"/>
                </a:solidFill>
                <a:latin typeface="Calibri" pitchFamily="34" charset="0"/>
              </a:rPr>
              <a:t>Formules van reagense en produkte moet korrek wees anders is die vergelyking betekenloos.</a:t>
            </a:r>
            <a:endParaRPr lang="af-ZA" sz="2000" dirty="0">
              <a:solidFill>
                <a:srgbClr val="5F5F5F"/>
              </a:solidFill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  <a:defRPr/>
            </a:pPr>
            <a:endParaRPr lang="af-ZA" sz="2000" dirty="0">
              <a:solidFill>
                <a:srgbClr val="5F5F5F"/>
              </a:solidFill>
              <a:latin typeface="Calibri" pitchFamily="34" charset="0"/>
            </a:endParaRPr>
          </a:p>
          <a:p>
            <a:pPr marL="403225" indent="-403225"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  <a:defRPr/>
            </a:pPr>
            <a:r>
              <a:rPr lang="af-ZA" sz="2000" dirty="0" smtClean="0">
                <a:solidFill>
                  <a:srgbClr val="5F5F5F"/>
                </a:solidFill>
                <a:latin typeface="Calibri" pitchFamily="34" charset="0"/>
              </a:rPr>
              <a:t>Onderskrifte in formules kan nie verander word om die vergelyking te balanseer nie. Wanneer die onderskrifte verander word, verander dit die identiteit van die verbinding. Jy kan nie CO</a:t>
            </a:r>
            <a:r>
              <a:rPr lang="af-ZA" sz="2000" baseline="-25000" dirty="0" smtClean="0">
                <a:solidFill>
                  <a:srgbClr val="5F5F5F"/>
                </a:solidFill>
                <a:latin typeface="Calibri" pitchFamily="34" charset="0"/>
              </a:rPr>
              <a:t>2</a:t>
            </a:r>
            <a:r>
              <a:rPr lang="af-ZA" sz="2000" dirty="0" smtClean="0">
                <a:solidFill>
                  <a:srgbClr val="5F5F5F"/>
                </a:solidFill>
                <a:latin typeface="Calibri" pitchFamily="34" charset="0"/>
              </a:rPr>
              <a:t> na CO verander om die vergelyking te balanseer nie.</a:t>
            </a:r>
            <a:endParaRPr lang="af-ZA" sz="2000" dirty="0">
              <a:solidFill>
                <a:srgbClr val="5F5F5F"/>
              </a:solidFill>
              <a:latin typeface="Calibri" pitchFamily="34" charset="0"/>
            </a:endParaRPr>
          </a:p>
          <a:p>
            <a:pPr>
              <a:buClr>
                <a:srgbClr val="C00000"/>
              </a:buClr>
              <a:tabLst>
                <a:tab pos="461963" algn="l"/>
                <a:tab pos="682625" algn="l"/>
              </a:tabLst>
              <a:defRPr/>
            </a:pPr>
            <a:endParaRPr lang="af-ZA" sz="2000" dirty="0">
              <a:solidFill>
                <a:srgbClr val="5F5F5F"/>
              </a:solidFill>
              <a:latin typeface="Calibri" pitchFamily="34" charset="0"/>
            </a:endParaRPr>
          </a:p>
          <a:p>
            <a:pPr marL="403225" indent="-349250"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  <a:defRPr/>
            </a:pPr>
            <a:r>
              <a:rPr lang="af-ZA" sz="2000" dirty="0" smtClean="0">
                <a:solidFill>
                  <a:srgbClr val="5F5F5F"/>
                </a:solidFill>
                <a:latin typeface="Calibri" pitchFamily="34" charset="0"/>
              </a:rPr>
              <a:t>Chemiesevergelykings word gebalanseer deur </a:t>
            </a:r>
            <a:r>
              <a:rPr lang="af-ZA" sz="2000" dirty="0" err="1" smtClean="0">
                <a:solidFill>
                  <a:srgbClr val="5F5F5F"/>
                </a:solidFill>
                <a:latin typeface="Calibri" pitchFamily="34" charset="0"/>
              </a:rPr>
              <a:t>stoigiometriesekoeffisiënte</a:t>
            </a:r>
            <a:r>
              <a:rPr lang="af-ZA" sz="2000" dirty="0" smtClean="0">
                <a:solidFill>
                  <a:srgbClr val="5F5F5F"/>
                </a:solidFill>
                <a:latin typeface="Calibri" pitchFamily="34" charset="0"/>
              </a:rPr>
              <a:t>. Die totale chemieseformule of verbinding word dan met die </a:t>
            </a:r>
            <a:r>
              <a:rPr lang="af-ZA" sz="2000" dirty="0" err="1" smtClean="0">
                <a:solidFill>
                  <a:srgbClr val="5F5F5F"/>
                </a:solidFill>
                <a:latin typeface="Calibri" pitchFamily="34" charset="0"/>
              </a:rPr>
              <a:t>stoigiometriesekoeffisiënt</a:t>
            </a:r>
            <a:r>
              <a:rPr lang="af-ZA" sz="2000" dirty="0" smtClean="0">
                <a:solidFill>
                  <a:srgbClr val="5F5F5F"/>
                </a:solidFill>
                <a:latin typeface="Calibri" pitchFamily="34" charset="0"/>
              </a:rPr>
              <a:t> vermenigvuldig.</a:t>
            </a:r>
            <a:endParaRPr lang="af-ZA" sz="2000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28625"/>
            <a:ext cx="8496944" cy="1447800"/>
          </a:xfrm>
          <a:solidFill>
            <a:schemeClr val="bg2">
              <a:lumMod val="75000"/>
            </a:schemeClr>
          </a:solidFill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dirty="0" err="1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Balansering</a:t>
            </a:r>
            <a:r>
              <a:rPr lang="en-US" sz="4800" b="1" dirty="0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 van </a:t>
            </a:r>
            <a:r>
              <a:rPr lang="en-US" sz="4800" b="1" dirty="0" err="1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vergelykings</a:t>
            </a:r>
            <a:r>
              <a:rPr lang="en-US" sz="4800" b="1" dirty="0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 </a:t>
            </a:r>
            <a:r>
              <a:rPr lang="en-US" sz="4800" b="1" dirty="0" err="1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deur</a:t>
            </a:r>
            <a:r>
              <a:rPr lang="en-US" sz="4800" b="1" dirty="0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 </a:t>
            </a:r>
            <a:r>
              <a:rPr lang="en-US" sz="4800" b="1" dirty="0" err="1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inspeksie</a:t>
            </a:r>
            <a:endParaRPr lang="en-US" sz="4800" b="1" dirty="0" smtClean="0">
              <a:solidFill>
                <a:srgbClr val="FF921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428875"/>
            <a:ext cx="7696200" cy="39290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Al(s)  +         Br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</a:rPr>
              <a:t>l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→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Al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Br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(s)</a:t>
            </a:r>
          </a:p>
        </p:txBody>
      </p:sp>
      <p:pic>
        <p:nvPicPr>
          <p:cNvPr id="1024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633788"/>
            <a:ext cx="76581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60688" y="24606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7250" y="24669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71500"/>
            <a:ext cx="8535292" cy="180975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Balansering</a:t>
            </a:r>
            <a: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 van </a:t>
            </a:r>
            <a:r>
              <a:rPr lang="en-US" sz="4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vergelykings</a:t>
            </a:r>
            <a: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 </a:t>
            </a:r>
            <a:r>
              <a:rPr lang="en-US" sz="4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deur</a:t>
            </a:r>
            <a: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 </a:t>
            </a:r>
            <a:r>
              <a:rPr lang="en-US" sz="4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inspeksie</a:t>
            </a:r>
            <a:endParaRPr lang="en-US" sz="4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3786188"/>
            <a:ext cx="8358187" cy="8572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___C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(g)   +   ___  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(g)  → ___CO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(g)   +   ___ H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O(g)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2775" y="3767138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78138" y="37798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67263" y="37798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72300" y="37703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000125" y="3214688"/>
          <a:ext cx="6819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6" name="Document" r:id="rId3" imgW="4514850" imgH="400050" progId="ChemWindow.Document">
                  <p:embed/>
                </p:oleObj>
              </mc:Choice>
              <mc:Fallback>
                <p:oleObj name="Document" r:id="rId3" imgW="4514850" imgH="400050" progId="ChemWindow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214688"/>
                        <a:ext cx="68199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Box 8"/>
          <p:cNvSpPr txBox="1">
            <a:spLocks noChangeArrowheads="1"/>
          </p:cNvSpPr>
          <p:nvPr/>
        </p:nvSpPr>
        <p:spPr bwMode="auto">
          <a:xfrm>
            <a:off x="1857375" y="1714500"/>
            <a:ext cx="5478463" cy="461963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atin typeface="Comic Sans MS" pitchFamily="66" charset="0"/>
              </a:rPr>
              <a:t>Balanseer</a:t>
            </a:r>
            <a:r>
              <a:rPr lang="en-US" b="1" dirty="0">
                <a:latin typeface="Comic Sans MS" pitchFamily="66" charset="0"/>
              </a:rPr>
              <a:t> die </a:t>
            </a:r>
            <a:r>
              <a:rPr lang="en-US" b="1" dirty="0" err="1">
                <a:latin typeface="Comic Sans MS" pitchFamily="66" charset="0"/>
              </a:rPr>
              <a:t>volgende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vergelykings</a:t>
            </a:r>
            <a:endParaRPr lang="en-US" b="1" dirty="0">
              <a:latin typeface="Comic Sans MS" pitchFamily="66" charset="0"/>
            </a:endParaRPr>
          </a:p>
        </p:txBody>
      </p:sp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571500" y="4500563"/>
          <a:ext cx="798988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7" name="Document" r:id="rId5" imgW="6886575" imgH="409575" progId="ChemWindow.Document">
                  <p:embed/>
                </p:oleObj>
              </mc:Choice>
              <mc:Fallback>
                <p:oleObj name="Document" r:id="rId5" imgW="6886575" imgH="409575" progId="ChemWindow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500563"/>
                        <a:ext cx="798988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2039938" y="449039"/>
            <a:ext cx="4979987" cy="747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4400" kern="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Probeer</a:t>
            </a: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self 3.2</a:t>
            </a:r>
            <a:endParaRPr lang="en-US" sz="4400" kern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640663" y="1805915"/>
            <a:ext cx="7819769" cy="830997"/>
          </a:xfrm>
          <a:prstGeom prst="rect">
            <a:avLst/>
          </a:prstGeom>
          <a:solidFill>
            <a:schemeClr val="bg1">
              <a:lumMod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FF"/>
                </a:solidFill>
                <a:latin typeface="Comic Sans MS" pitchFamily="66" charset="0"/>
              </a:rPr>
              <a:t>Skryf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 ‘n </a:t>
            </a:r>
            <a:r>
              <a:rPr lang="en-US" b="1" dirty="0" err="1" smtClean="0">
                <a:solidFill>
                  <a:srgbClr val="FFFFFF"/>
                </a:solidFill>
                <a:latin typeface="Comic Sans MS" pitchFamily="66" charset="0"/>
              </a:rPr>
              <a:t>gebalanseerde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Comic Sans MS" pitchFamily="66" charset="0"/>
              </a:rPr>
              <a:t>chemiesevergelyking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Comic Sans MS" pitchFamily="66" charset="0"/>
              </a:rPr>
              <a:t>vir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 die</a:t>
            </a:r>
          </a:p>
          <a:p>
            <a:pPr>
              <a:defRPr/>
            </a:pPr>
            <a:r>
              <a:rPr lang="en-US" b="1" dirty="0" err="1">
                <a:solidFill>
                  <a:srgbClr val="FFFFFF"/>
                </a:solidFill>
                <a:latin typeface="Comic Sans MS" pitchFamily="66" charset="0"/>
              </a:rPr>
              <a:t>v</a:t>
            </a:r>
            <a:r>
              <a:rPr lang="en-US" b="1" dirty="0" err="1" smtClean="0">
                <a:solidFill>
                  <a:srgbClr val="FFFFFF"/>
                </a:solidFill>
                <a:latin typeface="Comic Sans MS" pitchFamily="66" charset="0"/>
              </a:rPr>
              <a:t>erbranding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 van </a:t>
            </a:r>
            <a:r>
              <a:rPr lang="en-US" b="1" dirty="0" err="1" smtClean="0">
                <a:solidFill>
                  <a:srgbClr val="FFFFFF"/>
                </a:solidFill>
                <a:latin typeface="Comic Sans MS" pitchFamily="66" charset="0"/>
              </a:rPr>
              <a:t>butaan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, C</a:t>
            </a:r>
            <a:r>
              <a:rPr lang="en-US" b="1" baseline="-25000" dirty="0" smtClean="0">
                <a:solidFill>
                  <a:srgbClr val="FFFFFF"/>
                </a:solidFill>
                <a:latin typeface="Comic Sans MS" pitchFamily="66" charset="0"/>
              </a:rPr>
              <a:t>4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H</a:t>
            </a:r>
            <a:r>
              <a:rPr lang="en-US" b="1" baseline="-25000" dirty="0" smtClean="0">
                <a:solidFill>
                  <a:srgbClr val="FFFFFF"/>
                </a:solidFill>
                <a:latin typeface="Comic Sans MS" pitchFamily="66" charset="0"/>
              </a:rPr>
              <a:t>10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Comic Sans MS" pitchFamily="66" charset="0"/>
              </a:rPr>
              <a:t>neer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.</a:t>
            </a:r>
            <a:endParaRPr lang="en-US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039938" y="377031"/>
            <a:ext cx="4979987" cy="747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4400" kern="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Probeer</a:t>
            </a: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self 3.3</a:t>
            </a:r>
            <a:endParaRPr lang="en-US" sz="4400" kern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403648" y="4253026"/>
            <a:ext cx="6749922" cy="40011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tabLst>
                <a:tab pos="360363" algn="l"/>
              </a:tabLst>
              <a:defRPr/>
            </a:pPr>
            <a:r>
              <a:rPr lang="af-ZA" sz="2000" dirty="0">
                <a:latin typeface="Calibri" pitchFamily="34" charset="0"/>
                <a:cs typeface="Times New Roman" pitchFamily="18" charset="0"/>
              </a:rPr>
              <a:t>Hierdie leergedeelte word volledig in Leereenheid 7 behandel.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0" y="0"/>
            <a:ext cx="14557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996" tIns="152352" rIns="0" bIns="152352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af-ZA" altLang="en-US" sz="2400"/>
          </a:p>
        </p:txBody>
      </p:sp>
      <p:sp>
        <p:nvSpPr>
          <p:cNvPr id="4" name="TextBox 3"/>
          <p:cNvSpPr txBox="1"/>
          <p:nvPr/>
        </p:nvSpPr>
        <p:spPr bwMode="auto">
          <a:xfrm>
            <a:off x="205154" y="274638"/>
            <a:ext cx="8721969" cy="20620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af-ZA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931695" y="1013353"/>
            <a:ext cx="6712271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Inleiding tot chemiese ewewig</a:t>
            </a:r>
            <a:endParaRPr lang="en-US" sz="3200" b="1" cap="small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2776" name="Group 14"/>
          <p:cNvGrpSpPr>
            <a:grpSpLocks/>
          </p:cNvGrpSpPr>
          <p:nvPr/>
        </p:nvGrpSpPr>
        <p:grpSpPr bwMode="auto">
          <a:xfrm>
            <a:off x="355600" y="568325"/>
            <a:ext cx="1416050" cy="1460500"/>
            <a:chOff x="294949" y="214290"/>
            <a:chExt cx="1415772" cy="1460421"/>
          </a:xfrm>
        </p:grpSpPr>
        <p:sp>
          <p:nvSpPr>
            <p:cNvPr id="13" name="TextBox 12"/>
            <p:cNvSpPr txBox="1"/>
            <p:nvPr/>
          </p:nvSpPr>
          <p:spPr bwMode="auto">
            <a:xfrm rot="16200000">
              <a:off x="272624" y="236615"/>
              <a:ext cx="1460421" cy="1415772"/>
            </a:xfrm>
            <a:prstGeom prst="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af-ZA" sz="1400" dirty="0">
                  <a:latin typeface="Calibri" pitchFamily="34" charset="0"/>
                </a:rPr>
                <a:t>LEERGEDEELTE</a:t>
              </a: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</p:txBody>
        </p:sp>
        <p:grpSp>
          <p:nvGrpSpPr>
            <p:cNvPr id="32778" name="Group 15"/>
            <p:cNvGrpSpPr>
              <a:grpSpLocks/>
            </p:cNvGrpSpPr>
            <p:nvPr/>
          </p:nvGrpSpPr>
          <p:grpSpPr bwMode="auto">
            <a:xfrm>
              <a:off x="670102" y="408508"/>
              <a:ext cx="788377" cy="1066801"/>
              <a:chOff x="5858094" y="5693716"/>
              <a:chExt cx="915020" cy="1169609"/>
            </a:xfrm>
          </p:grpSpPr>
          <p:sp>
            <p:nvSpPr>
              <p:cNvPr id="14" name="Isosceles Triangle 13"/>
              <p:cNvSpPr/>
              <p:nvPr/>
            </p:nvSpPr>
            <p:spPr bwMode="auto">
              <a:xfrm rot="5400000">
                <a:off x="5730427" y="5820106"/>
                <a:ext cx="1169544" cy="915549"/>
              </a:xfrm>
              <a:prstGeom prst="triangle">
                <a:avLst>
                  <a:gd name="adj" fmla="val 50687"/>
                </a:avLst>
              </a:prstGeom>
              <a:solidFill>
                <a:schemeClr val="bg2">
                  <a:lumMod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af-Z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32780" name="TextBox 14"/>
              <p:cNvSpPr txBox="1">
                <a:spLocks noChangeArrowheads="1"/>
              </p:cNvSpPr>
              <p:nvPr/>
            </p:nvSpPr>
            <p:spPr bwMode="auto">
              <a:xfrm>
                <a:off x="5906212" y="6010533"/>
                <a:ext cx="664573" cy="506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af-ZA" altLang="en-US" sz="240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3.2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464846" y="3182005"/>
            <a:ext cx="8229600" cy="40011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algn="ctr">
              <a:tabLst>
                <a:tab pos="360363" algn="l"/>
              </a:tabLst>
              <a:defRPr/>
            </a:pPr>
            <a:r>
              <a:rPr lang="af-ZA" sz="2000" dirty="0">
                <a:latin typeface="Calibri" pitchFamily="34" charset="0"/>
                <a:cs typeface="Times New Roman" pitchFamily="18" charset="0"/>
              </a:rPr>
              <a:t>Hierdie leergedeelte is gebaseer 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hoofstuk 3 van 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die 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handboek.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0"/>
            <a:ext cx="14557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996" tIns="152352" rIns="0" bIns="152352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af-ZA" altLang="en-US" sz="2400"/>
          </a:p>
        </p:txBody>
      </p:sp>
      <p:sp>
        <p:nvSpPr>
          <p:cNvPr id="4" name="TextBox 3"/>
          <p:cNvSpPr txBox="1"/>
          <p:nvPr/>
        </p:nvSpPr>
        <p:spPr bwMode="auto">
          <a:xfrm>
            <a:off x="205154" y="274638"/>
            <a:ext cx="8721969" cy="20620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af-ZA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931695" y="780158"/>
            <a:ext cx="6712271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INLEIDING:</a:t>
            </a:r>
          </a:p>
          <a:p>
            <a:pPr algn="ctr">
              <a:defRPr/>
            </a:pP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Balansering van chemiese vergelykings</a:t>
            </a:r>
            <a:endParaRPr lang="en-US" sz="3200" b="1" cap="small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7416" name="Group 14"/>
          <p:cNvGrpSpPr>
            <a:grpSpLocks/>
          </p:cNvGrpSpPr>
          <p:nvPr/>
        </p:nvGrpSpPr>
        <p:grpSpPr bwMode="auto">
          <a:xfrm>
            <a:off x="355600" y="568325"/>
            <a:ext cx="1416050" cy="1460500"/>
            <a:chOff x="294949" y="214290"/>
            <a:chExt cx="1415772" cy="1460421"/>
          </a:xfrm>
        </p:grpSpPr>
        <p:sp>
          <p:nvSpPr>
            <p:cNvPr id="13" name="TextBox 12"/>
            <p:cNvSpPr txBox="1"/>
            <p:nvPr/>
          </p:nvSpPr>
          <p:spPr bwMode="auto">
            <a:xfrm rot="16200000">
              <a:off x="272624" y="236615"/>
              <a:ext cx="1460421" cy="1415772"/>
            </a:xfrm>
            <a:prstGeom prst="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af-ZA" sz="1400" dirty="0">
                  <a:latin typeface="Calibri" pitchFamily="34" charset="0"/>
                </a:rPr>
                <a:t>LEERGEDEELTE</a:t>
              </a: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</p:txBody>
        </p:sp>
        <p:grpSp>
          <p:nvGrpSpPr>
            <p:cNvPr id="17422" name="Group 15"/>
            <p:cNvGrpSpPr>
              <a:grpSpLocks/>
            </p:cNvGrpSpPr>
            <p:nvPr/>
          </p:nvGrpSpPr>
          <p:grpSpPr bwMode="auto">
            <a:xfrm>
              <a:off x="670102" y="408508"/>
              <a:ext cx="788377" cy="1066801"/>
              <a:chOff x="5858094" y="5693716"/>
              <a:chExt cx="915020" cy="1169609"/>
            </a:xfrm>
          </p:grpSpPr>
          <p:sp>
            <p:nvSpPr>
              <p:cNvPr id="14" name="Isosceles Triangle 13"/>
              <p:cNvSpPr/>
              <p:nvPr/>
            </p:nvSpPr>
            <p:spPr bwMode="auto">
              <a:xfrm rot="5400000">
                <a:off x="5730427" y="5820106"/>
                <a:ext cx="1169544" cy="915549"/>
              </a:xfrm>
              <a:prstGeom prst="triangle">
                <a:avLst>
                  <a:gd name="adj" fmla="val 50687"/>
                </a:avLst>
              </a:prstGeom>
              <a:solidFill>
                <a:schemeClr val="bg2">
                  <a:lumMod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af-Z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17424" name="TextBox 14"/>
              <p:cNvSpPr txBox="1">
                <a:spLocks noChangeArrowheads="1"/>
              </p:cNvSpPr>
              <p:nvPr/>
            </p:nvSpPr>
            <p:spPr bwMode="auto">
              <a:xfrm>
                <a:off x="5906212" y="6010533"/>
                <a:ext cx="664573" cy="506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af-ZA" altLang="en-US" sz="240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3.1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35482" y="4150205"/>
            <a:ext cx="244262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defRPr/>
            </a:pPr>
            <a:r>
              <a:rPr lang="en-US" sz="3200" u="sng" dirty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UITKOMSTE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81354" y="4839970"/>
            <a:ext cx="8581292" cy="1446550"/>
          </a:xfrm>
          <a:prstGeom prst="rect">
            <a:avLst/>
          </a:prstGeom>
          <a:solidFill>
            <a:srgbClr val="E6E6E6"/>
          </a:solidFill>
          <a:ln w="190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tabLst>
                <a:tab pos="360363" algn="l"/>
              </a:tabLst>
              <a:defRPr/>
            </a:pPr>
            <a:r>
              <a:rPr lang="af-ZA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 voltooiing van hierdie leergedeelte behoort jy:</a:t>
            </a:r>
            <a:endParaRPr lang="en-US" sz="2000" dirty="0"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  <a:tabLst>
                <a:tab pos="360363" algn="l"/>
              </a:tabLst>
              <a:defRPr/>
            </a:pPr>
            <a:r>
              <a:rPr lang="af-ZA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eenvoudige chemiese vergelykings deur middel van inspeksie te kan 	balanseer.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tabLst>
                <a:tab pos="360363" algn="l"/>
              </a:tabLst>
              <a:defRPr/>
            </a:pPr>
            <a:endParaRPr lang="af-ZA" sz="8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  <a:tabLst>
                <a:tab pos="360363" algn="l"/>
              </a:tabLst>
              <a:defRPr/>
            </a:pPr>
            <a:r>
              <a:rPr lang="af-ZA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die inligting in </a:t>
            </a:r>
            <a:r>
              <a:rPr lang="af-ZA" sz="2000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‘n</a:t>
            </a:r>
            <a:r>
              <a:rPr lang="af-ZA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gebalanseerde chemiese vergelyking te kan gebruik.</a:t>
            </a:r>
            <a:r>
              <a:rPr lang="en-US" sz="20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rgbClr val="6E00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CHEMIESEREAKSIES</a:t>
            </a:r>
            <a:endParaRPr lang="en-US" sz="3200" b="1" dirty="0" smtClean="0">
              <a:solidFill>
                <a:srgbClr val="6E004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945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085975"/>
            <a:ext cx="3970337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85975"/>
            <a:ext cx="37465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69963" y="5846763"/>
            <a:ext cx="274915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Reagense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Zn + I</a:t>
            </a:r>
            <a:r>
              <a:rPr lang="en-US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465763" y="5846763"/>
            <a:ext cx="256801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Produk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Zn I</a:t>
            </a:r>
            <a:r>
              <a:rPr lang="en-US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911600" y="6096000"/>
            <a:ext cx="139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58552"/>
            <a:ext cx="7704856" cy="838200"/>
          </a:xfrm>
        </p:spPr>
        <p:txBody>
          <a:bodyPr/>
          <a:lstStyle/>
          <a:p>
            <a:pPr>
              <a:defRPr/>
            </a:pPr>
            <a:r>
              <a:rPr lang="en-US" sz="4000" b="1" dirty="0" err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Chemiesereaksievergelykings</a:t>
            </a:r>
            <a:endParaRPr lang="en-US" sz="4000" b="1" dirty="0" smtClean="0">
              <a:solidFill>
                <a:srgbClr val="00279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58639"/>
            <a:ext cx="7162800" cy="333851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Lei die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fisiesetoestand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van die  </a:t>
            </a:r>
            <a:r>
              <a:rPr lang="en-US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reagense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produk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(</a:t>
            </a:r>
            <a:r>
              <a:rPr lang="en-US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te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)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af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sowel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as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hul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relatiewe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hoeveelhede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in ‘n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reaksie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>
              <a:buFontTx/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      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Al(s)  +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(g)  →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Al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(s)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225376" y="1196752"/>
            <a:ext cx="6731000" cy="0"/>
          </a:xfrm>
          <a:prstGeom prst="lin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713469" y="3555746"/>
            <a:ext cx="5054955" cy="928687"/>
            <a:chOff x="1928794" y="3214686"/>
            <a:chExt cx="5054826" cy="92869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3214686"/>
              <a:ext cx="4269008" cy="46166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</a:rPr>
                <a:t>Stoigiometriesekoeffisiënte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endParaRPr>
            </a:p>
          </p:txBody>
        </p:sp>
        <p:cxnSp>
          <p:nvCxnSpPr>
            <p:cNvPr id="15" name="Curved Connector 14"/>
            <p:cNvCxnSpPr/>
            <p:nvPr/>
          </p:nvCxnSpPr>
          <p:spPr bwMode="auto">
            <a:xfrm rot="10800000" flipV="1">
              <a:off x="1928794" y="3571876"/>
              <a:ext cx="785793" cy="571505"/>
            </a:xfrm>
            <a:prstGeom prst="curvedConnector3">
              <a:avLst>
                <a:gd name="adj1" fmla="val 100991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 bwMode="auto">
            <a:xfrm rot="5400000">
              <a:off x="3428934" y="3857630"/>
              <a:ext cx="500066" cy="71436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 bwMode="auto">
            <a:xfrm rot="5400000">
              <a:off x="5414051" y="3840962"/>
              <a:ext cx="498479" cy="106359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176463" y="4845629"/>
            <a:ext cx="6598281" cy="1247667"/>
            <a:chOff x="1428728" y="4572008"/>
            <a:chExt cx="6597829" cy="1247375"/>
          </a:xfrm>
        </p:grpSpPr>
        <p:sp>
          <p:nvSpPr>
            <p:cNvPr id="32" name="TextBox 31"/>
            <p:cNvSpPr txBox="1"/>
            <p:nvPr/>
          </p:nvSpPr>
          <p:spPr>
            <a:xfrm>
              <a:off x="1428728" y="5357826"/>
              <a:ext cx="6597829" cy="46155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</a:rPr>
                <a:t>Fisiesetoestande</a:t>
              </a:r>
              <a:r>
                <a:rPr lang="en-US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</a:rPr>
                <a:t> van </a:t>
              </a:r>
              <a:r>
                <a:rPr lang="en-US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</a:rPr>
                <a:t>reagense</a:t>
              </a:r>
              <a:r>
                <a:rPr lang="en-US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</a:rPr>
                <a:t>en</a:t>
              </a:r>
              <a:r>
                <a:rPr lang="en-US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</a:rPr>
                <a:t>produkte</a:t>
              </a:r>
              <a:endPara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endParaRPr>
            </a:p>
          </p:txBody>
        </p:sp>
        <p:cxnSp>
          <p:nvCxnSpPr>
            <p:cNvPr id="37" name="Curved Connector 36"/>
            <p:cNvCxnSpPr/>
            <p:nvPr/>
          </p:nvCxnSpPr>
          <p:spPr bwMode="auto">
            <a:xfrm rot="5400000" flipH="1" flipV="1">
              <a:off x="2178835" y="4821958"/>
              <a:ext cx="785629" cy="28573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/>
            <p:nvPr/>
          </p:nvCxnSpPr>
          <p:spPr bwMode="auto">
            <a:xfrm rot="5400000" flipH="1" flipV="1">
              <a:off x="4071793" y="4929101"/>
              <a:ext cx="714208" cy="142865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 bwMode="auto">
            <a:xfrm rot="16200000" flipV="1">
              <a:off x="6626705" y="4841007"/>
              <a:ext cx="785629" cy="247633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63944" y="3611308"/>
            <a:ext cx="3346450" cy="1016000"/>
            <a:chOff x="127433" y="3269976"/>
            <a:chExt cx="3346493" cy="1015663"/>
          </a:xfrm>
        </p:grpSpPr>
        <p:sp>
          <p:nvSpPr>
            <p:cNvPr id="43" name="TextBox 42"/>
            <p:cNvSpPr txBox="1"/>
            <p:nvPr/>
          </p:nvSpPr>
          <p:spPr>
            <a:xfrm>
              <a:off x="127433" y="3269976"/>
              <a:ext cx="2282997" cy="101566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 err="1">
                  <a:solidFill>
                    <a:srgbClr val="FFFFFF"/>
                  </a:solidFill>
                  <a:latin typeface="Comic Sans MS" pitchFamily="66" charset="0"/>
                </a:rPr>
                <a:t>Molverhouding</a:t>
              </a:r>
              <a:endParaRPr lang="en-US" sz="2000" b="1" dirty="0">
                <a:solidFill>
                  <a:srgbClr val="FFFFFF"/>
                </a:solidFill>
                <a:latin typeface="Comic Sans MS" pitchFamily="66" charset="0"/>
              </a:endParaRPr>
            </a:p>
            <a:p>
              <a:pPr>
                <a:defRPr/>
              </a:pPr>
              <a:r>
                <a:rPr lang="en-US" sz="2000" b="1" dirty="0" err="1">
                  <a:solidFill>
                    <a:srgbClr val="FFFFFF"/>
                  </a:solidFill>
                  <a:latin typeface="Comic Sans MS" pitchFamily="66" charset="0"/>
                </a:rPr>
                <a:t>tussen</a:t>
              </a:r>
              <a:r>
                <a:rPr lang="en-US" sz="2000" b="1" dirty="0">
                  <a:solidFill>
                    <a:srgbClr val="FFFFFF"/>
                  </a:solidFill>
                  <a:latin typeface="Comic Sans MS" pitchFamily="66" charset="0"/>
                </a:rPr>
                <a:t> </a:t>
              </a:r>
              <a:r>
                <a:rPr lang="en-US" sz="2000" b="1" dirty="0" err="1">
                  <a:solidFill>
                    <a:srgbClr val="FFFFFF"/>
                  </a:solidFill>
                  <a:latin typeface="Comic Sans MS" pitchFamily="66" charset="0"/>
                </a:rPr>
                <a:t>reaktante</a:t>
              </a:r>
              <a:endParaRPr lang="en-US" sz="2000" b="1" dirty="0">
                <a:solidFill>
                  <a:srgbClr val="FFFFFF"/>
                </a:solidFill>
                <a:latin typeface="Comic Sans MS" pitchFamily="66" charset="0"/>
              </a:endParaRPr>
            </a:p>
            <a:p>
              <a:pPr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omic Sans MS" pitchFamily="66" charset="0"/>
                </a:rPr>
                <a:t>en </a:t>
              </a:r>
              <a:r>
                <a:rPr lang="en-US" sz="2000" b="1" dirty="0" err="1">
                  <a:solidFill>
                    <a:srgbClr val="FFFFFF"/>
                  </a:solidFill>
                  <a:latin typeface="Comic Sans MS" pitchFamily="66" charset="0"/>
                </a:rPr>
                <a:t>produkt</a:t>
              </a:r>
              <a:r>
                <a:rPr lang="en-US" sz="2000" b="1" dirty="0">
                  <a:solidFill>
                    <a:srgbClr val="FFFFFF"/>
                  </a:solidFill>
                  <a:latin typeface="Comic Sans MS" pitchFamily="66" charset="0"/>
                </a:rPr>
                <a:t>(e)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flipV="1">
              <a:off x="2402350" y="3357260"/>
              <a:ext cx="1071576" cy="21424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 err="1" smtClean="0">
                <a:solidFill>
                  <a:srgbClr val="842F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Reaksie</a:t>
            </a:r>
            <a:r>
              <a:rPr lang="en-US" sz="3600" b="1" dirty="0" smtClean="0">
                <a:solidFill>
                  <a:srgbClr val="842F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 van </a:t>
            </a:r>
            <a:r>
              <a:rPr lang="en-US" sz="3600" b="1" dirty="0" err="1" smtClean="0">
                <a:solidFill>
                  <a:srgbClr val="842F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fosfor</a:t>
            </a:r>
            <a:r>
              <a:rPr lang="en-US" sz="3600" b="1" dirty="0" smtClean="0">
                <a:solidFill>
                  <a:srgbClr val="842F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 met Cl</a:t>
            </a:r>
            <a:r>
              <a:rPr lang="en-US" sz="3600" b="1" baseline="-25000" dirty="0" smtClean="0">
                <a:solidFill>
                  <a:srgbClr val="842F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2</a:t>
            </a:r>
            <a:endParaRPr lang="en-US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52600"/>
            <a:ext cx="90297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19200" y="5262299"/>
            <a:ext cx="66421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Let op die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stoigiometriesekoeffisiënte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die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fisiesetoestande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van die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reagense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produkte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 err="1" smtClean="0">
                <a:solidFill>
                  <a:srgbClr val="063D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Reaksie</a:t>
            </a:r>
            <a:r>
              <a:rPr lang="en-US" sz="3600" b="1" dirty="0" smtClean="0">
                <a:solidFill>
                  <a:srgbClr val="063D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 van </a:t>
            </a:r>
            <a:r>
              <a:rPr lang="en-US" sz="3600" b="1" dirty="0" err="1" smtClean="0">
                <a:solidFill>
                  <a:srgbClr val="063D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yster</a:t>
            </a:r>
            <a:r>
              <a:rPr lang="en-US" sz="3600" b="1" dirty="0" smtClean="0">
                <a:solidFill>
                  <a:srgbClr val="063D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 met Cl</a:t>
            </a:r>
            <a:r>
              <a:rPr lang="en-US" sz="3600" b="1" baseline="-25000" dirty="0" smtClean="0">
                <a:solidFill>
                  <a:srgbClr val="063D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2</a:t>
            </a:r>
            <a:endParaRPr lang="en-US" dirty="0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28750"/>
            <a:ext cx="91059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19200" y="5550331"/>
            <a:ext cx="66421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Let op die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stoigiometriesekoeffisiënte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die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fisiesetoestande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van die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reagense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produkte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1130449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rgbClr val="6E00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Chemiesereaksies</a:t>
            </a:r>
            <a:endParaRPr lang="en-US" dirty="0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500063" y="3206586"/>
            <a:ext cx="840210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AutoNum type="alphaLcPeriod"/>
            </a:pPr>
            <a:r>
              <a:rPr lang="en-US" altLang="en-US" sz="2200" dirty="0" err="1" smtClean="0"/>
              <a:t>Noem</a:t>
            </a:r>
            <a:r>
              <a:rPr lang="en-US" altLang="en-US" sz="2200" dirty="0" smtClean="0"/>
              <a:t> die </a:t>
            </a:r>
            <a:r>
              <a:rPr lang="en-US" altLang="en-US" sz="2200" dirty="0" err="1" smtClean="0"/>
              <a:t>reagense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produkte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en</a:t>
            </a:r>
            <a:r>
              <a:rPr lang="en-US" altLang="en-US" sz="2200" dirty="0" smtClean="0"/>
              <a:t> dui </a:t>
            </a:r>
            <a:r>
              <a:rPr lang="en-US" altLang="en-US" sz="2200" dirty="0" err="1" smtClean="0"/>
              <a:t>ook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hul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fisiesetoestande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aan</a:t>
            </a:r>
            <a:r>
              <a:rPr lang="en-US" altLang="en-US" sz="2200" dirty="0" smtClean="0"/>
              <a:t>.</a:t>
            </a:r>
            <a:endParaRPr lang="en-US" altLang="en-US" sz="2200" dirty="0"/>
          </a:p>
          <a:p>
            <a:pPr>
              <a:spcBef>
                <a:spcPct val="0"/>
              </a:spcBef>
              <a:buSzTx/>
              <a:buFontTx/>
              <a:buAutoNum type="alphaLcPeriod" startAt="2"/>
            </a:pPr>
            <a:r>
              <a:rPr lang="en-US" altLang="en-US" sz="2200" dirty="0" smtClean="0"/>
              <a:t>Wat is die </a:t>
            </a:r>
            <a:r>
              <a:rPr lang="en-US" altLang="en-US" sz="2200" dirty="0" err="1" smtClean="0"/>
              <a:t>stoigiometriesekoeffisiënte</a:t>
            </a:r>
            <a:r>
              <a:rPr lang="en-US" altLang="en-US" sz="2200" dirty="0" smtClean="0"/>
              <a:t> in </a:t>
            </a:r>
            <a:r>
              <a:rPr lang="en-US" altLang="en-US" sz="2200" dirty="0" err="1" smtClean="0"/>
              <a:t>hierdie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vergelyking</a:t>
            </a:r>
            <a:r>
              <a:rPr lang="en-US" altLang="en-US" sz="2200" dirty="0" smtClean="0"/>
              <a:t>?</a:t>
            </a:r>
            <a:endParaRPr lang="en-US" altLang="en-US" sz="2200" dirty="0"/>
          </a:p>
          <a:p>
            <a:pPr>
              <a:spcBef>
                <a:spcPct val="0"/>
              </a:spcBef>
              <a:buSzTx/>
              <a:buFontTx/>
              <a:buAutoNum type="alphaLcPeriod" startAt="2"/>
            </a:pPr>
            <a:r>
              <a:rPr lang="en-US" altLang="en-US" sz="2200" dirty="0" err="1" smtClean="0"/>
              <a:t>Indien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jy</a:t>
            </a:r>
            <a:r>
              <a:rPr lang="en-US" altLang="en-US" sz="2200" dirty="0" smtClean="0"/>
              <a:t> 8000 </a:t>
            </a:r>
            <a:r>
              <a:rPr lang="en-US" altLang="en-US" sz="2200" dirty="0" err="1" smtClean="0"/>
              <a:t>atome</a:t>
            </a:r>
            <a:r>
              <a:rPr lang="en-US" altLang="en-US" sz="2200" dirty="0" smtClean="0"/>
              <a:t> Al </a:t>
            </a:r>
            <a:r>
              <a:rPr lang="en-US" altLang="en-US" sz="2200" dirty="0" err="1" smtClean="0"/>
              <a:t>gebruik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hoeveel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molekules</a:t>
            </a:r>
            <a:r>
              <a:rPr lang="en-US" altLang="en-US" sz="2200" dirty="0" smtClean="0"/>
              <a:t> Br</a:t>
            </a:r>
            <a:r>
              <a:rPr lang="en-US" altLang="en-US" sz="2200" baseline="-25000" dirty="0" smtClean="0"/>
              <a:t>2</a:t>
            </a:r>
            <a:r>
              <a:rPr lang="en-US" altLang="en-US" sz="2200" dirty="0" smtClean="0"/>
              <a:t> word</a:t>
            </a:r>
          </a:p>
          <a:p>
            <a:pPr marL="0" indent="0">
              <a:spcBef>
                <a:spcPct val="0"/>
              </a:spcBef>
              <a:buSzTx/>
              <a:buNone/>
            </a:pPr>
            <a:r>
              <a:rPr lang="en-US" altLang="en-US" sz="2200" dirty="0"/>
              <a:t>	</a:t>
            </a:r>
            <a:r>
              <a:rPr lang="en-US" altLang="en-US" sz="2200" dirty="0" err="1" smtClean="0"/>
              <a:t>benodig</a:t>
            </a:r>
            <a:r>
              <a:rPr lang="en-US" altLang="en-US" sz="2200" dirty="0" smtClean="0"/>
              <a:t> om die Al </a:t>
            </a:r>
            <a:r>
              <a:rPr lang="en-US" altLang="en-US" sz="2200" dirty="0" err="1" smtClean="0"/>
              <a:t>volledig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na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produk</a:t>
            </a:r>
            <a:r>
              <a:rPr lang="en-US" altLang="en-US" sz="2200" dirty="0" smtClean="0"/>
              <a:t> om </a:t>
            </a:r>
            <a:r>
              <a:rPr lang="en-US" altLang="en-US" sz="2200" dirty="0" err="1" smtClean="0"/>
              <a:t>te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skakel</a:t>
            </a:r>
            <a:r>
              <a:rPr lang="en-US" altLang="en-US" sz="2200" dirty="0" smtClean="0"/>
              <a:t>?</a:t>
            </a:r>
            <a:endParaRPr lang="en-US" alt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039938" y="233015"/>
            <a:ext cx="4979987" cy="747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4400" kern="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Probeer</a:t>
            </a: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self 3.1</a:t>
            </a:r>
            <a:endParaRPr lang="en-US" sz="4400" kern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27254" y="2124145"/>
            <a:ext cx="5625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None/>
            </a:pPr>
            <a:r>
              <a:rPr lang="en-US" altLang="en-US" dirty="0" smtClean="0"/>
              <a:t>2Al(s)  +  3Br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(</a:t>
            </a:r>
            <a:r>
              <a:rPr lang="en-US" altLang="en-US" dirty="0" smtClean="0">
                <a:latin typeface="Brush Script MT" panose="03060802040406070304" pitchFamily="66" charset="0"/>
              </a:rPr>
              <a:t>l</a:t>
            </a:r>
            <a:r>
              <a:rPr lang="en-US" altLang="en-US" dirty="0" smtClean="0"/>
              <a:t>)  →   Al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Br</a:t>
            </a:r>
            <a:r>
              <a:rPr lang="en-US" altLang="en-US" baseline="-25000" dirty="0" smtClean="0"/>
              <a:t>6</a:t>
            </a:r>
            <a:r>
              <a:rPr lang="en-US" altLang="en-US" dirty="0" smtClean="0"/>
              <a:t> (s)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162800" cy="838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dirty="0" err="1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Chemiesevergelykings</a:t>
            </a:r>
            <a:endParaRPr lang="en-US" sz="4800" b="1" dirty="0" smtClean="0">
              <a:solidFill>
                <a:srgbClr val="FF921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124825" cy="5105400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sz="2800" b="1" dirty="0" smtClean="0">
              <a:latin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dirty="0" smtClean="0">
                <a:latin typeface="Arial" charset="0"/>
              </a:rPr>
              <a:t>4 Al(s)  +  3 O</a:t>
            </a:r>
            <a:r>
              <a:rPr lang="en-US" sz="2800" b="1" baseline="-25000" dirty="0" smtClean="0">
                <a:latin typeface="Arial" charset="0"/>
              </a:rPr>
              <a:t>2</a:t>
            </a:r>
            <a:r>
              <a:rPr lang="en-US" sz="2800" b="1" dirty="0" smtClean="0">
                <a:latin typeface="Arial" charset="0"/>
              </a:rPr>
              <a:t>(g) →  2 Al</a:t>
            </a:r>
            <a:r>
              <a:rPr lang="en-US" sz="2800" b="1" baseline="-25000" dirty="0" smtClean="0">
                <a:latin typeface="Arial" charset="0"/>
              </a:rPr>
              <a:t>2</a:t>
            </a:r>
            <a:r>
              <a:rPr lang="en-US" sz="2800" b="1" dirty="0" smtClean="0">
                <a:latin typeface="Arial" charset="0"/>
              </a:rPr>
              <a:t>O</a:t>
            </a:r>
            <a:r>
              <a:rPr lang="en-US" sz="2800" b="1" baseline="-25000" dirty="0" smtClean="0">
                <a:latin typeface="Arial" charset="0"/>
              </a:rPr>
              <a:t>3</a:t>
            </a:r>
            <a:r>
              <a:rPr lang="en-US" sz="2800" b="1" dirty="0" smtClean="0">
                <a:latin typeface="Arial" charset="0"/>
              </a:rPr>
              <a:t>(s)</a:t>
            </a:r>
          </a:p>
          <a:p>
            <a:pPr algn="ctr">
              <a:buFontTx/>
              <a:buNone/>
              <a:defRPr/>
            </a:pPr>
            <a:endParaRPr lang="en-US" sz="2800" b="1" dirty="0" smtClean="0"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sz="2800" b="1" u="heavy" cap="small" dirty="0" err="1" smtClean="0">
                <a:solidFill>
                  <a:srgbClr val="FF0000"/>
                </a:solidFill>
                <a:latin typeface="Arial" charset="0"/>
              </a:rPr>
              <a:t>Hierdie</a:t>
            </a:r>
            <a:r>
              <a:rPr lang="en-US" sz="2800" b="1" u="heavy" cap="small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u="heavy" cap="small" dirty="0" err="1" smtClean="0">
                <a:solidFill>
                  <a:srgbClr val="FF0000"/>
                </a:solidFill>
                <a:latin typeface="Arial" charset="0"/>
              </a:rPr>
              <a:t>vergelyking</a:t>
            </a:r>
            <a:r>
              <a:rPr lang="en-US" sz="2800" b="1" u="heavy" cap="small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u="heavy" cap="small" dirty="0" err="1" smtClean="0">
                <a:solidFill>
                  <a:srgbClr val="FF0000"/>
                </a:solidFill>
                <a:latin typeface="Arial" charset="0"/>
              </a:rPr>
              <a:t>beteken</a:t>
            </a:r>
            <a:r>
              <a:rPr lang="en-US" sz="2800" b="1" u="heavy" cap="small" dirty="0" smtClean="0">
                <a:solidFill>
                  <a:srgbClr val="FF0000"/>
                </a:solidFill>
                <a:latin typeface="Arial" charset="0"/>
              </a:rPr>
              <a:t> die </a:t>
            </a:r>
            <a:r>
              <a:rPr lang="en-US" sz="2800" b="1" u="heavy" cap="small" dirty="0" err="1" smtClean="0">
                <a:solidFill>
                  <a:srgbClr val="FF0000"/>
                </a:solidFill>
                <a:latin typeface="Arial" charset="0"/>
              </a:rPr>
              <a:t>volgende</a:t>
            </a:r>
            <a:r>
              <a:rPr lang="en-US" sz="2800" b="1" u="heavy" cap="small" dirty="0" smtClean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>
              <a:buFontTx/>
              <a:buNone/>
              <a:defRPr/>
            </a:pPr>
            <a:endParaRPr lang="en-US" sz="1050" b="1" dirty="0" smtClean="0">
              <a:solidFill>
                <a:srgbClr val="790015"/>
              </a:solidFill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rgbClr val="790015"/>
                </a:solidFill>
                <a:latin typeface="Arial" charset="0"/>
              </a:rPr>
              <a:t>4 Al </a:t>
            </a:r>
            <a:r>
              <a:rPr lang="en-US" sz="2000" b="1" dirty="0" err="1" smtClean="0">
                <a:solidFill>
                  <a:srgbClr val="790015"/>
                </a:solidFill>
                <a:latin typeface="Arial" charset="0"/>
              </a:rPr>
              <a:t>atome</a:t>
            </a:r>
            <a:r>
              <a:rPr lang="en-US" sz="2000" b="1" dirty="0" smtClean="0">
                <a:solidFill>
                  <a:srgbClr val="790015"/>
                </a:solidFill>
                <a:latin typeface="Arial" charset="0"/>
              </a:rPr>
              <a:t> + 3 O</a:t>
            </a:r>
            <a:r>
              <a:rPr lang="en-US" sz="2000" b="1" baseline="-25000" dirty="0" smtClean="0">
                <a:solidFill>
                  <a:srgbClr val="790015"/>
                </a:solidFill>
                <a:latin typeface="Arial" charset="0"/>
              </a:rPr>
              <a:t>2</a:t>
            </a:r>
            <a:r>
              <a:rPr lang="en-US" sz="2000" b="1" dirty="0" smtClean="0">
                <a:solidFill>
                  <a:srgbClr val="790015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790015"/>
                </a:solidFill>
                <a:latin typeface="Arial" charset="0"/>
              </a:rPr>
              <a:t>molekules</a:t>
            </a:r>
            <a:r>
              <a:rPr lang="en-US" sz="2000" b="1" dirty="0" smtClean="0">
                <a:solidFill>
                  <a:srgbClr val="790015"/>
                </a:solidFill>
                <a:latin typeface="Arial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--gee→ </a:t>
            </a:r>
            <a:r>
              <a:rPr lang="en-US" sz="2000" b="1" dirty="0" smtClean="0">
                <a:solidFill>
                  <a:srgbClr val="790015"/>
                </a:solidFill>
                <a:latin typeface="Arial" charset="0"/>
              </a:rPr>
              <a:t>2 “</a:t>
            </a:r>
            <a:r>
              <a:rPr lang="en-US" sz="2000" b="1" dirty="0" err="1" smtClean="0">
                <a:solidFill>
                  <a:srgbClr val="790015"/>
                </a:solidFill>
                <a:latin typeface="Arial" charset="0"/>
              </a:rPr>
              <a:t>molekules</a:t>
            </a:r>
            <a:r>
              <a:rPr lang="en-US" sz="2000" b="1" dirty="0" smtClean="0">
                <a:solidFill>
                  <a:srgbClr val="790015"/>
                </a:solidFill>
                <a:latin typeface="Arial" charset="0"/>
              </a:rPr>
              <a:t>” Al</a:t>
            </a:r>
            <a:r>
              <a:rPr lang="en-US" sz="2000" b="1" baseline="-25000" dirty="0" smtClean="0">
                <a:solidFill>
                  <a:srgbClr val="790015"/>
                </a:solidFill>
                <a:latin typeface="Arial" charset="0"/>
              </a:rPr>
              <a:t>2</a:t>
            </a:r>
            <a:r>
              <a:rPr lang="en-US" sz="2000" b="1" dirty="0" smtClean="0">
                <a:solidFill>
                  <a:srgbClr val="790015"/>
                </a:solidFill>
                <a:latin typeface="Arial" charset="0"/>
              </a:rPr>
              <a:t>O</a:t>
            </a:r>
            <a:r>
              <a:rPr lang="en-US" sz="2000" b="1" baseline="-25000" dirty="0" smtClean="0">
                <a:solidFill>
                  <a:srgbClr val="790015"/>
                </a:solidFill>
                <a:latin typeface="Arial" charset="0"/>
              </a:rPr>
              <a:t>3</a:t>
            </a:r>
            <a:endParaRPr lang="en-US" sz="2000" b="1" dirty="0" smtClean="0">
              <a:latin typeface="Arial" charset="0"/>
            </a:endParaRPr>
          </a:p>
          <a:p>
            <a:pPr>
              <a:buFontTx/>
              <a:buNone/>
              <a:defRPr/>
            </a:pPr>
            <a:endParaRPr lang="en-US" sz="2800" b="1" dirty="0" smtClean="0">
              <a:solidFill>
                <a:srgbClr val="00279F"/>
              </a:solidFill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sz="2800" b="1" u="heavy" cap="small" dirty="0" err="1" smtClean="0">
                <a:solidFill>
                  <a:srgbClr val="FF0000"/>
                </a:solidFill>
                <a:latin typeface="Arial" charset="0"/>
              </a:rPr>
              <a:t>Dit</a:t>
            </a:r>
            <a:r>
              <a:rPr lang="en-US" sz="2800" b="1" u="heavy" cap="small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u="heavy" cap="small" dirty="0" err="1" smtClean="0">
                <a:solidFill>
                  <a:srgbClr val="FF0000"/>
                </a:solidFill>
                <a:latin typeface="Arial" charset="0"/>
              </a:rPr>
              <a:t>beteken</a:t>
            </a:r>
            <a:r>
              <a:rPr lang="en-US" sz="2800" b="1" u="heavy" cap="small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u="heavy" cap="small" dirty="0" err="1" smtClean="0">
                <a:solidFill>
                  <a:srgbClr val="FF0000"/>
                </a:solidFill>
                <a:latin typeface="Arial" charset="0"/>
              </a:rPr>
              <a:t>ook</a:t>
            </a:r>
            <a:r>
              <a:rPr lang="en-US" sz="2800" b="1" u="heavy" cap="small" dirty="0" smtClean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>
              <a:buFontTx/>
              <a:buNone/>
              <a:defRPr/>
            </a:pPr>
            <a:endParaRPr lang="en-US" sz="1050" b="1" dirty="0" smtClean="0">
              <a:solidFill>
                <a:srgbClr val="00279F"/>
              </a:solidFill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rgbClr val="00279F"/>
                </a:solidFill>
                <a:latin typeface="Arial" charset="0"/>
              </a:rPr>
              <a:t>4 </a:t>
            </a:r>
            <a:r>
              <a:rPr lang="en-US" sz="2000" b="1" dirty="0" err="1" smtClean="0">
                <a:solidFill>
                  <a:srgbClr val="00279F"/>
                </a:solidFill>
                <a:latin typeface="Arial" charset="0"/>
              </a:rPr>
              <a:t>mol</a:t>
            </a:r>
            <a:r>
              <a:rPr lang="en-US" sz="2000" b="1" dirty="0" smtClean="0">
                <a:solidFill>
                  <a:srgbClr val="00279F"/>
                </a:solidFill>
                <a:latin typeface="Arial" charset="0"/>
              </a:rPr>
              <a:t>  Al + 3 </a:t>
            </a:r>
            <a:r>
              <a:rPr lang="en-US" sz="2000" b="1" dirty="0" err="1" smtClean="0">
                <a:solidFill>
                  <a:srgbClr val="00279F"/>
                </a:solidFill>
                <a:latin typeface="Arial" charset="0"/>
              </a:rPr>
              <a:t>mol</a:t>
            </a:r>
            <a:r>
              <a:rPr lang="en-US" sz="2000" b="1" dirty="0" smtClean="0">
                <a:solidFill>
                  <a:srgbClr val="00279F"/>
                </a:solidFill>
                <a:latin typeface="Arial" charset="0"/>
              </a:rPr>
              <a:t> O</a:t>
            </a:r>
            <a:r>
              <a:rPr lang="en-US" sz="2000" b="1" baseline="-25000" dirty="0" smtClean="0">
                <a:solidFill>
                  <a:srgbClr val="00279F"/>
                </a:solidFill>
                <a:latin typeface="Arial" charset="0"/>
              </a:rPr>
              <a:t>2</a:t>
            </a:r>
            <a:r>
              <a:rPr lang="en-US" sz="2000" b="1" dirty="0" smtClean="0">
                <a:solidFill>
                  <a:srgbClr val="00279F"/>
                </a:solidFill>
                <a:latin typeface="Arial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--gee→ </a:t>
            </a:r>
            <a:r>
              <a:rPr lang="en-US" sz="2000" b="1" dirty="0" smtClean="0">
                <a:solidFill>
                  <a:srgbClr val="00279F"/>
                </a:solidFill>
                <a:latin typeface="Arial" charset="0"/>
              </a:rPr>
              <a:t>2 </a:t>
            </a:r>
            <a:r>
              <a:rPr lang="en-US" sz="2000" b="1" dirty="0" err="1" smtClean="0">
                <a:solidFill>
                  <a:srgbClr val="00279F"/>
                </a:solidFill>
                <a:latin typeface="Arial" charset="0"/>
              </a:rPr>
              <a:t>mol</a:t>
            </a:r>
            <a:r>
              <a:rPr lang="en-US" sz="2000" b="1" dirty="0" smtClean="0">
                <a:solidFill>
                  <a:srgbClr val="00279F"/>
                </a:solidFill>
                <a:latin typeface="Arial" charset="0"/>
              </a:rPr>
              <a:t>  Al</a:t>
            </a:r>
            <a:r>
              <a:rPr lang="en-US" sz="2000" b="1" baseline="-25000" dirty="0" smtClean="0">
                <a:solidFill>
                  <a:srgbClr val="00279F"/>
                </a:solidFill>
                <a:latin typeface="Arial" charset="0"/>
              </a:rPr>
              <a:t>2</a:t>
            </a:r>
            <a:r>
              <a:rPr lang="en-US" sz="2000" b="1" dirty="0" smtClean="0">
                <a:solidFill>
                  <a:srgbClr val="00279F"/>
                </a:solidFill>
                <a:latin typeface="Arial" charset="0"/>
              </a:rPr>
              <a:t>O</a:t>
            </a:r>
            <a:r>
              <a:rPr lang="en-US" sz="2000" b="1" baseline="-25000" dirty="0" smtClean="0">
                <a:solidFill>
                  <a:srgbClr val="00279F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dirty="0" err="1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Chemiesevergelykings</a:t>
            </a:r>
            <a:endParaRPr lang="en-US" sz="4800" b="1" dirty="0" smtClean="0">
              <a:solidFill>
                <a:srgbClr val="FF921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4475"/>
            <a:ext cx="8191500" cy="2414588"/>
          </a:xfrm>
        </p:spPr>
        <p:txBody>
          <a:bodyPr/>
          <a:lstStyle/>
          <a:p>
            <a:pPr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Omrede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dieselfde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aan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die begin van ‘n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reaksie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aan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die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einde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van ‘n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reaksie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teenwoordig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is,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verander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die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hoeveelheid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van die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materie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in die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sisteem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Dit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is die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Wet van </a:t>
            </a:r>
            <a:r>
              <a:rPr lang="en-US" sz="2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behoud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 van </a:t>
            </a:r>
            <a:r>
              <a:rPr lang="en-US" sz="2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Materie</a:t>
            </a:r>
            <a:endParaRPr lang="en-US" sz="2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14563" y="4929188"/>
            <a:ext cx="46482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2HgO(s) 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→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2 Hg(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</a:rPr>
              <a:t>l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+ O</a:t>
            </a:r>
            <a:r>
              <a:rPr lang="en-US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201" grpId="0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A2C1F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CEDDFE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12928</TotalTime>
  <Pages>8</Pages>
  <Words>450</Words>
  <Application>Microsoft Office PowerPoint</Application>
  <PresentationFormat>On-screen Show (4:3)</PresentationFormat>
  <Paragraphs>89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Rounded MT Bold</vt:lpstr>
      <vt:lpstr>Brush Script MT</vt:lpstr>
      <vt:lpstr>Calibri</vt:lpstr>
      <vt:lpstr>Comic Sans MS</vt:lpstr>
      <vt:lpstr>Times</vt:lpstr>
      <vt:lpstr>Times New Roman</vt:lpstr>
      <vt:lpstr>Wingdings</vt:lpstr>
      <vt:lpstr>Microsoft Office 98</vt:lpstr>
      <vt:lpstr>Document</vt:lpstr>
      <vt:lpstr>LEEREENHEID 3   CHEMIESE REAKSIES   KT &amp; T, bl. 96 - 137 en 715 - 723 Studiegids, Leergedeeltes  3.1 – 3.9, bl.  22 - 31</vt:lpstr>
      <vt:lpstr>PowerPoint Presentation</vt:lpstr>
      <vt:lpstr>CHEMIESEREAKSIES</vt:lpstr>
      <vt:lpstr>Chemiesereaksievergelykings</vt:lpstr>
      <vt:lpstr>Reaksie van fosfor met Cl2</vt:lpstr>
      <vt:lpstr>Reaksie van yster met Cl2</vt:lpstr>
      <vt:lpstr>Chemiesereaksies</vt:lpstr>
      <vt:lpstr>Chemiesevergelykings</vt:lpstr>
      <vt:lpstr>Chemiesevergelykings</vt:lpstr>
      <vt:lpstr>PowerPoint Presentation</vt:lpstr>
      <vt:lpstr>PowerPoint Presentation</vt:lpstr>
      <vt:lpstr>Balansering van vergelykings deur inspeksie</vt:lpstr>
      <vt:lpstr>Balansering van vergelykings deur inspeksie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 Chapter 4</dc:title>
  <dc:creator>J. Kotz</dc:creator>
  <cp:lastModifiedBy>10074694</cp:lastModifiedBy>
  <cp:revision>337</cp:revision>
  <cp:lastPrinted>2005-02-10T14:55:17Z</cp:lastPrinted>
  <dcterms:created xsi:type="dcterms:W3CDTF">1997-09-21T16:33:21Z</dcterms:created>
  <dcterms:modified xsi:type="dcterms:W3CDTF">2021-04-12T10:32:49Z</dcterms:modified>
</cp:coreProperties>
</file>