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81" r:id="rId2"/>
    <p:sldId id="462" r:id="rId3"/>
    <p:sldId id="483" r:id="rId4"/>
    <p:sldId id="484" r:id="rId5"/>
    <p:sldId id="486" r:id="rId6"/>
    <p:sldId id="590" r:id="rId7"/>
    <p:sldId id="464" r:id="rId8"/>
    <p:sldId id="467" r:id="rId9"/>
    <p:sldId id="490" r:id="rId10"/>
    <p:sldId id="491" r:id="rId11"/>
    <p:sldId id="492" r:id="rId12"/>
    <p:sldId id="493" r:id="rId13"/>
    <p:sldId id="529" r:id="rId14"/>
    <p:sldId id="532" r:id="rId15"/>
    <p:sldId id="535" r:id="rId16"/>
    <p:sldId id="528" r:id="rId17"/>
    <p:sldId id="534" r:id="rId18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FF9999"/>
    <a:srgbClr val="FF9218"/>
    <a:srgbClr val="5F5F5F"/>
    <a:srgbClr val="0250EC"/>
    <a:srgbClr val="000000"/>
    <a:srgbClr val="842F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7" autoAdjust="0"/>
    <p:restoredTop sz="97500" autoAdjust="0"/>
  </p:normalViewPr>
  <p:slideViewPr>
    <p:cSldViewPr>
      <p:cViewPr varScale="1">
        <p:scale>
          <a:sx n="85" d="100"/>
          <a:sy n="85" d="100"/>
        </p:scale>
        <p:origin x="127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ext Box 2"/>
          <p:cNvSpPr txBox="1">
            <a:spLocks noChangeArrowheads="1"/>
          </p:cNvSpPr>
          <p:nvPr/>
        </p:nvSpPr>
        <p:spPr bwMode="auto">
          <a:xfrm>
            <a:off x="533400" y="414338"/>
            <a:ext cx="1631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Arial" pitchFamily="34" charset="0"/>
              </a:rPr>
              <a:t>Chapter 4 — Intro—1</a:t>
            </a:r>
          </a:p>
        </p:txBody>
      </p:sp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6003925" y="490538"/>
            <a:ext cx="3698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fld id="{BA7E2BF0-EC82-48EC-B69E-FDA4161F6E3A}" type="slidenum">
              <a:rPr lang="en-US" altLang="en-US" sz="1200" smtClean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6D59109-CC02-4E12-A295-9F8EB4E02524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9C3768E-740D-4A21-8411-F3CF8813FD4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E621518-C665-4EDB-9AF1-EC8DF251015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627D9F3-EC1A-4071-9EB4-526B7DDCD15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AF38430-3196-48BA-A52E-C6F18AA65A7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3BF367E-50BC-44B1-8439-762FD63F37B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288705D-3A7A-4D0A-B4F4-BA171BE5CB8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BBD2CD47-3F10-4EB5-9346-F08061AB793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8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7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38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charset="0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7AE99F4-D3EE-4EAC-9A3A-91D7EA995DC1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22583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9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7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89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3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09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441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7196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68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670925" y="112713"/>
            <a:ext cx="4635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fld id="{48128255-48AA-4E56-838F-EE0BA00A7686}" type="slidenum">
              <a:rPr lang="en-US" alt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sz="1800" smtClean="0">
              <a:latin typeface="Arial" panose="020B0604020202020204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0" y="6613525"/>
            <a:ext cx="1955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defRPr/>
            </a:pPr>
            <a:r>
              <a:rPr lang="en-US" sz="1000" smtClean="0">
                <a:latin typeface="Arial" pitchFamily="34" charset="0"/>
              </a:rPr>
              <a:t>© 2006 Brooks/Cole - Thomson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1" r:id="rId1"/>
    <p:sldLayoutId id="2147484762" r:id="rId2"/>
    <p:sldLayoutId id="2147484763" r:id="rId3"/>
    <p:sldLayoutId id="2147484764" r:id="rId4"/>
    <p:sldLayoutId id="2147484765" r:id="rId5"/>
    <p:sldLayoutId id="2147484766" r:id="rId6"/>
    <p:sldLayoutId id="2147484767" r:id="rId7"/>
    <p:sldLayoutId id="2147484768" r:id="rId8"/>
    <p:sldLayoutId id="2147484769" r:id="rId9"/>
    <p:sldLayoutId id="2147484770" r:id="rId10"/>
    <p:sldLayoutId id="2147484771" r:id="rId11"/>
    <p:sldLayoutId id="21474847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D3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0"/>
            <a:ext cx="145573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4" name="TextBox 3"/>
          <p:cNvSpPr txBox="1"/>
          <p:nvPr/>
        </p:nvSpPr>
        <p:spPr bwMode="auto">
          <a:xfrm>
            <a:off x="205154" y="274638"/>
            <a:ext cx="8721969" cy="206209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af-ZA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931695" y="1013353"/>
            <a:ext cx="6712271" cy="58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Presipitasiereaksies</a:t>
            </a:r>
            <a:endParaRPr lang="en-US" sz="3200" b="1" cap="small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55304" name="Group 14"/>
          <p:cNvGrpSpPr>
            <a:grpSpLocks/>
          </p:cNvGrpSpPr>
          <p:nvPr/>
        </p:nvGrpSpPr>
        <p:grpSpPr bwMode="auto">
          <a:xfrm>
            <a:off x="355600" y="568325"/>
            <a:ext cx="1416050" cy="1460500"/>
            <a:chOff x="294949" y="214290"/>
            <a:chExt cx="1415772" cy="1460421"/>
          </a:xfrm>
        </p:grpSpPr>
        <p:sp>
          <p:nvSpPr>
            <p:cNvPr id="13" name="TextBox 12"/>
            <p:cNvSpPr txBox="1"/>
            <p:nvPr/>
          </p:nvSpPr>
          <p:spPr bwMode="auto">
            <a:xfrm rot="16200000">
              <a:off x="272624" y="236615"/>
              <a:ext cx="1460421" cy="1415772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  <a:tileRect r="-100000" b="-100000"/>
            </a:gra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>
              <a:spAutoFit/>
              <a:sp3d extrusionH="57150">
                <a:bevelT w="82550" h="38100" prst="coolSlant"/>
              </a:sp3d>
            </a:bodyPr>
            <a:lstStyle/>
            <a:p>
              <a:pPr algn="ctr">
                <a:defRPr/>
              </a:pPr>
              <a:r>
                <a:rPr lang="af-ZA" sz="1400" dirty="0">
                  <a:latin typeface="Calibri" pitchFamily="34" charset="0"/>
                </a:rPr>
                <a:t>LEERGEDEELTE</a:t>
              </a: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</p:txBody>
        </p:sp>
        <p:grpSp>
          <p:nvGrpSpPr>
            <p:cNvPr id="55310" name="Group 15"/>
            <p:cNvGrpSpPr>
              <a:grpSpLocks/>
            </p:cNvGrpSpPr>
            <p:nvPr/>
          </p:nvGrpSpPr>
          <p:grpSpPr bwMode="auto">
            <a:xfrm>
              <a:off x="669526" y="407956"/>
              <a:ext cx="788833" cy="1066742"/>
              <a:chOff x="5857424" y="5693109"/>
              <a:chExt cx="915549" cy="1169544"/>
            </a:xfrm>
          </p:grpSpPr>
          <p:sp>
            <p:nvSpPr>
              <p:cNvPr id="14" name="Isosceles Triangle 13"/>
              <p:cNvSpPr/>
              <p:nvPr/>
            </p:nvSpPr>
            <p:spPr bwMode="auto">
              <a:xfrm rot="5400000">
                <a:off x="5730425" y="5820105"/>
                <a:ext cx="1169544" cy="915549"/>
              </a:xfrm>
              <a:prstGeom prst="triangle">
                <a:avLst>
                  <a:gd name="adj" fmla="val 50687"/>
                </a:avLst>
              </a:prstGeom>
              <a:solidFill>
                <a:schemeClr val="bg2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82550" h="38100" prst="coolSlant"/>
                </a:sp3d>
              </a:bodyPr>
              <a:lstStyle/>
              <a:p>
                <a:pPr>
                  <a:defRPr/>
                </a:pPr>
                <a:endParaRPr lang="af-Z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"/>
                </a:endParaRPr>
              </a:p>
            </p:txBody>
          </p:sp>
          <p:sp>
            <p:nvSpPr>
              <p:cNvPr id="55312" name="TextBox 14"/>
              <p:cNvSpPr txBox="1">
                <a:spLocks noChangeArrowheads="1"/>
              </p:cNvSpPr>
              <p:nvPr/>
            </p:nvSpPr>
            <p:spPr bwMode="auto">
              <a:xfrm>
                <a:off x="5906210" y="6010533"/>
                <a:ext cx="664442" cy="50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r>
                  <a:rPr lang="af-ZA" altLang="en-US" sz="240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3.4</a:t>
                </a:r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235482" y="3786190"/>
            <a:ext cx="244262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UITKOMSTE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281354" y="4561842"/>
            <a:ext cx="8581292" cy="1938992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 voltooiing van hierdie leergedeelte behoort jy:</a:t>
            </a:r>
            <a:endParaRPr lang="en-US" sz="200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die produkte van presipitasiereaksies te kan voorspel.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360363" algn="l"/>
              </a:tabLst>
              <a:defRPr/>
            </a:pPr>
            <a:endParaRPr lang="af-ZA" sz="20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360363" algn="l"/>
              </a:tabLst>
              <a:defRPr/>
            </a:pPr>
            <a:r>
              <a:rPr lang="en-US" sz="2000" dirty="0">
                <a:latin typeface="Calibri" pitchFamily="34" charset="0"/>
              </a:rPr>
              <a:t>   </a:t>
            </a:r>
            <a:r>
              <a:rPr lang="en-US" sz="2000" dirty="0" err="1">
                <a:latin typeface="Calibri" pitchFamily="34" charset="0"/>
              </a:rPr>
              <a:t>gebalanseerde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reaksievergelykings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vir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presipitasiereaksies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kan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neerskryf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360363" algn="l"/>
              </a:tabLst>
              <a:defRPr/>
            </a:pPr>
            <a:endParaRPr lang="en-US" sz="200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360363" algn="l"/>
              </a:tabLst>
              <a:defRPr/>
            </a:pPr>
            <a:r>
              <a:rPr lang="en-US" sz="2000" dirty="0">
                <a:latin typeface="Calibri" pitchFamily="34" charset="0"/>
              </a:rPr>
              <a:t>   </a:t>
            </a:r>
            <a:r>
              <a:rPr lang="en-US" sz="2000" dirty="0" err="1">
                <a:latin typeface="Calibri" pitchFamily="34" charset="0"/>
              </a:rPr>
              <a:t>netto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ioniese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vergelykings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kan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neerskryf</a:t>
            </a: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51338" y="2901388"/>
            <a:ext cx="82296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 algn="ctr"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cs typeface="Times New Roman" pitchFamily="18" charset="0"/>
              </a:rPr>
              <a:t>Hierdie leergedeelte is gebaseer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hoofstuk 3 van 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die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handboek.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7"/>
          <p:cNvSpPr txBox="1">
            <a:spLocks noChangeArrowheads="1"/>
          </p:cNvSpPr>
          <p:nvPr/>
        </p:nvSpPr>
        <p:spPr bwMode="auto">
          <a:xfrm>
            <a:off x="3419475" y="188640"/>
            <a:ext cx="2376488" cy="461962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SzTx/>
              <a:buFontTx/>
              <a:buNone/>
            </a:pPr>
            <a:r>
              <a:rPr lang="en-ZA" altLang="en-US" sz="2400" dirty="0" err="1" smtClean="0"/>
              <a:t>Voorbeeld</a:t>
            </a:r>
            <a:endParaRPr lang="en-ZA" altLang="en-US" sz="2400" dirty="0"/>
          </a:p>
        </p:txBody>
      </p:sp>
      <p:sp>
        <p:nvSpPr>
          <p:cNvPr id="80899" name="Text Box 10"/>
          <p:cNvSpPr txBox="1">
            <a:spLocks noChangeArrowheads="1"/>
          </p:cNvSpPr>
          <p:nvPr/>
        </p:nvSpPr>
        <p:spPr bwMode="auto">
          <a:xfrm>
            <a:off x="71406" y="836712"/>
            <a:ext cx="8964612" cy="1300356"/>
          </a:xfrm>
          <a:prstGeom prst="rect">
            <a:avLst/>
          </a:prstGeom>
          <a:solidFill>
            <a:srgbClr val="FF9218"/>
          </a:solidFill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ZA" sz="2200" b="1" dirty="0" err="1" smtClean="0">
                <a:solidFill>
                  <a:srgbClr val="0000FF"/>
                </a:solidFill>
                <a:latin typeface="Comic Sans MS" pitchFamily="66" charset="0"/>
              </a:rPr>
              <a:t>Skryf</a:t>
            </a:r>
            <a:r>
              <a:rPr lang="en-ZA" sz="2200" b="1" dirty="0" smtClean="0">
                <a:solidFill>
                  <a:srgbClr val="0000FF"/>
                </a:solidFill>
                <a:latin typeface="Comic Sans MS" pitchFamily="66" charset="0"/>
              </a:rPr>
              <a:t> ‘n net </a:t>
            </a:r>
            <a:r>
              <a:rPr lang="en-ZA" sz="2200" b="1" dirty="0" err="1" smtClean="0">
                <a:solidFill>
                  <a:srgbClr val="0000FF"/>
                </a:solidFill>
                <a:latin typeface="Comic Sans MS" pitchFamily="66" charset="0"/>
              </a:rPr>
              <a:t>gebalanseerde</a:t>
            </a:r>
            <a:r>
              <a:rPr lang="en-ZA" sz="22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200" b="1" dirty="0" err="1" smtClean="0">
                <a:solidFill>
                  <a:srgbClr val="0000FF"/>
                </a:solidFill>
                <a:latin typeface="Comic Sans MS" pitchFamily="66" charset="0"/>
              </a:rPr>
              <a:t>ioniesevergelyking</a:t>
            </a:r>
            <a:r>
              <a:rPr lang="en-ZA" sz="22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200" b="1" dirty="0" err="1" smtClean="0">
                <a:solidFill>
                  <a:srgbClr val="0000FF"/>
                </a:solidFill>
                <a:latin typeface="Comic Sans MS" pitchFamily="66" charset="0"/>
              </a:rPr>
              <a:t>vir</a:t>
            </a:r>
            <a:r>
              <a:rPr lang="en-ZA" sz="2200" b="1" dirty="0" smtClean="0">
                <a:solidFill>
                  <a:srgbClr val="0000FF"/>
                </a:solidFill>
                <a:latin typeface="Comic Sans MS" pitchFamily="66" charset="0"/>
              </a:rPr>
              <a:t> die </a:t>
            </a:r>
            <a:r>
              <a:rPr lang="en-ZA" sz="2200" b="1" dirty="0" err="1" smtClean="0">
                <a:solidFill>
                  <a:srgbClr val="0000FF"/>
                </a:solidFill>
                <a:latin typeface="Comic Sans MS" pitchFamily="66" charset="0"/>
              </a:rPr>
              <a:t>volgende</a:t>
            </a:r>
            <a:r>
              <a:rPr lang="en-ZA" sz="22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200" b="1" dirty="0" err="1" smtClean="0">
                <a:solidFill>
                  <a:srgbClr val="0000FF"/>
                </a:solidFill>
                <a:latin typeface="Comic Sans MS" pitchFamily="66" charset="0"/>
              </a:rPr>
              <a:t>reaksie</a:t>
            </a:r>
            <a:r>
              <a:rPr lang="en-ZA" sz="22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200" b="1" dirty="0" err="1" smtClean="0">
                <a:solidFill>
                  <a:srgbClr val="0000FF"/>
                </a:solidFill>
                <a:latin typeface="Comic Sans MS" pitchFamily="66" charset="0"/>
              </a:rPr>
              <a:t>neer</a:t>
            </a:r>
            <a:r>
              <a:rPr lang="en-ZA" sz="2200" b="1" dirty="0" smtClean="0">
                <a:solidFill>
                  <a:srgbClr val="0000FF"/>
                </a:solidFill>
                <a:latin typeface="Comic Sans MS" pitchFamily="66" charset="0"/>
              </a:rPr>
              <a:t>:</a:t>
            </a:r>
            <a:endParaRPr lang="en-ZA" sz="2200" b="1" dirty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en-ZA" sz="2300" b="1" dirty="0">
                <a:solidFill>
                  <a:srgbClr val="0000FF"/>
                </a:solidFill>
                <a:latin typeface="Comic Sans MS" pitchFamily="66" charset="0"/>
              </a:rPr>
              <a:t>AlCl</a:t>
            </a:r>
            <a:r>
              <a:rPr lang="en-ZA" sz="2300" b="1" baseline="-25000" dirty="0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n-ZA" sz="2300" b="1" dirty="0">
                <a:solidFill>
                  <a:srgbClr val="0000FF"/>
                </a:solidFill>
                <a:latin typeface="Comic Sans MS" pitchFamily="66" charset="0"/>
              </a:rPr>
              <a:t> + Na</a:t>
            </a:r>
            <a:r>
              <a:rPr lang="en-ZA" sz="2300" b="1" baseline="-25000" dirty="0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n-ZA" sz="2300" b="1" dirty="0">
                <a:solidFill>
                  <a:srgbClr val="0000FF"/>
                </a:solidFill>
                <a:latin typeface="Comic Sans MS" pitchFamily="66" charset="0"/>
              </a:rPr>
              <a:t>PO</a:t>
            </a:r>
            <a:r>
              <a:rPr lang="en-ZA" sz="23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2300" b="1" dirty="0">
                <a:solidFill>
                  <a:srgbClr val="0000FF"/>
                </a:solidFill>
                <a:latin typeface="Comic Sans MS" pitchFamily="66" charset="0"/>
              </a:rPr>
              <a:t>  </a:t>
            </a:r>
            <a:r>
              <a:rPr lang="en-ZA" sz="2300" b="1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</a:t>
            </a:r>
            <a:r>
              <a:rPr lang="en-ZA" sz="2300" b="1" dirty="0">
                <a:solidFill>
                  <a:srgbClr val="0000FF"/>
                </a:solidFill>
                <a:latin typeface="Comic Sans MS" pitchFamily="66" charset="0"/>
              </a:rPr>
              <a:t>  AlPO</a:t>
            </a:r>
            <a:r>
              <a:rPr lang="en-ZA" sz="23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2300" b="1" dirty="0">
                <a:solidFill>
                  <a:srgbClr val="0000FF"/>
                </a:solidFill>
                <a:latin typeface="Comic Sans MS" pitchFamily="66" charset="0"/>
              </a:rPr>
              <a:t> + </a:t>
            </a:r>
            <a:r>
              <a:rPr lang="en-ZA" sz="2300" b="1" dirty="0" err="1">
                <a:solidFill>
                  <a:srgbClr val="0000FF"/>
                </a:solidFill>
                <a:latin typeface="Comic Sans MS" pitchFamily="66" charset="0"/>
              </a:rPr>
              <a:t>NaCl</a:t>
            </a:r>
            <a:endParaRPr lang="en-ZA" sz="23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71406" y="2276872"/>
            <a:ext cx="8964612" cy="116955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53975" algn="ctr">
              <a:spcBef>
                <a:spcPct val="50000"/>
              </a:spcBef>
              <a:tabLst>
                <a:tab pos="169863" algn="l"/>
              </a:tabLst>
              <a:defRPr/>
            </a:pP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1) 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Skryf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‘n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volledige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gebalanseerde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vergelyking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MET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fisiese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toestande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neer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.</a:t>
            </a:r>
            <a:endParaRPr lang="en-ZA" sz="2000" b="1" dirty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AlCl</a:t>
            </a:r>
            <a:r>
              <a:rPr lang="en-ZA" sz="2000" b="1" baseline="-25000" dirty="0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ZA" sz="2000" b="1" dirty="0" err="1">
                <a:solidFill>
                  <a:srgbClr val="FF0000"/>
                </a:solidFill>
                <a:latin typeface="Comic Sans MS" pitchFamily="66" charset="0"/>
              </a:rPr>
              <a:t>aq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) 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+ Na</a:t>
            </a:r>
            <a:r>
              <a:rPr lang="en-ZA" sz="2000" b="1" baseline="-25000" dirty="0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PO</a:t>
            </a:r>
            <a:r>
              <a:rPr lang="en-ZA" sz="20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ZA" sz="2000" b="1" dirty="0" err="1">
                <a:solidFill>
                  <a:srgbClr val="FF0000"/>
                </a:solidFill>
                <a:latin typeface="Comic Sans MS" pitchFamily="66" charset="0"/>
              </a:rPr>
              <a:t>aq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) 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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 AlPO</a:t>
            </a:r>
            <a:r>
              <a:rPr lang="en-ZA" sz="20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(s)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+ </a:t>
            </a:r>
            <a:r>
              <a:rPr lang="en-ZA" sz="2000" b="1" dirty="0">
                <a:solidFill>
                  <a:schemeClr val="tx1"/>
                </a:solidFill>
                <a:latin typeface="Comic Sans MS" pitchFamily="66" charset="0"/>
              </a:rPr>
              <a:t>3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NaCl 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ZA" sz="2000" b="1" dirty="0" err="1">
                <a:solidFill>
                  <a:srgbClr val="FF0000"/>
                </a:solidFill>
                <a:latin typeface="Comic Sans MS" pitchFamily="66" charset="0"/>
              </a:rPr>
              <a:t>aq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79512" y="3645024"/>
            <a:ext cx="8964612" cy="86177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2) 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Skryf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dan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al die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oplosbare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reagense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en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produkte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as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ione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neer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.</a:t>
            </a:r>
            <a:endParaRPr lang="en-ZA" sz="2000" b="1" dirty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Al</a:t>
            </a:r>
            <a:r>
              <a:rPr lang="en-ZA" sz="2000" b="1" baseline="30000" dirty="0">
                <a:solidFill>
                  <a:srgbClr val="0000FF"/>
                </a:solidFill>
                <a:latin typeface="Comic Sans MS" pitchFamily="66" charset="0"/>
              </a:rPr>
              <a:t>3+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20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) + 3Cl</a:t>
            </a:r>
            <a:r>
              <a:rPr lang="en-ZA" sz="2000" b="1" baseline="30000" dirty="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20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) + 3Na</a:t>
            </a:r>
            <a:r>
              <a:rPr lang="en-ZA" sz="2000" b="1" baseline="30000" dirty="0">
                <a:solidFill>
                  <a:srgbClr val="0000FF"/>
                </a:solidFill>
                <a:latin typeface="Comic Sans MS" pitchFamily="66" charset="0"/>
              </a:rPr>
              <a:t>+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20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) + PO</a:t>
            </a:r>
            <a:r>
              <a:rPr lang="en-ZA" sz="20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2000" b="1" baseline="30000" dirty="0">
                <a:solidFill>
                  <a:srgbClr val="0000FF"/>
                </a:solidFill>
                <a:latin typeface="Comic Sans MS" pitchFamily="66" charset="0"/>
              </a:rPr>
              <a:t>3-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20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) 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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 AlPO</a:t>
            </a:r>
            <a:r>
              <a:rPr lang="en-ZA" sz="20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2000" b="1" dirty="0">
                <a:solidFill>
                  <a:srgbClr val="FF0000"/>
                </a:solidFill>
                <a:latin typeface="Comic Sans MS" pitchFamily="66" charset="0"/>
              </a:rPr>
              <a:t>(s)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+ 3Na</a:t>
            </a:r>
            <a:r>
              <a:rPr lang="en-ZA" sz="2000" b="1" baseline="30000" dirty="0">
                <a:solidFill>
                  <a:srgbClr val="0000FF"/>
                </a:solidFill>
                <a:latin typeface="Comic Sans MS" pitchFamily="66" charset="0"/>
              </a:rPr>
              <a:t>+</a:t>
            </a: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 + 3Cl</a:t>
            </a:r>
            <a:r>
              <a:rPr lang="en-ZA" sz="2000" b="1" baseline="30000" dirty="0">
                <a:solidFill>
                  <a:srgbClr val="0000FF"/>
                </a:solidFill>
                <a:latin typeface="Comic Sans MS" pitchFamily="66" charset="0"/>
              </a:rPr>
              <a:t>-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9756" y="4725144"/>
            <a:ext cx="9051236" cy="81560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3) 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Elimineer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die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toeskouerione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.</a:t>
            </a:r>
            <a:endParaRPr lang="en-ZA" sz="2000" b="1" dirty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Al</a:t>
            </a:r>
            <a:r>
              <a:rPr lang="en-ZA" sz="1800" b="1" baseline="30000" dirty="0">
                <a:solidFill>
                  <a:srgbClr val="0000FF"/>
                </a:solidFill>
                <a:latin typeface="Comic Sans MS" pitchFamily="66" charset="0"/>
              </a:rPr>
              <a:t>3+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18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) + 3Cl</a:t>
            </a:r>
            <a:r>
              <a:rPr lang="en-ZA" sz="1800" b="1" baseline="30000" dirty="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18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) + 3Na</a:t>
            </a:r>
            <a:r>
              <a:rPr lang="en-ZA" sz="1800" b="1" baseline="30000" dirty="0">
                <a:solidFill>
                  <a:srgbClr val="0000FF"/>
                </a:solidFill>
                <a:latin typeface="Comic Sans MS" pitchFamily="66" charset="0"/>
              </a:rPr>
              <a:t>+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18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) + PO</a:t>
            </a:r>
            <a:r>
              <a:rPr lang="en-ZA" sz="18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1800" b="1" baseline="30000" dirty="0">
                <a:solidFill>
                  <a:srgbClr val="0000FF"/>
                </a:solidFill>
                <a:latin typeface="Comic Sans MS" pitchFamily="66" charset="0"/>
              </a:rPr>
              <a:t>3-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18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) 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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  AlPO</a:t>
            </a:r>
            <a:r>
              <a:rPr lang="en-ZA" sz="18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1800" b="1" dirty="0">
                <a:solidFill>
                  <a:srgbClr val="FF0000"/>
                </a:solidFill>
                <a:latin typeface="Comic Sans MS" pitchFamily="66" charset="0"/>
              </a:rPr>
              <a:t>(s)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 + 3Na</a:t>
            </a:r>
            <a:r>
              <a:rPr lang="en-ZA" sz="1800" b="1" baseline="30000" dirty="0">
                <a:solidFill>
                  <a:srgbClr val="0000FF"/>
                </a:solidFill>
                <a:latin typeface="Comic Sans MS" pitchFamily="66" charset="0"/>
              </a:rPr>
              <a:t>+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18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)+ 3Cl</a:t>
            </a:r>
            <a:r>
              <a:rPr lang="en-ZA" sz="1800" b="1" baseline="30000" dirty="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18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)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 flipV="1">
            <a:off x="1455738" y="5264428"/>
            <a:ext cx="785812" cy="142875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 flipV="1">
            <a:off x="7981950" y="5264428"/>
            <a:ext cx="785813" cy="142875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2709863" y="5264428"/>
            <a:ext cx="785812" cy="1428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6781800" y="5277128"/>
            <a:ext cx="785813" cy="1428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323528" y="5863070"/>
            <a:ext cx="8136904" cy="81560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ZA" sz="2000" b="1" dirty="0">
                <a:solidFill>
                  <a:srgbClr val="0000FF"/>
                </a:solidFill>
                <a:latin typeface="Comic Sans MS" pitchFamily="66" charset="0"/>
              </a:rPr>
              <a:t>4) 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Skryf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die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gebalanseerde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net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ioniesevergelyking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ZA" sz="2000" b="1" dirty="0" err="1" smtClean="0">
                <a:solidFill>
                  <a:srgbClr val="0000FF"/>
                </a:solidFill>
                <a:latin typeface="Comic Sans MS" pitchFamily="66" charset="0"/>
              </a:rPr>
              <a:t>neer</a:t>
            </a:r>
            <a:r>
              <a:rPr lang="en-ZA" sz="2000" b="1" dirty="0" smtClean="0">
                <a:solidFill>
                  <a:srgbClr val="0000FF"/>
                </a:solidFill>
                <a:latin typeface="Comic Sans MS" pitchFamily="66" charset="0"/>
              </a:rPr>
              <a:t>.</a:t>
            </a:r>
            <a:endParaRPr lang="en-ZA" sz="2000" b="1" dirty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Al</a:t>
            </a:r>
            <a:r>
              <a:rPr lang="en-ZA" sz="1800" b="1" baseline="30000" dirty="0">
                <a:solidFill>
                  <a:srgbClr val="0000FF"/>
                </a:solidFill>
                <a:latin typeface="Comic Sans MS" pitchFamily="66" charset="0"/>
              </a:rPr>
              <a:t>3+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18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) + PO</a:t>
            </a:r>
            <a:r>
              <a:rPr lang="en-ZA" sz="18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1800" b="1" baseline="30000" dirty="0">
                <a:solidFill>
                  <a:srgbClr val="0000FF"/>
                </a:solidFill>
                <a:latin typeface="Comic Sans MS" pitchFamily="66" charset="0"/>
              </a:rPr>
              <a:t>3-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ZA" sz="1800" b="1" dirty="0" err="1">
                <a:solidFill>
                  <a:srgbClr val="0000FF"/>
                </a:solidFill>
                <a:latin typeface="Comic Sans MS" pitchFamily="66" charset="0"/>
              </a:rPr>
              <a:t>aq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) 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  <a:sym typeface="Symbol" pitchFamily="18" charset="2"/>
              </a:rPr>
              <a:t></a:t>
            </a:r>
            <a:r>
              <a:rPr lang="en-ZA" sz="1800" b="1" dirty="0">
                <a:solidFill>
                  <a:srgbClr val="0000FF"/>
                </a:solidFill>
                <a:latin typeface="Comic Sans MS" pitchFamily="66" charset="0"/>
              </a:rPr>
              <a:t>  AlPO</a:t>
            </a:r>
            <a:r>
              <a:rPr lang="en-ZA" sz="1800" b="1" baseline="-25000" dirty="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1800" b="1" dirty="0">
                <a:solidFill>
                  <a:srgbClr val="FF0000"/>
                </a:solidFill>
                <a:latin typeface="Comic Sans MS" pitchFamily="66" charset="0"/>
              </a:rPr>
              <a:t>(s)</a:t>
            </a:r>
            <a:endParaRPr lang="en-ZA" sz="18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71406" y="1255999"/>
            <a:ext cx="8964612" cy="1654299"/>
          </a:xfrm>
          <a:prstGeom prst="rect">
            <a:avLst/>
          </a:prstGeom>
          <a:solidFill>
            <a:srgbClr val="5F5F5F"/>
          </a:solidFill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ZA" sz="2200" b="1" dirty="0" err="1" smtClean="0">
                <a:solidFill>
                  <a:srgbClr val="FFFFFF"/>
                </a:solidFill>
                <a:latin typeface="Comic Sans MS" pitchFamily="66" charset="0"/>
              </a:rPr>
              <a:t>Skryf</a:t>
            </a:r>
            <a:r>
              <a:rPr lang="en-ZA" sz="2200" b="1" dirty="0" smtClean="0">
                <a:solidFill>
                  <a:srgbClr val="FFFFFF"/>
                </a:solidFill>
                <a:latin typeface="Comic Sans MS" pitchFamily="66" charset="0"/>
              </a:rPr>
              <a:t> ‘n </a:t>
            </a:r>
            <a:r>
              <a:rPr lang="en-ZA" sz="2200" b="1" dirty="0" err="1" smtClean="0">
                <a:solidFill>
                  <a:srgbClr val="FFFFFF"/>
                </a:solidFill>
                <a:latin typeface="Comic Sans MS" pitchFamily="66" charset="0"/>
              </a:rPr>
              <a:t>gebalanseerde</a:t>
            </a:r>
            <a:r>
              <a:rPr lang="en-ZA" sz="2200" b="1" dirty="0" smtClean="0">
                <a:solidFill>
                  <a:srgbClr val="FFFFFF"/>
                </a:solidFill>
                <a:latin typeface="Comic Sans MS" pitchFamily="66" charset="0"/>
              </a:rPr>
              <a:t> net </a:t>
            </a:r>
            <a:r>
              <a:rPr lang="en-ZA" sz="2200" b="1" dirty="0" err="1" smtClean="0">
                <a:solidFill>
                  <a:srgbClr val="FFFFFF"/>
                </a:solidFill>
                <a:latin typeface="Comic Sans MS" pitchFamily="66" charset="0"/>
              </a:rPr>
              <a:t>ioniesevergelyking</a:t>
            </a:r>
            <a:r>
              <a:rPr lang="en-ZA" sz="2200" b="1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ZA" sz="2200" b="1" dirty="0" err="1" smtClean="0">
                <a:solidFill>
                  <a:srgbClr val="FFFFFF"/>
                </a:solidFill>
                <a:latin typeface="Comic Sans MS" pitchFamily="66" charset="0"/>
              </a:rPr>
              <a:t>vir</a:t>
            </a:r>
            <a:r>
              <a:rPr lang="en-ZA" sz="2200" b="1" dirty="0" smtClean="0">
                <a:solidFill>
                  <a:srgbClr val="FFFFFF"/>
                </a:solidFill>
                <a:latin typeface="Comic Sans MS" pitchFamily="66" charset="0"/>
              </a:rPr>
              <a:t> die </a:t>
            </a:r>
            <a:r>
              <a:rPr lang="en-ZA" sz="2200" b="1" dirty="0" err="1" smtClean="0">
                <a:solidFill>
                  <a:srgbClr val="FFFFFF"/>
                </a:solidFill>
                <a:latin typeface="Comic Sans MS" pitchFamily="66" charset="0"/>
              </a:rPr>
              <a:t>volgende</a:t>
            </a:r>
            <a:r>
              <a:rPr lang="en-ZA" sz="2200" b="1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ZA" sz="2200" b="1" dirty="0" err="1" smtClean="0">
                <a:solidFill>
                  <a:srgbClr val="FFFFFF"/>
                </a:solidFill>
                <a:latin typeface="Comic Sans MS" pitchFamily="66" charset="0"/>
              </a:rPr>
              <a:t>reaksie</a:t>
            </a:r>
            <a:r>
              <a:rPr lang="en-ZA" sz="2200" b="1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ZA" sz="2200" b="1" dirty="0" err="1" smtClean="0">
                <a:solidFill>
                  <a:srgbClr val="FFFFFF"/>
                </a:solidFill>
                <a:latin typeface="Comic Sans MS" pitchFamily="66" charset="0"/>
              </a:rPr>
              <a:t>neer</a:t>
            </a:r>
            <a:r>
              <a:rPr lang="en-ZA" sz="2200" b="1" dirty="0" smtClean="0">
                <a:solidFill>
                  <a:srgbClr val="FFFFFF"/>
                </a:solidFill>
                <a:latin typeface="Comic Sans MS" pitchFamily="66" charset="0"/>
              </a:rPr>
              <a:t>:</a:t>
            </a:r>
            <a:endParaRPr lang="en-ZA" sz="2200" b="1" dirty="0">
              <a:solidFill>
                <a:srgbClr val="FFFFFF"/>
              </a:solidFill>
              <a:latin typeface="Comic Sans MS" pitchFamily="66" charset="0"/>
            </a:endParaRP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en-ZA" sz="2300" b="1" dirty="0" err="1" smtClean="0">
                <a:solidFill>
                  <a:srgbClr val="FFFF00"/>
                </a:solidFill>
                <a:latin typeface="Comic Sans MS" pitchFamily="66" charset="0"/>
              </a:rPr>
              <a:t>Waterige-oplossings</a:t>
            </a:r>
            <a:r>
              <a:rPr lang="en-ZA" sz="2300" b="1" dirty="0" smtClean="0">
                <a:solidFill>
                  <a:srgbClr val="FFFF00"/>
                </a:solidFill>
                <a:latin typeface="Comic Sans MS" pitchFamily="66" charset="0"/>
              </a:rPr>
              <a:t> van </a:t>
            </a:r>
            <a:r>
              <a:rPr lang="en-ZA" sz="2300" b="1" dirty="0" err="1" smtClean="0">
                <a:solidFill>
                  <a:srgbClr val="FFFF00"/>
                </a:solidFill>
                <a:latin typeface="Comic Sans MS" pitchFamily="66" charset="0"/>
              </a:rPr>
              <a:t>kalsiumchloried</a:t>
            </a:r>
            <a:r>
              <a:rPr lang="en-ZA" sz="2300" b="1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ZA" sz="2300" b="1" dirty="0" err="1" smtClean="0">
                <a:solidFill>
                  <a:srgbClr val="FFFF00"/>
                </a:solidFill>
                <a:latin typeface="Comic Sans MS" pitchFamily="66" charset="0"/>
              </a:rPr>
              <a:t>en</a:t>
            </a:r>
            <a:r>
              <a:rPr lang="en-ZA" sz="2300" b="1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ZA" sz="2300" b="1" dirty="0" err="1" smtClean="0">
                <a:solidFill>
                  <a:srgbClr val="FFFF00"/>
                </a:solidFill>
                <a:latin typeface="Comic Sans MS" pitchFamily="66" charset="0"/>
              </a:rPr>
              <a:t>natriumfosfaat</a:t>
            </a:r>
            <a:r>
              <a:rPr lang="en-ZA" sz="2300" b="1" dirty="0" smtClean="0">
                <a:solidFill>
                  <a:srgbClr val="FFFF00"/>
                </a:solidFill>
                <a:latin typeface="Comic Sans MS" pitchFamily="66" charset="0"/>
              </a:rPr>
              <a:t> word </a:t>
            </a:r>
            <a:r>
              <a:rPr lang="en-ZA" sz="2300" b="1" dirty="0" err="1" smtClean="0">
                <a:solidFill>
                  <a:srgbClr val="FFFF00"/>
                </a:solidFill>
                <a:latin typeface="Comic Sans MS" pitchFamily="66" charset="0"/>
              </a:rPr>
              <a:t>vermeng</a:t>
            </a:r>
            <a:r>
              <a:rPr lang="en-ZA" sz="2300" b="1" dirty="0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  <a:endParaRPr lang="en-ZA" sz="23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411760" y="332656"/>
            <a:ext cx="3960440" cy="488652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US" sz="3000" kern="0" dirty="0" err="1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Probeer</a:t>
            </a:r>
            <a:r>
              <a:rPr lang="en-US" sz="3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self 3.7</a:t>
            </a:r>
            <a:endParaRPr lang="en-US" sz="3000" kern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8"/>
          <p:cNvSpPr>
            <a:spLocks noChangeArrowheads="1"/>
          </p:cNvSpPr>
          <p:nvPr/>
        </p:nvSpPr>
        <p:spPr bwMode="auto">
          <a:xfrm>
            <a:off x="0" y="0"/>
            <a:ext cx="145573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4" name="TextBox 3"/>
          <p:cNvSpPr txBox="1"/>
          <p:nvPr/>
        </p:nvSpPr>
        <p:spPr bwMode="auto">
          <a:xfrm>
            <a:off x="205154" y="274638"/>
            <a:ext cx="8721969" cy="206209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af-ZA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931695" y="1013353"/>
            <a:ext cx="6712271" cy="58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Sure en basisse</a:t>
            </a:r>
            <a:endParaRPr lang="en-US" sz="3200" b="1" cap="small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75781" name="Group 14"/>
          <p:cNvGrpSpPr>
            <a:grpSpLocks/>
          </p:cNvGrpSpPr>
          <p:nvPr/>
        </p:nvGrpSpPr>
        <p:grpSpPr bwMode="auto">
          <a:xfrm>
            <a:off x="355600" y="568325"/>
            <a:ext cx="1416050" cy="1460500"/>
            <a:chOff x="294949" y="214290"/>
            <a:chExt cx="1415772" cy="1460421"/>
          </a:xfrm>
        </p:grpSpPr>
        <p:sp>
          <p:nvSpPr>
            <p:cNvPr id="13" name="TextBox 12"/>
            <p:cNvSpPr txBox="1"/>
            <p:nvPr/>
          </p:nvSpPr>
          <p:spPr bwMode="auto">
            <a:xfrm rot="16200000">
              <a:off x="272624" y="236615"/>
              <a:ext cx="1460421" cy="1415772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  <a:tileRect r="-100000" b="-100000"/>
            </a:gra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>
              <a:spAutoFit/>
              <a:sp3d extrusionH="57150">
                <a:bevelT w="82550" h="38100" prst="coolSlant"/>
              </a:sp3d>
            </a:bodyPr>
            <a:lstStyle/>
            <a:p>
              <a:pPr algn="ctr">
                <a:defRPr/>
              </a:pPr>
              <a:r>
                <a:rPr lang="af-ZA" sz="1400" dirty="0">
                  <a:latin typeface="Calibri" pitchFamily="34" charset="0"/>
                </a:rPr>
                <a:t>LEERGEDEELTE</a:t>
              </a: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</p:txBody>
        </p:sp>
        <p:grpSp>
          <p:nvGrpSpPr>
            <p:cNvPr id="75786" name="Group 15"/>
            <p:cNvGrpSpPr>
              <a:grpSpLocks/>
            </p:cNvGrpSpPr>
            <p:nvPr/>
          </p:nvGrpSpPr>
          <p:grpSpPr bwMode="auto">
            <a:xfrm>
              <a:off x="669524" y="407955"/>
              <a:ext cx="788833" cy="1066742"/>
              <a:chOff x="5857422" y="5693108"/>
              <a:chExt cx="915549" cy="1169544"/>
            </a:xfrm>
          </p:grpSpPr>
          <p:sp>
            <p:nvSpPr>
              <p:cNvPr id="14" name="Isosceles Triangle 13"/>
              <p:cNvSpPr/>
              <p:nvPr/>
            </p:nvSpPr>
            <p:spPr bwMode="auto">
              <a:xfrm rot="5400000">
                <a:off x="5730426" y="5820106"/>
                <a:ext cx="1169544" cy="915549"/>
              </a:xfrm>
              <a:prstGeom prst="triangle">
                <a:avLst>
                  <a:gd name="adj" fmla="val 50687"/>
                </a:avLst>
              </a:prstGeom>
              <a:solidFill>
                <a:schemeClr val="bg2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82550" h="38100" prst="coolSlant"/>
                </a:sp3d>
              </a:bodyPr>
              <a:lstStyle/>
              <a:p>
                <a:pPr>
                  <a:defRPr/>
                </a:pPr>
                <a:endParaRPr lang="af-Z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"/>
                </a:endParaRPr>
              </a:p>
            </p:txBody>
          </p:sp>
          <p:sp>
            <p:nvSpPr>
              <p:cNvPr id="75788" name="TextBox 14"/>
              <p:cNvSpPr txBox="1">
                <a:spLocks noChangeArrowheads="1"/>
              </p:cNvSpPr>
              <p:nvPr/>
            </p:nvSpPr>
            <p:spPr bwMode="auto">
              <a:xfrm>
                <a:off x="5906210" y="6010533"/>
                <a:ext cx="664442" cy="50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r>
                  <a:rPr lang="af-ZA" altLang="en-US" sz="240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3.5</a:t>
                </a:r>
              </a:p>
            </p:txBody>
          </p:sp>
        </p:grpSp>
      </p:grp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191177" y="4221088"/>
            <a:ext cx="6749922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cs typeface="Times New Roman" pitchFamily="18" charset="0"/>
              </a:rPr>
              <a:t>Hierdie leergedeelte word volledig in Leereenheid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8 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behandel.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9" name="Rectangle 8"/>
          <p:cNvSpPr>
            <a:spLocks noChangeArrowheads="1"/>
          </p:cNvSpPr>
          <p:nvPr/>
        </p:nvSpPr>
        <p:spPr bwMode="auto">
          <a:xfrm>
            <a:off x="0" y="0"/>
            <a:ext cx="145573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4" name="TextBox 3"/>
          <p:cNvSpPr txBox="1"/>
          <p:nvPr/>
        </p:nvSpPr>
        <p:spPr bwMode="auto">
          <a:xfrm>
            <a:off x="205154" y="366777"/>
            <a:ext cx="8721969" cy="206209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af-ZA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931695" y="1129725"/>
            <a:ext cx="6712271" cy="58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Gasvorming reaksies</a:t>
            </a:r>
            <a:endParaRPr lang="en-US" sz="3200" b="1" cap="small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77832" name="Group 14"/>
          <p:cNvGrpSpPr>
            <a:grpSpLocks/>
          </p:cNvGrpSpPr>
          <p:nvPr/>
        </p:nvGrpSpPr>
        <p:grpSpPr bwMode="auto">
          <a:xfrm>
            <a:off x="382588" y="688975"/>
            <a:ext cx="1416050" cy="1460500"/>
            <a:chOff x="294949" y="214290"/>
            <a:chExt cx="1415772" cy="1460421"/>
          </a:xfrm>
        </p:grpSpPr>
        <p:sp>
          <p:nvSpPr>
            <p:cNvPr id="13" name="TextBox 12"/>
            <p:cNvSpPr txBox="1"/>
            <p:nvPr/>
          </p:nvSpPr>
          <p:spPr bwMode="auto">
            <a:xfrm rot="16200000">
              <a:off x="272624" y="236615"/>
              <a:ext cx="1460421" cy="1415772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  <a:tileRect r="-100000" b="-100000"/>
            </a:gra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>
              <a:spAutoFit/>
              <a:sp3d extrusionH="57150">
                <a:bevelT w="82550" h="38100" prst="coolSlant"/>
              </a:sp3d>
            </a:bodyPr>
            <a:lstStyle/>
            <a:p>
              <a:pPr algn="ctr">
                <a:defRPr/>
              </a:pPr>
              <a:r>
                <a:rPr lang="af-ZA" sz="1400" dirty="0">
                  <a:latin typeface="Calibri" pitchFamily="34" charset="0"/>
                </a:rPr>
                <a:t>LEERGEDEELTE</a:t>
              </a: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</p:txBody>
        </p:sp>
        <p:grpSp>
          <p:nvGrpSpPr>
            <p:cNvPr id="77838" name="Group 15"/>
            <p:cNvGrpSpPr>
              <a:grpSpLocks/>
            </p:cNvGrpSpPr>
            <p:nvPr/>
          </p:nvGrpSpPr>
          <p:grpSpPr bwMode="auto">
            <a:xfrm>
              <a:off x="669524" y="407955"/>
              <a:ext cx="788833" cy="1066742"/>
              <a:chOff x="5857422" y="5693108"/>
              <a:chExt cx="915549" cy="1169544"/>
            </a:xfrm>
          </p:grpSpPr>
          <p:sp>
            <p:nvSpPr>
              <p:cNvPr id="14" name="Isosceles Triangle 13"/>
              <p:cNvSpPr/>
              <p:nvPr/>
            </p:nvSpPr>
            <p:spPr bwMode="auto">
              <a:xfrm rot="5400000">
                <a:off x="5730426" y="5820106"/>
                <a:ext cx="1169544" cy="915548"/>
              </a:xfrm>
              <a:prstGeom prst="triangle">
                <a:avLst>
                  <a:gd name="adj" fmla="val 50687"/>
                </a:avLst>
              </a:prstGeom>
              <a:solidFill>
                <a:schemeClr val="bg2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82550" h="38100" prst="coolSlant"/>
                </a:sp3d>
              </a:bodyPr>
              <a:lstStyle/>
              <a:p>
                <a:pPr>
                  <a:defRPr/>
                </a:pPr>
                <a:endParaRPr lang="af-Z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"/>
                </a:endParaRPr>
              </a:p>
            </p:txBody>
          </p:sp>
          <p:sp>
            <p:nvSpPr>
              <p:cNvPr id="77840" name="TextBox 14"/>
              <p:cNvSpPr txBox="1">
                <a:spLocks noChangeArrowheads="1"/>
              </p:cNvSpPr>
              <p:nvPr/>
            </p:nvSpPr>
            <p:spPr bwMode="auto">
              <a:xfrm>
                <a:off x="5906210" y="6010533"/>
                <a:ext cx="664442" cy="50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r>
                  <a:rPr lang="af-ZA" altLang="en-US" sz="240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3.6</a:t>
                </a:r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235482" y="4058671"/>
            <a:ext cx="244262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UITKOMSTE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281354" y="4809192"/>
            <a:ext cx="8581292" cy="1477328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18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 voltooiing van hierdie leergedeelte behoort jy:</a:t>
            </a:r>
          </a:p>
          <a:p>
            <a:pPr>
              <a:tabLst>
                <a:tab pos="360363" algn="l"/>
              </a:tabLst>
              <a:defRPr/>
            </a:pPr>
            <a:endParaRPr lang="en-US" sz="1800" b="1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tabLst>
                <a:tab pos="457200" algn="l"/>
              </a:tabLst>
              <a:defRPr/>
            </a:pPr>
            <a:r>
              <a:rPr lang="af-ZA" sz="1800" dirty="0">
                <a:latin typeface="Times"/>
              </a:rPr>
              <a:t>	die produkte van 'n gasvormingsreaksie kan voorspel.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tabLst>
                <a:tab pos="457200" algn="l"/>
              </a:tabLst>
              <a:defRPr/>
            </a:pPr>
            <a:endParaRPr lang="en-US" sz="1800" dirty="0">
              <a:latin typeface="Times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tabLst>
                <a:tab pos="457200" algn="l"/>
              </a:tabLst>
              <a:defRPr/>
            </a:pPr>
            <a:r>
              <a:rPr lang="af-ZA" sz="1800" dirty="0">
                <a:latin typeface="Times"/>
              </a:rPr>
              <a:t>	'n gebalanseerde vergelyking te kan neerskryf vir 'n gasvormingsreaksie.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83443" y="2991761"/>
            <a:ext cx="82296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 algn="ctr"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cs typeface="Times New Roman" pitchFamily="18" charset="0"/>
              </a:rPr>
              <a:t>Hierdie leergedeelte is gebaseer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hoofstuk 3 van 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die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handboek.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4"/>
          <p:cNvSpPr>
            <a:spLocks noGrp="1" noChangeArrowheads="1"/>
          </p:cNvSpPr>
          <p:nvPr>
            <p:ph type="title"/>
          </p:nvPr>
        </p:nvSpPr>
        <p:spPr>
          <a:xfrm>
            <a:off x="1000125" y="357188"/>
            <a:ext cx="7358063" cy="1066800"/>
          </a:xfrm>
          <a:solidFill>
            <a:schemeClr val="accent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 noProof="1" smtClean="0">
                <a:solidFill>
                  <a:srgbClr val="FFFFFF"/>
                </a:solidFill>
              </a:rPr>
              <a:t>Herkenning van Gasvormingsreaksies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389706" y="2060848"/>
            <a:ext cx="8286750" cy="1495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ZA" b="1" kern="0" noProof="1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Alle metaalkarbonate en bicarbonate reageer met sure om diwaterstofkarbonaatsuur, H</a:t>
            </a:r>
            <a:r>
              <a:rPr lang="en-ZA" b="1" kern="0" baseline="-25000" noProof="1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2</a:t>
            </a:r>
            <a:r>
              <a:rPr lang="en-ZA" b="1" kern="0" noProof="1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CO</a:t>
            </a:r>
            <a:r>
              <a:rPr lang="en-ZA" b="1" kern="0" baseline="-25000" noProof="1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3</a:t>
            </a:r>
            <a:r>
              <a:rPr lang="en-ZA" b="1" kern="0" noProof="1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, te vorm. Die H</a:t>
            </a:r>
            <a:r>
              <a:rPr lang="en-ZA" b="1" kern="0" baseline="-25000" noProof="1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2</a:t>
            </a:r>
            <a:r>
              <a:rPr lang="en-ZA" b="1" kern="0" noProof="1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CO</a:t>
            </a:r>
            <a:r>
              <a:rPr lang="en-ZA" b="1" kern="0" baseline="-25000" noProof="1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3</a:t>
            </a:r>
            <a:r>
              <a:rPr lang="en-ZA" b="1" kern="0" noProof="1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 ontbind dan onmiddelik na CO</a:t>
            </a:r>
            <a:r>
              <a:rPr lang="en-ZA" b="1" kern="0" baseline="-25000" noProof="1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2</a:t>
            </a:r>
            <a:r>
              <a:rPr lang="en-ZA" b="1" kern="0" noProof="1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 en H</a:t>
            </a:r>
            <a:r>
              <a:rPr lang="en-ZA" b="1" kern="0" baseline="-25000" noProof="1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2</a:t>
            </a:r>
            <a:r>
              <a:rPr lang="en-ZA" b="1" kern="0" noProof="1" smtClean="0"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O.</a:t>
            </a:r>
            <a:endParaRPr lang="en-US" b="1" kern="0" noProof="1">
              <a:solidFill>
                <a:srgbClr val="0000FF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196383" y="4194193"/>
            <a:ext cx="8786812" cy="22145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</a:rPr>
              <a:t>CaCO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</a:rPr>
              <a:t>(s) + 2HCl(aq) 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→ CaCl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(aq) + H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CO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3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(aq)</a:t>
            </a:r>
          </a:p>
          <a:p>
            <a:pPr algn="ctr">
              <a:defRPr/>
            </a:pP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H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CO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3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(aq) → H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O(</a:t>
            </a:r>
            <a:r>
              <a:rPr lang="en-ZA" b="1" kern="0" noProof="1">
                <a:solidFill>
                  <a:srgbClr val="0000FF"/>
                </a:solidFill>
                <a:latin typeface="Brush Script MT" pitchFamily="66" charset="0"/>
                <a:cs typeface="Arial"/>
              </a:rPr>
              <a:t>l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) + </a:t>
            </a:r>
            <a:r>
              <a:rPr lang="en-ZA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CO</a:t>
            </a:r>
            <a:r>
              <a:rPr lang="en-ZA" b="1" kern="0" baseline="-25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2</a:t>
            </a:r>
            <a:r>
              <a:rPr lang="en-ZA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(g)</a:t>
            </a:r>
          </a:p>
          <a:p>
            <a:pPr algn="ctr">
              <a:defRPr/>
            </a:pPr>
            <a:endParaRPr lang="en-ZA" b="1" kern="0" noProof="1">
              <a:solidFill>
                <a:srgbClr val="0000FF"/>
              </a:solidFill>
              <a:latin typeface="Comic Sans MS" pitchFamily="66" charset="0"/>
              <a:cs typeface="Arial"/>
            </a:endParaRPr>
          </a:p>
          <a:p>
            <a:pPr algn="ctr">
              <a:defRPr/>
            </a:pPr>
            <a:r>
              <a:rPr lang="en-ZA" b="1" kern="0" noProof="1" smtClean="0">
                <a:solidFill>
                  <a:srgbClr val="0000FF"/>
                </a:solidFill>
                <a:latin typeface="Comic Sans MS" pitchFamily="66" charset="0"/>
                <a:cs typeface="Arial"/>
              </a:rPr>
              <a:t>Volle reaksie:</a:t>
            </a:r>
            <a:endParaRPr lang="en-ZA" b="1" kern="0" noProof="1">
              <a:solidFill>
                <a:srgbClr val="0000FF"/>
              </a:solidFill>
              <a:latin typeface="Comic Sans MS" pitchFamily="66" charset="0"/>
              <a:cs typeface="Arial"/>
            </a:endParaRPr>
          </a:p>
          <a:p>
            <a:pPr algn="ctr">
              <a:defRPr/>
            </a:pP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CaCO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3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(s) + 2HCl(aq) → CaCl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(aq) + H</a:t>
            </a:r>
            <a:r>
              <a:rPr lang="en-ZA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O(l) + </a:t>
            </a:r>
            <a:r>
              <a:rPr lang="en-ZA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CO</a:t>
            </a:r>
            <a:r>
              <a:rPr lang="en-ZA" b="1" kern="0" baseline="-25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2</a:t>
            </a:r>
            <a:r>
              <a:rPr lang="en-ZA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(g)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 05T03.jpg                                                      00026ED5Fausto                         BA94C69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1573213"/>
            <a:ext cx="8966200" cy="371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TextBox 4"/>
          <p:cNvSpPr txBox="1">
            <a:spLocks noChangeArrowheads="1"/>
          </p:cNvSpPr>
          <p:nvPr/>
        </p:nvSpPr>
        <p:spPr bwMode="auto">
          <a:xfrm>
            <a:off x="120650" y="1611313"/>
            <a:ext cx="1165225" cy="400050"/>
          </a:xfrm>
          <a:prstGeom prst="rect">
            <a:avLst/>
          </a:pr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af-ZA" altLang="en-US" sz="2000" b="1">
                <a:solidFill>
                  <a:srgbClr val="FFFFFF"/>
                </a:solidFill>
                <a:latin typeface="Calibri" panose="020F0502020204030204" pitchFamily="34" charset="0"/>
              </a:rPr>
              <a:t>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0509"/>
          <p:cNvSpPr>
            <a:spLocks noGrp="1" noChangeAspect="1" noChangeArrowheads="1"/>
          </p:cNvSpPr>
          <p:nvPr isPhoto="1"/>
        </p:nvSpPr>
        <p:spPr bwMode="auto">
          <a:xfrm>
            <a:off x="1214438" y="2786063"/>
            <a:ext cx="2714625" cy="39465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42875" y="1785938"/>
            <a:ext cx="8786813" cy="8572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2CH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COOH(aq) + CaCO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(s) 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→ Ca(CH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3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CO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)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(aq) + H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O(</a:t>
            </a:r>
            <a:r>
              <a:rPr lang="en-ZA" sz="2000" b="1" kern="0" noProof="1">
                <a:solidFill>
                  <a:srgbClr val="0000FF"/>
                </a:solidFill>
                <a:latin typeface="Brush Script MT" pitchFamily="66" charset="0"/>
                <a:cs typeface="Arial"/>
              </a:rPr>
              <a:t>l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) + </a:t>
            </a:r>
            <a:r>
              <a:rPr lang="en-ZA" sz="2000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CO</a:t>
            </a:r>
            <a:r>
              <a:rPr lang="en-ZA" sz="2000" b="1" kern="0" baseline="-25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2</a:t>
            </a:r>
            <a:r>
              <a:rPr lang="en-ZA" sz="2000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(g)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2500313" y="357188"/>
            <a:ext cx="4429125" cy="8572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ZA" sz="36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Harde water</a:t>
            </a:r>
            <a:endParaRPr lang="en-ZA" sz="3600" b="1" kern="0" noProof="1">
              <a:solidFill>
                <a:srgbClr val="FF0000"/>
              </a:solidFill>
              <a:latin typeface="Comic Sans MS" pitchFamily="66" charset="0"/>
              <a:cs typeface="Arial"/>
            </a:endParaRPr>
          </a:p>
        </p:txBody>
      </p:sp>
      <p:sp>
        <p:nvSpPr>
          <p:cNvPr id="8" name="Rectangle 7" descr="05p194"/>
          <p:cNvSpPr>
            <a:spLocks noGrp="1" noChangeAspect="1" noChangeArrowheads="1"/>
          </p:cNvSpPr>
          <p:nvPr isPhoto="1"/>
        </p:nvSpPr>
        <p:spPr bwMode="auto">
          <a:xfrm>
            <a:off x="4786313" y="2786063"/>
            <a:ext cx="3294062" cy="40005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214438" y="357188"/>
            <a:ext cx="6858000" cy="8572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ZA" sz="3600" b="1" kern="0" noProof="1" smtClean="0">
                <a:solidFill>
                  <a:srgbClr val="0000FF"/>
                </a:solidFill>
                <a:latin typeface="Comic Sans MS" pitchFamily="66" charset="0"/>
                <a:cs typeface="Arial"/>
              </a:rPr>
              <a:t>Bak van koekies of brood</a:t>
            </a:r>
            <a:endParaRPr lang="en-ZA" sz="3600" b="1" kern="0" noProof="1">
              <a:solidFill>
                <a:srgbClr val="FF0000"/>
              </a:solidFill>
              <a:latin typeface="Comic Sans MS" pitchFamily="66" charset="0"/>
              <a:cs typeface="Arial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42875" y="1714500"/>
            <a:ext cx="8786813" cy="8572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C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H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O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</a:rPr>
              <a:t>6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(aq)   +   HCO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n-ZA" sz="2000" b="1" kern="0" baseline="30000" noProof="1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</a:rPr>
              <a:t>(aq)  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→  HC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4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H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4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O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6</a:t>
            </a:r>
            <a:r>
              <a:rPr lang="en-ZA" sz="2000" b="1" kern="0" baseline="30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-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(aq)  +  H</a:t>
            </a:r>
            <a:r>
              <a:rPr lang="en-ZA" sz="2000" b="1" kern="0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O(</a:t>
            </a:r>
            <a:r>
              <a:rPr lang="en-ZA" sz="2000" b="1" kern="0" noProof="1">
                <a:solidFill>
                  <a:srgbClr val="0000FF"/>
                </a:solidFill>
                <a:latin typeface="Brush Script MT" pitchFamily="66" charset="0"/>
                <a:cs typeface="Arial"/>
              </a:rPr>
              <a:t>l</a:t>
            </a:r>
            <a:r>
              <a:rPr lang="en-ZA" sz="2000" b="1" kern="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)  + </a:t>
            </a:r>
            <a:r>
              <a:rPr lang="en-ZA" sz="2000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CO</a:t>
            </a:r>
            <a:r>
              <a:rPr lang="en-ZA" sz="2000" b="1" kern="0" baseline="-25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2</a:t>
            </a:r>
            <a:r>
              <a:rPr lang="en-ZA" sz="2000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(g)</a:t>
            </a:r>
          </a:p>
          <a:p>
            <a:pPr>
              <a:defRPr/>
            </a:pPr>
            <a:r>
              <a:rPr lang="en-ZA" sz="1300" b="1" kern="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     </a:t>
            </a:r>
            <a:r>
              <a:rPr lang="en-ZA" sz="1300" b="1" kern="0" noProof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Wynsteensuur         waterstofkarbonaatioon      waterstoftartraatioon</a:t>
            </a:r>
            <a:endParaRPr lang="en-ZA" sz="1300" b="1" kern="0" noProof="1">
              <a:solidFill>
                <a:srgbClr val="FF0000"/>
              </a:solidFill>
              <a:latin typeface="Comic Sans MS" pitchFamily="66" charset="0"/>
              <a:cs typeface="Arial"/>
            </a:endParaRPr>
          </a:p>
        </p:txBody>
      </p:sp>
      <p:pic>
        <p:nvPicPr>
          <p:cNvPr id="8" name="Picture 7" descr="Moirs baking pow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3000375"/>
            <a:ext cx="219075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ak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138" y="3176588"/>
            <a:ext cx="365442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6"/>
          <p:cNvSpPr txBox="1">
            <a:spLocks noChangeArrowheads="1"/>
          </p:cNvSpPr>
          <p:nvPr/>
        </p:nvSpPr>
        <p:spPr bwMode="auto">
          <a:xfrm>
            <a:off x="684213" y="1916113"/>
            <a:ext cx="7543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af-ZA" altLang="en-US" sz="2400">
                <a:latin typeface="Arial" panose="020B0604020202020204" pitchFamily="34" charset="0"/>
              </a:rPr>
              <a:t>Tydens 'n presipitasie reaksie word 'n </a:t>
            </a:r>
            <a:r>
              <a:rPr lang="af-ZA" altLang="en-US" sz="2400">
                <a:solidFill>
                  <a:srgbClr val="00279F"/>
                </a:solidFill>
                <a:latin typeface="Arial" panose="020B0604020202020204" pitchFamily="34" charset="0"/>
              </a:rPr>
              <a:t>presipitaat</a:t>
            </a:r>
            <a:r>
              <a:rPr lang="af-ZA" altLang="en-US" sz="2400">
                <a:latin typeface="Arial" panose="020B0604020202020204" pitchFamily="34" charset="0"/>
              </a:rPr>
              <a:t> </a:t>
            </a:r>
            <a:r>
              <a:rPr lang="af-ZA" altLang="en-US" sz="2400">
                <a:solidFill>
                  <a:srgbClr val="0230A2"/>
                </a:solidFill>
                <a:latin typeface="Arial" panose="020B0604020202020204" pitchFamily="34" charset="0"/>
              </a:rPr>
              <a:t>(neerslag)</a:t>
            </a:r>
            <a:r>
              <a:rPr lang="af-ZA" altLang="en-US" sz="2400">
                <a:latin typeface="Arial" panose="020B0604020202020204" pitchFamily="34" charset="0"/>
              </a:rPr>
              <a:t> as onoplosbare produk gelewer</a:t>
            </a:r>
            <a:endParaRPr lang="af-ZA" altLang="en-US" sz="2400" noProof="1">
              <a:latin typeface="Arial" panose="020B0604020202020204" pitchFamily="34" charset="0"/>
            </a:endParaRPr>
          </a:p>
        </p:txBody>
      </p:sp>
      <p:sp>
        <p:nvSpPr>
          <p:cNvPr id="57347" name="Text Box 7"/>
          <p:cNvSpPr txBox="1">
            <a:spLocks noChangeArrowheads="1"/>
          </p:cNvSpPr>
          <p:nvPr/>
        </p:nvSpPr>
        <p:spPr bwMode="auto">
          <a:xfrm>
            <a:off x="685800" y="3276600"/>
            <a:ext cx="746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SzTx/>
              <a:buFontTx/>
              <a:buNone/>
            </a:pPr>
            <a:r>
              <a:rPr lang="af-ZA" altLang="en-US" sz="2400">
                <a:latin typeface="Arial" panose="020B0604020202020204" pitchFamily="34" charset="0"/>
              </a:rPr>
              <a:t>In die algemeen is beide die reagense en produkte </a:t>
            </a:r>
            <a:r>
              <a:rPr lang="af-ZA" altLang="en-US" sz="2400">
                <a:solidFill>
                  <a:srgbClr val="00279F"/>
                </a:solidFill>
                <a:latin typeface="Arial" panose="020B0604020202020204" pitchFamily="34" charset="0"/>
              </a:rPr>
              <a:t>ioniese</a:t>
            </a:r>
            <a:r>
              <a:rPr lang="af-ZA" altLang="en-US" sz="2400">
                <a:latin typeface="Arial" panose="020B0604020202020204" pitchFamily="34" charset="0"/>
              </a:rPr>
              <a:t> verbindings </a:t>
            </a:r>
            <a:endParaRPr lang="af-ZA" altLang="en-US" sz="2400" noProof="1">
              <a:latin typeface="Arial" panose="020B0604020202020204" pitchFamily="34" charset="0"/>
            </a:endParaRPr>
          </a:p>
        </p:txBody>
      </p:sp>
      <p:sp>
        <p:nvSpPr>
          <p:cNvPr id="57348" name="Text Box 8"/>
          <p:cNvSpPr txBox="1">
            <a:spLocks noChangeArrowheads="1"/>
          </p:cNvSpPr>
          <p:nvPr/>
        </p:nvSpPr>
        <p:spPr bwMode="auto">
          <a:xfrm>
            <a:off x="685800" y="47244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SzTx/>
              <a:buFontTx/>
              <a:buNone/>
            </a:pPr>
            <a:r>
              <a:rPr lang="af-ZA" altLang="en-US" sz="2400">
                <a:latin typeface="Arial" panose="020B0604020202020204" pitchFamily="34" charset="0"/>
              </a:rPr>
              <a:t>Presipitasiereaksies is moontlik omdat baie positiewe- en negatiewe </a:t>
            </a:r>
            <a:r>
              <a:rPr lang="af-ZA" altLang="en-US" sz="2400">
                <a:solidFill>
                  <a:srgbClr val="00279F"/>
                </a:solidFill>
                <a:latin typeface="Arial" panose="020B0604020202020204" pitchFamily="34" charset="0"/>
              </a:rPr>
              <a:t>ioon kombinasies onoplosbare</a:t>
            </a:r>
            <a:r>
              <a:rPr lang="af-ZA" altLang="en-US" sz="2400">
                <a:latin typeface="Arial" panose="020B0604020202020204" pitchFamily="34" charset="0"/>
              </a:rPr>
              <a:t> produkte lewer</a:t>
            </a:r>
            <a:endParaRPr lang="af-ZA" altLang="en-US" sz="2400" noProof="1">
              <a:latin typeface="Arial" panose="020B0604020202020204" pitchFamily="34" charset="0"/>
            </a:endParaRPr>
          </a:p>
        </p:txBody>
      </p:sp>
      <p:sp>
        <p:nvSpPr>
          <p:cNvPr id="577545" name="Rectangle 9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8001000" cy="1143000"/>
          </a:xfrm>
          <a:solidFill>
            <a:srgbClr val="CCFFCC"/>
          </a:solidFill>
          <a:ln w="57150" cmpd="thinThick">
            <a:solidFill>
              <a:schemeClr val="tx1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ZA" noProof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PRESIPITASIEREAKSIES</a:t>
            </a:r>
            <a:endParaRPr lang="en-US" sz="2800" noProof="1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6"/>
          <p:cNvSpPr txBox="1">
            <a:spLocks noChangeArrowheads="1"/>
          </p:cNvSpPr>
          <p:nvPr/>
        </p:nvSpPr>
        <p:spPr bwMode="auto">
          <a:xfrm>
            <a:off x="500063" y="1912938"/>
            <a:ext cx="83581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af-ZA" altLang="en-US" sz="2000" dirty="0" smtClean="0">
                <a:latin typeface="Comic Sans MS" panose="030F0702030302020204" pitchFamily="66" charset="0"/>
              </a:rPr>
              <a:t>Presipitasiereaksies is voorbeelde van uitruilreaksies (soms dubbel verplasingsreaksies genoem) waarin die ione van die reagense met mekaar uitruil.</a:t>
            </a:r>
            <a:endParaRPr lang="af-ZA" altLang="en-US" sz="2000" noProof="1">
              <a:latin typeface="Comic Sans MS" panose="030F0702030302020204" pitchFamily="66" charset="0"/>
            </a:endParaRPr>
          </a:p>
        </p:txBody>
      </p:sp>
      <p:sp>
        <p:nvSpPr>
          <p:cNvPr id="577545" name="Rectangle 9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8001000" cy="1143000"/>
          </a:xfrm>
          <a:solidFill>
            <a:schemeClr val="bg2">
              <a:lumMod val="60000"/>
              <a:lumOff val="40000"/>
            </a:schemeClr>
          </a:solidFill>
          <a:ln w="57150" cmpd="thinThick">
            <a:solidFill>
              <a:schemeClr val="tx1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ZA" noProof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PRESIPITASIEREAKSIES...</a:t>
            </a:r>
            <a:endParaRPr lang="en-US" sz="2800" noProof="1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57224" y="3571876"/>
            <a:ext cx="6929486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f-ZA" sz="2800" b="1" noProof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af-ZA" sz="2800" b="1" baseline="30000" noProof="1">
                <a:solidFill>
                  <a:srgbClr val="FF0000"/>
                </a:solidFill>
                <a:latin typeface="Comic Sans MS" pitchFamily="66" charset="0"/>
              </a:rPr>
              <a:t>+</a:t>
            </a:r>
            <a:r>
              <a:rPr lang="af-ZA" sz="2800" b="1" noProof="1">
                <a:solidFill>
                  <a:srgbClr val="FF0000"/>
                </a:solidFill>
                <a:latin typeface="Comic Sans MS" pitchFamily="66" charset="0"/>
              </a:rPr>
              <a:t> B</a:t>
            </a:r>
            <a:r>
              <a:rPr lang="af-ZA" sz="2800" b="1" baseline="30000" noProof="1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af-ZA" sz="2800" noProof="1">
                <a:latin typeface="Comic Sans MS" pitchFamily="66" charset="0"/>
              </a:rPr>
              <a:t>   </a:t>
            </a:r>
            <a:r>
              <a:rPr lang="af-ZA" sz="2800" b="1" noProof="1">
                <a:solidFill>
                  <a:schemeClr val="tx1"/>
                </a:solidFill>
                <a:latin typeface="Comic Sans MS" pitchFamily="66" charset="0"/>
              </a:rPr>
              <a:t>+</a:t>
            </a:r>
            <a:r>
              <a:rPr lang="af-ZA" sz="2800" b="1" noProof="1">
                <a:latin typeface="Comic Sans MS" pitchFamily="66" charset="0"/>
              </a:rPr>
              <a:t> </a:t>
            </a:r>
            <a:r>
              <a:rPr lang="af-ZA" sz="2800" noProof="1">
                <a:latin typeface="Comic Sans MS" pitchFamily="66" charset="0"/>
              </a:rPr>
              <a:t>  </a:t>
            </a:r>
            <a:r>
              <a:rPr lang="af-ZA" sz="2800" b="1" noProof="1">
                <a:solidFill>
                  <a:srgbClr val="0000FF"/>
                </a:solidFill>
                <a:latin typeface="Comic Sans MS" pitchFamily="66" charset="0"/>
              </a:rPr>
              <a:t>C</a:t>
            </a:r>
            <a:r>
              <a:rPr lang="af-ZA" sz="2800" b="1" baseline="30000" noProof="1">
                <a:solidFill>
                  <a:srgbClr val="0000FF"/>
                </a:solidFill>
                <a:latin typeface="Comic Sans MS" pitchFamily="66" charset="0"/>
              </a:rPr>
              <a:t>+</a:t>
            </a:r>
            <a:r>
              <a:rPr lang="af-ZA" sz="2800" b="1" noProof="1">
                <a:solidFill>
                  <a:srgbClr val="0000FF"/>
                </a:solidFill>
                <a:latin typeface="Comic Sans MS" pitchFamily="66" charset="0"/>
              </a:rPr>
              <a:t> D</a:t>
            </a:r>
            <a:r>
              <a:rPr lang="af-ZA" sz="2800" b="1" baseline="30000" noProof="1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af-ZA" sz="2800" noProof="1">
                <a:latin typeface="Comic Sans MS" pitchFamily="66" charset="0"/>
              </a:rPr>
              <a:t>   </a:t>
            </a:r>
            <a:r>
              <a:rPr lang="af-ZA" sz="2800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→</a:t>
            </a:r>
            <a:r>
              <a:rPr lang="af-ZA" sz="2800" noProof="1">
                <a:latin typeface="Comic Sans MS" pitchFamily="66" charset="0"/>
                <a:cs typeface="Arial"/>
              </a:rPr>
              <a:t>  </a:t>
            </a:r>
            <a:r>
              <a:rPr lang="af-ZA" sz="2800" b="1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 A</a:t>
            </a:r>
            <a:r>
              <a:rPr lang="af-ZA" sz="2800" b="1" baseline="30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+ </a:t>
            </a:r>
            <a:r>
              <a:rPr lang="af-ZA" sz="2800" b="1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D</a:t>
            </a:r>
            <a:r>
              <a:rPr lang="af-ZA" sz="2800" b="1" baseline="30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-</a:t>
            </a:r>
            <a:r>
              <a:rPr lang="af-ZA" sz="2800" noProof="1">
                <a:latin typeface="Comic Sans MS" pitchFamily="66" charset="0"/>
                <a:cs typeface="Arial"/>
              </a:rPr>
              <a:t>    </a:t>
            </a:r>
            <a:r>
              <a:rPr lang="af-ZA" sz="2800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+</a:t>
            </a:r>
            <a:r>
              <a:rPr lang="af-ZA" sz="2800" noProof="1">
                <a:latin typeface="Comic Sans MS" pitchFamily="66" charset="0"/>
                <a:cs typeface="Arial"/>
              </a:rPr>
              <a:t>   </a:t>
            </a:r>
            <a:r>
              <a:rPr lang="af-ZA" sz="2800" b="1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C</a:t>
            </a:r>
            <a:r>
              <a:rPr lang="af-ZA" sz="2800" b="1" baseline="30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+</a:t>
            </a:r>
            <a:r>
              <a:rPr lang="af-ZA" sz="2800" baseline="30000" noProof="1">
                <a:latin typeface="Comic Sans MS" pitchFamily="66" charset="0"/>
                <a:cs typeface="Arial"/>
              </a:rPr>
              <a:t> </a:t>
            </a:r>
            <a:r>
              <a:rPr lang="af-ZA" sz="2800" b="1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B</a:t>
            </a:r>
            <a:r>
              <a:rPr lang="af-ZA" sz="2800" b="1" baseline="30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-</a:t>
            </a:r>
            <a:r>
              <a:rPr lang="af-ZA" sz="2800" noProof="1">
                <a:latin typeface="Comic Sans MS" pitchFamily="66" charset="0"/>
                <a:cs typeface="Arial"/>
              </a:rPr>
              <a:t>  </a:t>
            </a:r>
            <a:endParaRPr lang="af-ZA" sz="2800" noProof="1">
              <a:latin typeface="Comic Sans MS" pitchFamily="66" charset="0"/>
            </a:endParaRPr>
          </a:p>
        </p:txBody>
      </p:sp>
      <p:sp>
        <p:nvSpPr>
          <p:cNvPr id="12" name="Curved Down Arrow 11"/>
          <p:cNvSpPr>
            <a:spLocks noChangeArrowheads="1"/>
          </p:cNvSpPr>
          <p:nvPr/>
        </p:nvSpPr>
        <p:spPr bwMode="auto">
          <a:xfrm>
            <a:off x="1143000" y="3143250"/>
            <a:ext cx="2500313" cy="500063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13" name="Curved Up Arrow 12"/>
          <p:cNvSpPr>
            <a:spLocks noChangeArrowheads="1"/>
          </p:cNvSpPr>
          <p:nvPr/>
        </p:nvSpPr>
        <p:spPr bwMode="auto">
          <a:xfrm flipH="1">
            <a:off x="1714785" y="4027675"/>
            <a:ext cx="1356742" cy="444176"/>
          </a:xfrm>
          <a:prstGeom prst="curvedUpArrow">
            <a:avLst>
              <a:gd name="adj1" fmla="val 24986"/>
              <a:gd name="adj2" fmla="val 50005"/>
              <a:gd name="adj3" fmla="val 25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57158" y="5214950"/>
            <a:ext cx="8429684" cy="10156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f-ZA" b="1" noProof="1">
                <a:solidFill>
                  <a:srgbClr val="FF0000"/>
                </a:solidFill>
                <a:latin typeface="Comic Sans MS" pitchFamily="66" charset="0"/>
              </a:rPr>
              <a:t>AgNO</a:t>
            </a:r>
            <a:r>
              <a:rPr lang="af-ZA" b="1" baseline="-25000" noProof="1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</a:rPr>
              <a:t>(aq)  +  </a:t>
            </a:r>
            <a:r>
              <a:rPr lang="af-ZA" b="1" noProof="1">
                <a:solidFill>
                  <a:srgbClr val="0000FF"/>
                </a:solidFill>
                <a:latin typeface="Comic Sans MS" pitchFamily="66" charset="0"/>
              </a:rPr>
              <a:t>KCl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</a:rPr>
              <a:t>(aq)  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→  </a:t>
            </a:r>
            <a:r>
              <a:rPr lang="af-ZA" b="1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Ag</a:t>
            </a:r>
            <a:r>
              <a:rPr lang="af-ZA" b="1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Cl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(s)  +  </a:t>
            </a:r>
            <a:r>
              <a:rPr lang="af-ZA" b="1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K</a:t>
            </a:r>
            <a:r>
              <a:rPr lang="af-ZA" b="1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NO</a:t>
            </a:r>
            <a:r>
              <a:rPr lang="af-ZA" b="1" baseline="-25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3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(aq)</a:t>
            </a:r>
          </a:p>
          <a:p>
            <a:pPr algn="ctr">
              <a:spcBef>
                <a:spcPct val="50000"/>
              </a:spcBef>
              <a:defRPr/>
            </a:pPr>
            <a:r>
              <a:rPr lang="af-ZA" b="1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Ag+NO</a:t>
            </a:r>
            <a:r>
              <a:rPr lang="af-ZA" b="1" baseline="-25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3</a:t>
            </a:r>
            <a:r>
              <a:rPr lang="af-ZA" b="1" baseline="30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-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(aq) + </a:t>
            </a:r>
            <a:r>
              <a:rPr lang="af-ZA" b="1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K</a:t>
            </a:r>
            <a:r>
              <a:rPr lang="af-ZA" b="1" baseline="30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+</a:t>
            </a:r>
            <a:r>
              <a:rPr lang="af-ZA" b="1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Cl</a:t>
            </a:r>
            <a:r>
              <a:rPr lang="af-ZA" b="1" baseline="30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-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(aq) → </a:t>
            </a:r>
            <a:r>
              <a:rPr lang="af-ZA" b="1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Ag</a:t>
            </a:r>
            <a:r>
              <a:rPr lang="af-ZA" b="1" baseline="30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+</a:t>
            </a:r>
            <a:r>
              <a:rPr lang="af-ZA" b="1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Cl</a:t>
            </a:r>
            <a:r>
              <a:rPr lang="af-ZA" b="1" baseline="30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-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(s) + </a:t>
            </a:r>
            <a:r>
              <a:rPr lang="af-ZA" b="1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K</a:t>
            </a:r>
            <a:r>
              <a:rPr lang="af-ZA" b="1" baseline="30000" noProof="1">
                <a:solidFill>
                  <a:srgbClr val="FF0000"/>
                </a:solidFill>
                <a:latin typeface="Comic Sans MS" pitchFamily="66" charset="0"/>
                <a:cs typeface="Arial"/>
              </a:rPr>
              <a:t>+</a:t>
            </a:r>
            <a:r>
              <a:rPr lang="af-ZA" b="1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NO</a:t>
            </a:r>
            <a:r>
              <a:rPr lang="af-ZA" b="1" baseline="-25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3</a:t>
            </a:r>
            <a:r>
              <a:rPr lang="af-ZA" b="1" baseline="30000" noProof="1">
                <a:solidFill>
                  <a:srgbClr val="0000FF"/>
                </a:solidFill>
                <a:latin typeface="Comic Sans MS" pitchFamily="66" charset="0"/>
                <a:cs typeface="Arial"/>
              </a:rPr>
              <a:t>-</a:t>
            </a:r>
            <a:r>
              <a:rPr lang="af-ZA" b="1" noProof="1">
                <a:solidFill>
                  <a:schemeClr val="tx1"/>
                </a:solidFill>
                <a:latin typeface="Comic Sans MS" pitchFamily="66" charset="0"/>
                <a:cs typeface="Arial"/>
              </a:rPr>
              <a:t>(aq)</a:t>
            </a:r>
            <a:endParaRPr lang="af-ZA" b="1" noProof="1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Curved Down Arrow 15"/>
          <p:cNvSpPr>
            <a:spLocks noChangeArrowheads="1"/>
          </p:cNvSpPr>
          <p:nvPr/>
        </p:nvSpPr>
        <p:spPr bwMode="auto">
          <a:xfrm>
            <a:off x="1071563" y="4786313"/>
            <a:ext cx="2643187" cy="500062"/>
          </a:xfrm>
          <a:prstGeom prst="curvedDownArrow">
            <a:avLst>
              <a:gd name="adj1" fmla="val 24985"/>
              <a:gd name="adj2" fmla="val 49994"/>
              <a:gd name="adj3" fmla="val 25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17" name="Curved Up Arrow 16"/>
          <p:cNvSpPr>
            <a:spLocks noChangeArrowheads="1"/>
          </p:cNvSpPr>
          <p:nvPr/>
        </p:nvSpPr>
        <p:spPr bwMode="auto">
          <a:xfrm flipH="1">
            <a:off x="1691680" y="6240735"/>
            <a:ext cx="1584176" cy="428625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727700" y="4357688"/>
            <a:ext cx="3273425" cy="1357312"/>
            <a:chOff x="5728260" y="4357694"/>
            <a:chExt cx="3272896" cy="1357322"/>
          </a:xfrm>
        </p:grpSpPr>
        <p:sp>
          <p:nvSpPr>
            <p:cNvPr id="59407" name="Oval 17"/>
            <p:cNvSpPr>
              <a:spLocks noChangeArrowheads="1"/>
            </p:cNvSpPr>
            <p:nvPr/>
          </p:nvSpPr>
          <p:spPr bwMode="auto">
            <a:xfrm>
              <a:off x="5728260" y="5214950"/>
              <a:ext cx="357190" cy="500066"/>
            </a:xfrm>
            <a:prstGeom prst="ellipse">
              <a:avLst/>
            </a:prstGeom>
            <a:solidFill>
              <a:schemeClr val="accent1">
                <a:alpha val="10196"/>
              </a:schemeClr>
            </a:solidFill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endParaRPr lang="af-ZA" altLang="en-US" sz="2400"/>
            </a:p>
          </p:txBody>
        </p:sp>
        <p:cxnSp>
          <p:nvCxnSpPr>
            <p:cNvPr id="59408" name="Straight Connector 19"/>
            <p:cNvCxnSpPr>
              <a:cxnSpLocks noChangeShapeType="1"/>
              <a:endCxn id="59407" idx="0"/>
            </p:cNvCxnSpPr>
            <p:nvPr/>
          </p:nvCxnSpPr>
          <p:spPr bwMode="auto">
            <a:xfrm rot="10800000" flipV="1">
              <a:off x="5906856" y="4714884"/>
              <a:ext cx="593971" cy="500066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6500826" y="4357694"/>
              <a:ext cx="2500330" cy="831003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headEnd type="none" w="sm" len="sm"/>
              <a:tailEnd type="none" w="sm" len="sm"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af-ZA" sz="1600" b="1" noProof="1" smtClean="0">
                  <a:solidFill>
                    <a:srgbClr val="FF0000"/>
                  </a:solidFill>
                  <a:latin typeface="Comic Sans MS" pitchFamily="66" charset="0"/>
                </a:rPr>
                <a:t>Nie wateroplosbaar nie. Soliede produk </a:t>
              </a:r>
              <a:r>
                <a:rPr lang="af-ZA" sz="1600" b="1" noProof="1">
                  <a:solidFill>
                    <a:srgbClr val="FF0000"/>
                  </a:solidFill>
                  <a:latin typeface="Comic Sans MS" pitchFamily="66" charset="0"/>
                </a:rPr>
                <a:t>(</a:t>
              </a:r>
              <a:r>
                <a:rPr lang="af-ZA" sz="1600" b="1" noProof="1" smtClean="0">
                  <a:solidFill>
                    <a:srgbClr val="FF0000"/>
                  </a:solidFill>
                  <a:latin typeface="Comic Sans MS" pitchFamily="66" charset="0"/>
                </a:rPr>
                <a:t>presipitaat)</a:t>
              </a:r>
              <a:endParaRPr lang="af-ZA" sz="1600" noProof="1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 descr="0504"/>
          <p:cNvSpPr>
            <a:spLocks noGrp="1" noChangeAspect="1" noChangeArrowheads="1"/>
          </p:cNvSpPr>
          <p:nvPr isPhoto="1"/>
        </p:nvSpPr>
        <p:spPr bwMode="auto">
          <a:xfrm>
            <a:off x="0" y="71438"/>
            <a:ext cx="9144000" cy="50292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6" name="Rectangle 3" descr="05p181a"/>
          <p:cNvSpPr>
            <a:spLocks noGrp="1" noChangeAspect="1" noChangeArrowheads="1"/>
          </p:cNvSpPr>
          <p:nvPr isPhoto="1"/>
        </p:nvSpPr>
        <p:spPr bwMode="auto">
          <a:xfrm>
            <a:off x="2714625" y="4357688"/>
            <a:ext cx="5786438" cy="235426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61444" name="Text Box 6"/>
          <p:cNvSpPr txBox="1">
            <a:spLocks noChangeArrowheads="1"/>
          </p:cNvSpPr>
          <p:nvPr/>
        </p:nvSpPr>
        <p:spPr bwMode="auto">
          <a:xfrm>
            <a:off x="2071688" y="3405188"/>
            <a:ext cx="6429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400" b="1" noProof="1">
                <a:latin typeface="Comic Sans MS" panose="030F0702030302020204" pitchFamily="66" charset="0"/>
              </a:rPr>
              <a:t>Mixing aqueous solutions of silver nitrate and potassium chloride produces white, insoluble silver chloride, AgCl.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7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1120545"/>
            <a:ext cx="5947568" cy="5666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"/>
          <p:cNvSpPr>
            <a:spLocks noGrp="1" noChangeArrowheads="1"/>
          </p:cNvSpPr>
          <p:nvPr>
            <p:ph type="title"/>
          </p:nvPr>
        </p:nvSpPr>
        <p:spPr>
          <a:xfrm>
            <a:off x="762000" y="142874"/>
            <a:ext cx="7620000" cy="909861"/>
          </a:xfrm>
        </p:spPr>
        <p:txBody>
          <a:bodyPr/>
          <a:lstStyle/>
          <a:p>
            <a:pPr>
              <a:defRPr/>
            </a:pPr>
            <a:r>
              <a:rPr lang="en-US" sz="28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Riglyne</a:t>
            </a:r>
            <a:r>
              <a:rPr lang="en-US" sz="2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om die </a:t>
            </a:r>
            <a:r>
              <a:rPr lang="en-US" sz="28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wateroplosbaarheid</a:t>
            </a:r>
            <a:r>
              <a:rPr lang="en-US" sz="2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van </a:t>
            </a:r>
            <a:r>
              <a:rPr lang="en-US" sz="28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ionieseverbindings</a:t>
            </a:r>
            <a:r>
              <a:rPr lang="en-US" sz="2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te</a:t>
            </a:r>
            <a:r>
              <a:rPr lang="en-US" sz="2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voorspel</a:t>
            </a:r>
            <a:endParaRPr lang="en-US" sz="280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3600400" cy="432048"/>
          </a:xfr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ZA" sz="1800" dirty="0" smtClean="0">
                <a:solidFill>
                  <a:srgbClr val="FF9999"/>
                </a:solidFill>
              </a:rPr>
              <a:t>Solubility Table</a:t>
            </a:r>
            <a:endParaRPr lang="en-ZA" sz="1800" dirty="0">
              <a:solidFill>
                <a:srgbClr val="FF99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23528" y="692696"/>
          <a:ext cx="5400600" cy="3383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50150">
                  <a:extLst>
                    <a:ext uri="{9D8B030D-6E8A-4147-A177-3AD203B41FA5}">
                      <a16:colId xmlns:a16="http://schemas.microsoft.com/office/drawing/2014/main" val="1489848150"/>
                    </a:ext>
                  </a:extLst>
                </a:gridCol>
                <a:gridCol w="1350150">
                  <a:extLst>
                    <a:ext uri="{9D8B030D-6E8A-4147-A177-3AD203B41FA5}">
                      <a16:colId xmlns:a16="http://schemas.microsoft.com/office/drawing/2014/main" val="1945359370"/>
                    </a:ext>
                  </a:extLst>
                </a:gridCol>
                <a:gridCol w="1350150">
                  <a:extLst>
                    <a:ext uri="{9D8B030D-6E8A-4147-A177-3AD203B41FA5}">
                      <a16:colId xmlns:a16="http://schemas.microsoft.com/office/drawing/2014/main" val="1930021218"/>
                    </a:ext>
                  </a:extLst>
                </a:gridCol>
                <a:gridCol w="1350150">
                  <a:extLst>
                    <a:ext uri="{9D8B030D-6E8A-4147-A177-3AD203B41FA5}">
                      <a16:colId xmlns:a16="http://schemas.microsoft.com/office/drawing/2014/main" val="3187046713"/>
                    </a:ext>
                  </a:extLst>
                </a:gridCol>
              </a:tblGrid>
              <a:tr h="252561">
                <a:tc gridSpan="4">
                  <a:txBody>
                    <a:bodyPr/>
                    <a:lstStyle/>
                    <a:p>
                      <a:pPr algn="ctr"/>
                      <a:r>
                        <a:rPr lang="en-ZA" sz="1200" dirty="0" smtClean="0">
                          <a:solidFill>
                            <a:srgbClr val="FFFFFF"/>
                          </a:solidFill>
                        </a:rPr>
                        <a:t>Soluble compounds</a:t>
                      </a:r>
                      <a:endParaRPr lang="en-ZA" sz="1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352401"/>
                  </a:ext>
                </a:extLst>
              </a:tr>
              <a:tr h="406674"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Almost all salts of Na</a:t>
                      </a:r>
                      <a:r>
                        <a:rPr lang="en-ZA" sz="1200" baseline="30000" dirty="0" smtClean="0"/>
                        <a:t>+</a:t>
                      </a:r>
                      <a:r>
                        <a:rPr lang="en-ZA" sz="1200" dirty="0" smtClean="0"/>
                        <a:t>, K</a:t>
                      </a:r>
                      <a:r>
                        <a:rPr lang="en-ZA" sz="1200" baseline="30000" dirty="0" smtClean="0"/>
                        <a:t>+</a:t>
                      </a:r>
                      <a:r>
                        <a:rPr lang="en-ZA" sz="1200" dirty="0" smtClean="0"/>
                        <a:t>, NH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+</a:t>
                      </a:r>
                      <a:endParaRPr lang="en-ZA" sz="12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Almost all salts of Cl</a:t>
                      </a:r>
                      <a:r>
                        <a:rPr lang="en-ZA" sz="1200" baseline="30000" dirty="0" smtClean="0"/>
                        <a:t>-</a:t>
                      </a:r>
                      <a:r>
                        <a:rPr lang="en-ZA" sz="1200" dirty="0" smtClean="0"/>
                        <a:t>, Br</a:t>
                      </a:r>
                      <a:r>
                        <a:rPr lang="en-ZA" sz="1200" baseline="30000" dirty="0" smtClean="0"/>
                        <a:t>-</a:t>
                      </a:r>
                      <a:r>
                        <a:rPr lang="en-ZA" sz="1200" dirty="0" smtClean="0"/>
                        <a:t>, I</a:t>
                      </a:r>
                      <a:r>
                        <a:rPr lang="en-ZA" sz="1200" baseline="30000" dirty="0" smtClean="0"/>
                        <a:t>-</a:t>
                      </a:r>
                      <a:endParaRPr lang="en-ZA" sz="12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Salts containing F</a:t>
                      </a:r>
                      <a:r>
                        <a:rPr lang="en-ZA" sz="1200" baseline="30000" dirty="0" smtClean="0"/>
                        <a:t>-</a:t>
                      </a:r>
                      <a:r>
                        <a:rPr lang="en-ZA" sz="1200" dirty="0" smtClean="0"/>
                        <a:t> </a:t>
                      </a:r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Salts of </a:t>
                      </a:r>
                      <a:r>
                        <a:rPr lang="en-ZA" sz="1200" dirty="0" err="1" smtClean="0"/>
                        <a:t>sulfate</a:t>
                      </a:r>
                      <a:r>
                        <a:rPr lang="en-ZA" sz="1200" dirty="0" smtClean="0"/>
                        <a:t>, SO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dirty="0" smtClean="0"/>
                        <a:t> </a:t>
                      </a:r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5501205"/>
                  </a:ext>
                </a:extLst>
              </a:tr>
              <a:tr h="1389083"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Salts of nitrates,</a:t>
                      </a:r>
                      <a:r>
                        <a:rPr lang="en-ZA" sz="1200" baseline="0" dirty="0" smtClean="0"/>
                        <a:t> NO</a:t>
                      </a:r>
                      <a:r>
                        <a:rPr lang="en-ZA" sz="1200" baseline="-25000" dirty="0" smtClean="0"/>
                        <a:t>3</a:t>
                      </a:r>
                      <a:r>
                        <a:rPr lang="en-ZA" sz="1200" baseline="30000" dirty="0" smtClean="0"/>
                        <a:t>-</a:t>
                      </a:r>
                    </a:p>
                    <a:p>
                      <a:r>
                        <a:rPr lang="en-ZA" sz="1200" baseline="0" dirty="0" smtClean="0"/>
                        <a:t>Salts of chlorate, ClO</a:t>
                      </a:r>
                      <a:r>
                        <a:rPr lang="en-ZA" sz="1200" baseline="-25000" dirty="0" smtClean="0"/>
                        <a:t>3</a:t>
                      </a:r>
                      <a:r>
                        <a:rPr lang="en-ZA" sz="1200" baseline="30000" dirty="0" smtClean="0"/>
                        <a:t>-</a:t>
                      </a:r>
                    </a:p>
                    <a:p>
                      <a:r>
                        <a:rPr lang="en-ZA" sz="1200" baseline="0" dirty="0" smtClean="0"/>
                        <a:t>Salts of perchlorate, ClO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-</a:t>
                      </a:r>
                    </a:p>
                    <a:p>
                      <a:r>
                        <a:rPr lang="en-ZA" sz="1200" baseline="0" dirty="0" smtClean="0"/>
                        <a:t>Salts of acetate, CH</a:t>
                      </a:r>
                      <a:r>
                        <a:rPr lang="en-ZA" sz="1200" baseline="-25000" dirty="0" smtClean="0"/>
                        <a:t>3</a:t>
                      </a:r>
                      <a:r>
                        <a:rPr lang="en-ZA" sz="1200" baseline="0" dirty="0" smtClean="0"/>
                        <a:t>CO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baseline="30000" dirty="0" smtClean="0"/>
                        <a:t>-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246303"/>
                  </a:ext>
                </a:extLst>
              </a:tr>
              <a:tr h="406674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NO EXCEPTIONS</a:t>
                      </a:r>
                      <a:endParaRPr lang="en-ZA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Exceptions</a:t>
                      </a:r>
                    </a:p>
                    <a:p>
                      <a:r>
                        <a:rPr lang="en-ZA" sz="1200" b="1" dirty="0" smtClean="0"/>
                        <a:t>(not soluble)</a:t>
                      </a:r>
                      <a:endParaRPr lang="en-Z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Exceptions</a:t>
                      </a:r>
                    </a:p>
                    <a:p>
                      <a:r>
                        <a:rPr lang="en-ZA" sz="1200" b="1" dirty="0" smtClean="0"/>
                        <a:t>(not</a:t>
                      </a:r>
                      <a:r>
                        <a:rPr lang="en-ZA" sz="1200" b="1" baseline="0" dirty="0" smtClean="0"/>
                        <a:t> soluble)</a:t>
                      </a:r>
                      <a:endParaRPr lang="en-Z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Exceptions</a:t>
                      </a:r>
                    </a:p>
                    <a:p>
                      <a:r>
                        <a:rPr lang="en-ZA" sz="1200" b="1" dirty="0" smtClean="0"/>
                        <a:t>(not soluble)</a:t>
                      </a:r>
                      <a:endParaRPr lang="en-Z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92677"/>
                  </a:ext>
                </a:extLst>
              </a:tr>
              <a:tr h="569344">
                <a:tc>
                  <a:txBody>
                    <a:bodyPr/>
                    <a:lstStyle/>
                    <a:p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Halides of Ag</a:t>
                      </a:r>
                      <a:r>
                        <a:rPr lang="en-ZA" sz="1200" baseline="30000" dirty="0" smtClean="0"/>
                        <a:t>+</a:t>
                      </a:r>
                      <a:r>
                        <a:rPr lang="en-ZA" sz="1200" dirty="0" smtClean="0"/>
                        <a:t>, Hg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dirty="0" smtClean="0"/>
                        <a:t>, Pb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dirty="0" smtClean="0"/>
                        <a:t> </a:t>
                      </a:r>
                      <a:endParaRPr lang="en-Z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Fluorides of</a:t>
                      </a:r>
                      <a:r>
                        <a:rPr lang="en-ZA" sz="1200" baseline="0" dirty="0" smtClean="0"/>
                        <a:t> Mg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Ca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Sr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Ba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Pb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err="1" smtClean="0"/>
                        <a:t>Sulfates</a:t>
                      </a:r>
                      <a:r>
                        <a:rPr lang="en-ZA" sz="1200" dirty="0" smtClean="0"/>
                        <a:t> of</a:t>
                      </a:r>
                      <a:r>
                        <a:rPr lang="en-ZA" sz="1200" baseline="0" dirty="0" smtClean="0"/>
                        <a:t> Ca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Sr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Ba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Pb</a:t>
                      </a:r>
                      <a:r>
                        <a:rPr lang="en-ZA" sz="1200" baseline="30000" dirty="0" smtClean="0"/>
                        <a:t>2+</a:t>
                      </a:r>
                      <a:r>
                        <a:rPr lang="en-ZA" sz="1200" baseline="0" dirty="0" smtClean="0"/>
                        <a:t>, Ag</a:t>
                      </a:r>
                      <a:r>
                        <a:rPr lang="en-ZA" sz="1200" baseline="30000" dirty="0" smtClean="0"/>
                        <a:t>+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016913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4427984" y="4149368"/>
          <a:ext cx="4320480" cy="25777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148984815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930021218"/>
                    </a:ext>
                  </a:extLst>
                </a:gridCol>
              </a:tblGrid>
              <a:tr h="282451">
                <a:tc gridSpan="2">
                  <a:txBody>
                    <a:bodyPr/>
                    <a:lstStyle/>
                    <a:p>
                      <a:pPr algn="ctr"/>
                      <a:r>
                        <a:rPr lang="en-ZA" sz="1200" dirty="0" smtClean="0">
                          <a:solidFill>
                            <a:srgbClr val="FFFFFF"/>
                          </a:solidFill>
                        </a:rPr>
                        <a:t>Insoluble compounds</a:t>
                      </a:r>
                      <a:endParaRPr lang="en-ZA" sz="1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352401"/>
                  </a:ext>
                </a:extLst>
              </a:tr>
              <a:tr h="1059192"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Salts of carbonate,</a:t>
                      </a:r>
                      <a:r>
                        <a:rPr lang="en-ZA" sz="1200" baseline="0" dirty="0" smtClean="0"/>
                        <a:t> CO</a:t>
                      </a:r>
                      <a:r>
                        <a:rPr lang="en-ZA" sz="1200" baseline="-25000" dirty="0" smtClean="0"/>
                        <a:t>3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baseline="30000" dirty="0" smtClean="0"/>
                    </a:p>
                    <a:p>
                      <a:r>
                        <a:rPr lang="en-ZA" sz="1200" baseline="0" dirty="0" smtClean="0"/>
                        <a:t>Salts of phosphate, PO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3-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baseline="30000" dirty="0" smtClean="0"/>
                    </a:p>
                    <a:p>
                      <a:r>
                        <a:rPr lang="en-ZA" sz="1200" baseline="0" dirty="0" smtClean="0"/>
                        <a:t>Salts of oxalate, C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baseline="0" dirty="0" smtClean="0"/>
                        <a:t>O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baseline="0" dirty="0" smtClean="0"/>
                        <a:t>  (CO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baseline="0" dirty="0" smtClean="0"/>
                        <a:t>)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baseline="0" dirty="0" smtClean="0"/>
                        <a:t> </a:t>
                      </a:r>
                      <a:endParaRPr lang="en-ZA" sz="1200" baseline="30000" dirty="0" smtClean="0"/>
                    </a:p>
                    <a:p>
                      <a:r>
                        <a:rPr lang="en-ZA" sz="1200" baseline="0" dirty="0" smtClean="0"/>
                        <a:t>Salts of chromate, CrO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baseline="0" dirty="0" smtClean="0"/>
                        <a:t> </a:t>
                      </a:r>
                    </a:p>
                    <a:p>
                      <a:r>
                        <a:rPr lang="en-ZA" sz="1200" baseline="0" dirty="0" smtClean="0"/>
                        <a:t>Salts of sulphide, S</a:t>
                      </a:r>
                      <a:r>
                        <a:rPr lang="en-ZA" sz="1200" baseline="30000" dirty="0" smtClean="0"/>
                        <a:t>2-</a:t>
                      </a:r>
                      <a:r>
                        <a:rPr lang="en-ZA" sz="1200" baseline="0" dirty="0" smtClean="0"/>
                        <a:t>  </a:t>
                      </a:r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Most metal hydroxides</a:t>
                      </a:r>
                      <a:r>
                        <a:rPr lang="en-ZA" sz="1200" baseline="0" dirty="0" smtClean="0"/>
                        <a:t> and oxides</a:t>
                      </a:r>
                      <a:endParaRPr lang="en-ZA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246303"/>
                  </a:ext>
                </a:extLst>
              </a:tr>
              <a:tr h="462941">
                <a:tc>
                  <a:txBody>
                    <a:bodyPr/>
                    <a:lstStyle/>
                    <a:p>
                      <a:pPr algn="ctr"/>
                      <a:r>
                        <a:rPr lang="en-ZA" sz="1200" b="1" dirty="0" smtClean="0"/>
                        <a:t>Exceptions (soluble)</a:t>
                      </a:r>
                      <a:endParaRPr lang="en-ZA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b="1" dirty="0" smtClean="0"/>
                        <a:t>Exceptions (soluble)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92677"/>
                  </a:ext>
                </a:extLst>
              </a:tr>
              <a:tr h="643686"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Salts of NH</a:t>
                      </a:r>
                      <a:r>
                        <a:rPr lang="en-ZA" sz="1200" baseline="-25000" dirty="0" smtClean="0"/>
                        <a:t>4</a:t>
                      </a:r>
                      <a:r>
                        <a:rPr lang="en-ZA" sz="1200" baseline="30000" dirty="0" smtClean="0"/>
                        <a:t>+</a:t>
                      </a:r>
                      <a:r>
                        <a:rPr lang="en-ZA" sz="1200" dirty="0" smtClean="0"/>
                        <a:t> and the alkali metal cations,</a:t>
                      </a:r>
                      <a:r>
                        <a:rPr lang="en-ZA" sz="1200" baseline="0" dirty="0" smtClean="0"/>
                        <a:t> and </a:t>
                      </a:r>
                      <a:r>
                        <a:rPr lang="en-ZA" sz="1200" baseline="0" dirty="0" err="1" smtClean="0"/>
                        <a:t>BaS</a:t>
                      </a:r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200" dirty="0" smtClean="0"/>
                        <a:t>Alkali metal hydroxides and Ba(OH)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dirty="0" smtClean="0"/>
                        <a:t> and </a:t>
                      </a:r>
                      <a:r>
                        <a:rPr lang="en-ZA" sz="1200" dirty="0" err="1" smtClean="0"/>
                        <a:t>Sr</a:t>
                      </a:r>
                      <a:r>
                        <a:rPr lang="en-ZA" sz="1200" dirty="0" smtClean="0"/>
                        <a:t>(OH)</a:t>
                      </a:r>
                      <a:r>
                        <a:rPr lang="en-ZA" sz="1200" baseline="-25000" dirty="0" smtClean="0"/>
                        <a:t>2</a:t>
                      </a:r>
                      <a:r>
                        <a:rPr lang="en-ZA" sz="1200" dirty="0" smtClean="0"/>
                        <a:t> </a:t>
                      </a:r>
                    </a:p>
                    <a:p>
                      <a:endParaRPr lang="en-Z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016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63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7" descr="0505"/>
          <p:cNvSpPr>
            <a:spLocks noGrp="1" noChangeAspect="1" noChangeArrowheads="1"/>
          </p:cNvSpPr>
          <p:nvPr isPhoto="1"/>
        </p:nvSpPr>
        <p:spPr bwMode="auto">
          <a:xfrm>
            <a:off x="0" y="714375"/>
            <a:ext cx="9144000" cy="3922713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63491" name="Text Box 6"/>
          <p:cNvSpPr txBox="1">
            <a:spLocks noChangeArrowheads="1"/>
          </p:cNvSpPr>
          <p:nvPr/>
        </p:nvSpPr>
        <p:spPr bwMode="auto">
          <a:xfrm>
            <a:off x="0" y="4708525"/>
            <a:ext cx="2143125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500" b="1" noProof="1">
                <a:latin typeface="Comic Sans MS" panose="030F0702030302020204" pitchFamily="66" charset="0"/>
              </a:rPr>
              <a:t>Pb(NO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3</a:t>
            </a:r>
            <a:r>
              <a:rPr lang="en-US" altLang="en-US" sz="1500" b="1" noProof="1">
                <a:latin typeface="Comic Sans MS" panose="030F0702030302020204" pitchFamily="66" charset="0"/>
              </a:rPr>
              <a:t>)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2</a:t>
            </a:r>
            <a:r>
              <a:rPr lang="en-US" altLang="en-US" sz="1500" b="1" noProof="1">
                <a:latin typeface="Comic Sans MS" panose="030F0702030302020204" pitchFamily="66" charset="0"/>
              </a:rPr>
              <a:t> </a:t>
            </a:r>
            <a:r>
              <a:rPr lang="en-US" altLang="en-US" sz="1500" b="1" noProof="1" smtClean="0">
                <a:latin typeface="Comic Sans MS" panose="030F0702030302020204" pitchFamily="66" charset="0"/>
              </a:rPr>
              <a:t>en </a:t>
            </a:r>
            <a:r>
              <a:rPr lang="en-US" altLang="en-US" sz="1500" b="1" noProof="1">
                <a:latin typeface="Comic Sans MS" panose="030F0702030302020204" pitchFamily="66" charset="0"/>
              </a:rPr>
              <a:t>K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2</a:t>
            </a:r>
            <a:r>
              <a:rPr lang="en-US" altLang="en-US" sz="1500" b="1" noProof="1">
                <a:latin typeface="Comic Sans MS" panose="030F0702030302020204" pitchFamily="66" charset="0"/>
              </a:rPr>
              <a:t>CrO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4</a:t>
            </a:r>
            <a:r>
              <a:rPr lang="en-US" altLang="en-US" sz="1500" b="1" noProof="1">
                <a:latin typeface="Comic Sans MS" panose="030F0702030302020204" pitchFamily="66" charset="0"/>
              </a:rPr>
              <a:t> </a:t>
            </a:r>
          </a:p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500" b="1" noProof="1" smtClean="0">
                <a:latin typeface="Comic Sans MS" panose="030F0702030302020204" pitchFamily="66" charset="0"/>
              </a:rPr>
              <a:t>Produseer geel onoplosbare PbCrO</a:t>
            </a:r>
            <a:r>
              <a:rPr lang="en-US" altLang="en-US" sz="1500" b="1" baseline="-25000" noProof="1" smtClean="0">
                <a:latin typeface="Comic Sans MS" panose="030F0702030302020204" pitchFamily="66" charset="0"/>
              </a:rPr>
              <a:t>4</a:t>
            </a:r>
            <a:endParaRPr lang="en-US" altLang="en-US" sz="1500" b="1" baseline="-25000" noProof="1">
              <a:latin typeface="Comic Sans MS" panose="030F0702030302020204" pitchFamily="66" charset="0"/>
            </a:endParaRPr>
          </a:p>
        </p:txBody>
      </p:sp>
      <p:sp>
        <p:nvSpPr>
          <p:cNvPr id="63492" name="Text Box 6"/>
          <p:cNvSpPr txBox="1">
            <a:spLocks noChangeArrowheads="1"/>
          </p:cNvSpPr>
          <p:nvPr/>
        </p:nvSpPr>
        <p:spPr bwMode="auto">
          <a:xfrm>
            <a:off x="2559050" y="4357688"/>
            <a:ext cx="178593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500" b="1" noProof="1">
                <a:latin typeface="Comic Sans MS" panose="030F0702030302020204" pitchFamily="66" charset="0"/>
              </a:rPr>
              <a:t>Pb(NO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3</a:t>
            </a:r>
            <a:r>
              <a:rPr lang="en-US" altLang="en-US" sz="1500" b="1" noProof="1">
                <a:latin typeface="Comic Sans MS" panose="030F0702030302020204" pitchFamily="66" charset="0"/>
              </a:rPr>
              <a:t>)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2</a:t>
            </a:r>
            <a:r>
              <a:rPr lang="en-US" altLang="en-US" sz="1500" b="1" noProof="1">
                <a:latin typeface="Comic Sans MS" panose="030F0702030302020204" pitchFamily="66" charset="0"/>
              </a:rPr>
              <a:t> </a:t>
            </a:r>
            <a:r>
              <a:rPr lang="en-US" altLang="en-US" sz="1500" b="1" noProof="1" smtClean="0">
                <a:latin typeface="Comic Sans MS" panose="030F0702030302020204" pitchFamily="66" charset="0"/>
              </a:rPr>
              <a:t>en </a:t>
            </a:r>
            <a:r>
              <a:rPr lang="en-US" altLang="en-US" sz="1500" b="1" noProof="1">
                <a:latin typeface="Comic Sans MS" panose="030F0702030302020204" pitchFamily="66" charset="0"/>
              </a:rPr>
              <a:t>(NH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4</a:t>
            </a:r>
            <a:r>
              <a:rPr lang="en-US" altLang="en-US" sz="1500" b="1" noProof="1">
                <a:latin typeface="Comic Sans MS" panose="030F0702030302020204" pitchFamily="66" charset="0"/>
              </a:rPr>
              <a:t>)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2</a:t>
            </a:r>
            <a:r>
              <a:rPr lang="en-US" altLang="en-US" sz="1500" b="1" noProof="1">
                <a:latin typeface="Comic Sans MS" panose="030F0702030302020204" pitchFamily="66" charset="0"/>
              </a:rPr>
              <a:t>S </a:t>
            </a:r>
            <a:r>
              <a:rPr lang="en-US" altLang="en-US" sz="1500" b="1" noProof="1" smtClean="0">
                <a:latin typeface="Comic Sans MS" panose="030F0702030302020204" pitchFamily="66" charset="0"/>
              </a:rPr>
              <a:t>produseer swart onoplosbare PbS</a:t>
            </a:r>
            <a:endParaRPr lang="en-US" altLang="en-US" sz="1500" b="1" baseline="-25000" noProof="1">
              <a:latin typeface="Comic Sans MS" panose="030F0702030302020204" pitchFamily="66" charset="0"/>
            </a:endParaRPr>
          </a:p>
        </p:txBody>
      </p:sp>
      <p:sp>
        <p:nvSpPr>
          <p:cNvPr id="63493" name="Text Box 6"/>
          <p:cNvSpPr txBox="1">
            <a:spLocks noChangeArrowheads="1"/>
          </p:cNvSpPr>
          <p:nvPr/>
        </p:nvSpPr>
        <p:spPr bwMode="auto">
          <a:xfrm>
            <a:off x="4857750" y="4429125"/>
            <a:ext cx="178593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500" b="1" noProof="1">
                <a:latin typeface="Comic Sans MS" panose="030F0702030302020204" pitchFamily="66" charset="0"/>
              </a:rPr>
              <a:t>FeCl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3</a:t>
            </a:r>
            <a:r>
              <a:rPr lang="en-US" altLang="en-US" sz="1500" b="1" noProof="1">
                <a:latin typeface="Comic Sans MS" panose="030F0702030302020204" pitchFamily="66" charset="0"/>
              </a:rPr>
              <a:t> </a:t>
            </a:r>
            <a:r>
              <a:rPr lang="en-US" altLang="en-US" sz="1500" b="1" noProof="1" smtClean="0">
                <a:latin typeface="Comic Sans MS" panose="030F0702030302020204" pitchFamily="66" charset="0"/>
              </a:rPr>
              <a:t>en </a:t>
            </a:r>
            <a:r>
              <a:rPr lang="en-US" altLang="en-US" sz="1500" b="1" noProof="1">
                <a:latin typeface="Comic Sans MS" panose="030F0702030302020204" pitchFamily="66" charset="0"/>
              </a:rPr>
              <a:t>NaOH </a:t>
            </a:r>
            <a:r>
              <a:rPr lang="en-US" altLang="en-US" sz="1500" b="1" noProof="1" smtClean="0">
                <a:latin typeface="Comic Sans MS" panose="030F0702030302020204" pitchFamily="66" charset="0"/>
              </a:rPr>
              <a:t>produseer oranje onoplosbare Fe(OH)</a:t>
            </a:r>
            <a:r>
              <a:rPr lang="en-US" altLang="en-US" sz="1500" b="1" baseline="-25000" noProof="1" smtClean="0">
                <a:latin typeface="Comic Sans MS" panose="030F0702030302020204" pitchFamily="66" charset="0"/>
              </a:rPr>
              <a:t>3</a:t>
            </a:r>
            <a:endParaRPr lang="en-US" altLang="en-US" sz="1500" b="1" baseline="-25000" noProof="1">
              <a:latin typeface="Comic Sans MS" panose="030F0702030302020204" pitchFamily="66" charset="0"/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7156450" y="4429125"/>
            <a:ext cx="192881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1500" b="1" noProof="1">
                <a:latin typeface="Comic Sans MS" panose="030F0702030302020204" pitchFamily="66" charset="0"/>
              </a:rPr>
              <a:t>AgNO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3</a:t>
            </a:r>
            <a:r>
              <a:rPr lang="en-US" altLang="en-US" sz="1500" b="1" noProof="1">
                <a:latin typeface="Comic Sans MS" panose="030F0702030302020204" pitchFamily="66" charset="0"/>
              </a:rPr>
              <a:t> </a:t>
            </a:r>
            <a:r>
              <a:rPr lang="en-US" altLang="en-US" sz="1500" b="1" noProof="1" smtClean="0">
                <a:latin typeface="Comic Sans MS" panose="030F0702030302020204" pitchFamily="66" charset="0"/>
              </a:rPr>
              <a:t>en </a:t>
            </a:r>
            <a:r>
              <a:rPr lang="en-US" altLang="en-US" sz="1500" b="1" noProof="1">
                <a:latin typeface="Comic Sans MS" panose="030F0702030302020204" pitchFamily="66" charset="0"/>
              </a:rPr>
              <a:t>K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2</a:t>
            </a:r>
            <a:r>
              <a:rPr lang="en-US" altLang="en-US" sz="1500" b="1" noProof="1">
                <a:latin typeface="Comic Sans MS" panose="030F0702030302020204" pitchFamily="66" charset="0"/>
              </a:rPr>
              <a:t>CrO</a:t>
            </a:r>
            <a:r>
              <a:rPr lang="en-US" altLang="en-US" sz="1500" b="1" baseline="-25000" noProof="1">
                <a:latin typeface="Comic Sans MS" panose="030F0702030302020204" pitchFamily="66" charset="0"/>
              </a:rPr>
              <a:t>4</a:t>
            </a:r>
            <a:r>
              <a:rPr lang="en-US" altLang="en-US" sz="1500" b="1" noProof="1">
                <a:latin typeface="Comic Sans MS" panose="030F0702030302020204" pitchFamily="66" charset="0"/>
              </a:rPr>
              <a:t> </a:t>
            </a:r>
            <a:r>
              <a:rPr lang="en-US" altLang="en-US" sz="1500" b="1" noProof="1" smtClean="0">
                <a:latin typeface="Comic Sans MS" panose="030F0702030302020204" pitchFamily="66" charset="0"/>
              </a:rPr>
              <a:t>produseer diep rooi onoplosbare Ag</a:t>
            </a:r>
            <a:r>
              <a:rPr lang="en-US" altLang="en-US" sz="1500" b="1" baseline="-25000" noProof="1" smtClean="0">
                <a:latin typeface="Comic Sans MS" panose="030F0702030302020204" pitchFamily="66" charset="0"/>
              </a:rPr>
              <a:t>2</a:t>
            </a:r>
            <a:r>
              <a:rPr lang="en-US" altLang="en-US" sz="1500" b="1" noProof="1" smtClean="0">
                <a:latin typeface="Comic Sans MS" panose="030F0702030302020204" pitchFamily="66" charset="0"/>
              </a:rPr>
              <a:t>CrO</a:t>
            </a:r>
            <a:r>
              <a:rPr lang="en-US" altLang="en-US" sz="1500" b="1" baseline="-25000" noProof="1" smtClean="0">
                <a:latin typeface="Comic Sans MS" panose="030F0702030302020204" pitchFamily="66" charset="0"/>
              </a:rPr>
              <a:t>4</a:t>
            </a:r>
            <a:endParaRPr lang="en-US" altLang="en-US" sz="1500" b="1" baseline="-25000" noProof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4"/>
          <p:cNvSpPr txBox="1">
            <a:spLocks noChangeArrowheads="1"/>
          </p:cNvSpPr>
          <p:nvPr/>
        </p:nvSpPr>
        <p:spPr bwMode="auto">
          <a:xfrm>
            <a:off x="900113" y="5124450"/>
            <a:ext cx="6911975" cy="519113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ZA" altLang="en-US" sz="2800">
              <a:latin typeface="Arial" panose="020B0604020202020204" pitchFamily="34" charset="0"/>
            </a:endParaRP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396626" y="2307644"/>
            <a:ext cx="8351838" cy="378565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ZA" dirty="0" err="1">
                <a:latin typeface="Comic Sans MS" pitchFamily="66" charset="0"/>
              </a:rPr>
              <a:t>Lood</a:t>
            </a:r>
            <a:r>
              <a:rPr lang="en-ZA" dirty="0">
                <a:latin typeface="Comic Sans MS" pitchFamily="66" charset="0"/>
              </a:rPr>
              <a:t>(II)</a:t>
            </a:r>
            <a:r>
              <a:rPr lang="en-ZA" dirty="0" err="1">
                <a:latin typeface="Comic Sans MS" pitchFamily="66" charset="0"/>
              </a:rPr>
              <a:t>nitraat</a:t>
            </a:r>
            <a:r>
              <a:rPr lang="en-ZA" dirty="0">
                <a:latin typeface="Comic Sans MS" pitchFamily="66" charset="0"/>
              </a:rPr>
              <a:t>(</a:t>
            </a:r>
            <a:r>
              <a:rPr lang="en-ZA" dirty="0" err="1">
                <a:latin typeface="Comic Sans MS" pitchFamily="66" charset="0"/>
              </a:rPr>
              <a:t>aq</a:t>
            </a:r>
            <a:r>
              <a:rPr lang="en-ZA" dirty="0">
                <a:latin typeface="Comic Sans MS" pitchFamily="66" charset="0"/>
              </a:rPr>
              <a:t>)  +  </a:t>
            </a:r>
            <a:r>
              <a:rPr lang="en-ZA" dirty="0" err="1">
                <a:latin typeface="Comic Sans MS" pitchFamily="66" charset="0"/>
              </a:rPr>
              <a:t>Kaliumbromied</a:t>
            </a:r>
            <a:r>
              <a:rPr lang="en-ZA" dirty="0">
                <a:latin typeface="Comic Sans MS" pitchFamily="66" charset="0"/>
              </a:rPr>
              <a:t>(</a:t>
            </a:r>
            <a:r>
              <a:rPr lang="en-ZA" dirty="0" err="1">
                <a:latin typeface="Comic Sans MS" pitchFamily="66" charset="0"/>
              </a:rPr>
              <a:t>aq</a:t>
            </a:r>
            <a:r>
              <a:rPr lang="en-ZA" dirty="0">
                <a:latin typeface="Comic Sans MS" pitchFamily="66" charset="0"/>
              </a:rPr>
              <a:t>)  </a:t>
            </a:r>
            <a:r>
              <a:rPr lang="en-ZA" dirty="0">
                <a:latin typeface="Comic Sans MS" pitchFamily="66" charset="0"/>
                <a:sym typeface="Symbol" pitchFamily="18" charset="2"/>
              </a:rPr>
              <a:t> </a:t>
            </a:r>
            <a:r>
              <a:rPr lang="en-ZA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?</a:t>
            </a:r>
          </a:p>
          <a:p>
            <a:pPr>
              <a:spcBef>
                <a:spcPct val="50000"/>
              </a:spcBef>
              <a:defRPr/>
            </a:pPr>
            <a:endParaRPr lang="en-ZA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ZA" dirty="0" err="1">
                <a:latin typeface="Comic Sans MS" pitchFamily="66" charset="0"/>
              </a:rPr>
              <a:t>Kalsiumnitraat</a:t>
            </a:r>
            <a:r>
              <a:rPr lang="en-ZA" dirty="0">
                <a:latin typeface="Comic Sans MS" pitchFamily="66" charset="0"/>
              </a:rPr>
              <a:t>(</a:t>
            </a:r>
            <a:r>
              <a:rPr lang="en-ZA" dirty="0" err="1">
                <a:latin typeface="Comic Sans MS" pitchFamily="66" charset="0"/>
              </a:rPr>
              <a:t>aq</a:t>
            </a:r>
            <a:r>
              <a:rPr lang="en-ZA" dirty="0">
                <a:latin typeface="Comic Sans MS" pitchFamily="66" charset="0"/>
              </a:rPr>
              <a:t>)  +  </a:t>
            </a:r>
            <a:r>
              <a:rPr lang="en-ZA" dirty="0" err="1">
                <a:latin typeface="Comic Sans MS" pitchFamily="66" charset="0"/>
              </a:rPr>
              <a:t>Kaliumfluoried</a:t>
            </a:r>
            <a:r>
              <a:rPr lang="en-ZA" dirty="0">
                <a:latin typeface="Comic Sans MS" pitchFamily="66" charset="0"/>
              </a:rPr>
              <a:t>(</a:t>
            </a:r>
            <a:r>
              <a:rPr lang="en-ZA" dirty="0" err="1">
                <a:latin typeface="Comic Sans MS" pitchFamily="66" charset="0"/>
              </a:rPr>
              <a:t>aq</a:t>
            </a:r>
            <a:r>
              <a:rPr lang="en-ZA" dirty="0">
                <a:latin typeface="Comic Sans MS" pitchFamily="66" charset="0"/>
              </a:rPr>
              <a:t>)  </a:t>
            </a:r>
            <a:r>
              <a:rPr lang="en-ZA" dirty="0">
                <a:latin typeface="Comic Sans MS" pitchFamily="66" charset="0"/>
                <a:sym typeface="Symbol" pitchFamily="18" charset="2"/>
              </a:rPr>
              <a:t> </a:t>
            </a:r>
            <a:r>
              <a:rPr lang="en-ZA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?</a:t>
            </a:r>
            <a:endParaRPr lang="en-ZA" dirty="0">
              <a:latin typeface="Comic Sans MS" pitchFamily="66" charset="0"/>
              <a:sym typeface="Symbol" pitchFamily="18" charset="2"/>
            </a:endParaRPr>
          </a:p>
          <a:p>
            <a:pPr>
              <a:spcBef>
                <a:spcPct val="50000"/>
              </a:spcBef>
              <a:defRPr/>
            </a:pPr>
            <a:endParaRPr lang="en-ZA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ZA" dirty="0" err="1" smtClean="0">
                <a:latin typeface="Comic Sans MS" pitchFamily="66" charset="0"/>
              </a:rPr>
              <a:t>Natriumkarbonaat</a:t>
            </a:r>
            <a:r>
              <a:rPr lang="en-ZA" dirty="0" smtClean="0">
                <a:latin typeface="Comic Sans MS" pitchFamily="66" charset="0"/>
              </a:rPr>
              <a:t>(</a:t>
            </a:r>
            <a:r>
              <a:rPr lang="en-ZA" dirty="0" err="1" smtClean="0">
                <a:latin typeface="Comic Sans MS" pitchFamily="66" charset="0"/>
              </a:rPr>
              <a:t>aq</a:t>
            </a:r>
            <a:r>
              <a:rPr lang="en-ZA" dirty="0">
                <a:latin typeface="Comic Sans MS" pitchFamily="66" charset="0"/>
              </a:rPr>
              <a:t>)  +  </a:t>
            </a:r>
            <a:r>
              <a:rPr lang="en-ZA" dirty="0" smtClean="0">
                <a:latin typeface="Comic Sans MS" pitchFamily="66" charset="0"/>
              </a:rPr>
              <a:t>Koper(II)</a:t>
            </a:r>
            <a:r>
              <a:rPr lang="en-ZA" dirty="0" err="1" smtClean="0">
                <a:latin typeface="Comic Sans MS" pitchFamily="66" charset="0"/>
              </a:rPr>
              <a:t>chloried</a:t>
            </a:r>
            <a:r>
              <a:rPr lang="en-ZA" dirty="0" smtClean="0">
                <a:latin typeface="Comic Sans MS" pitchFamily="66" charset="0"/>
              </a:rPr>
              <a:t>(</a:t>
            </a:r>
            <a:r>
              <a:rPr lang="en-ZA" dirty="0" err="1" smtClean="0">
                <a:latin typeface="Comic Sans MS" pitchFamily="66" charset="0"/>
              </a:rPr>
              <a:t>aq</a:t>
            </a:r>
            <a:r>
              <a:rPr lang="en-ZA" dirty="0">
                <a:latin typeface="Comic Sans MS" pitchFamily="66" charset="0"/>
              </a:rPr>
              <a:t>)  </a:t>
            </a:r>
            <a:r>
              <a:rPr lang="en-ZA" dirty="0">
                <a:latin typeface="Comic Sans MS" pitchFamily="66" charset="0"/>
                <a:sym typeface="Symbol" pitchFamily="18" charset="2"/>
              </a:rPr>
              <a:t> </a:t>
            </a:r>
            <a:r>
              <a:rPr lang="en-ZA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?</a:t>
            </a:r>
            <a:endParaRPr lang="en-ZA" dirty="0">
              <a:latin typeface="Comic Sans MS" pitchFamily="66" charset="0"/>
              <a:sym typeface="Symbol" pitchFamily="18" charset="2"/>
            </a:endParaRPr>
          </a:p>
          <a:p>
            <a:pPr>
              <a:spcBef>
                <a:spcPct val="50000"/>
              </a:spcBef>
              <a:defRPr/>
            </a:pPr>
            <a:endParaRPr lang="en-ZA" dirty="0">
              <a:latin typeface="Comic Sans MS" pitchFamily="66" charset="0"/>
              <a:sym typeface="Symbol" pitchFamily="18" charset="2"/>
            </a:endParaRPr>
          </a:p>
          <a:p>
            <a:pPr>
              <a:spcBef>
                <a:spcPct val="50000"/>
              </a:spcBef>
              <a:defRPr/>
            </a:pPr>
            <a:r>
              <a:rPr lang="en-ZA" dirty="0" err="1" smtClean="0">
                <a:latin typeface="Comic Sans MS" panose="030F0702030302020204" pitchFamily="66" charset="0"/>
                <a:sym typeface="Symbol" pitchFamily="18" charset="2"/>
              </a:rPr>
              <a:t>Nikkel</a:t>
            </a:r>
            <a:r>
              <a:rPr lang="en-ZA" dirty="0" smtClean="0">
                <a:latin typeface="Comic Sans MS" pitchFamily="66" charset="0"/>
                <a:sym typeface="Symbol" pitchFamily="18" charset="2"/>
              </a:rPr>
              <a:t>(II)chloride(</a:t>
            </a:r>
            <a:r>
              <a:rPr lang="en-ZA" dirty="0" err="1" smtClean="0">
                <a:latin typeface="Comic Sans MS" pitchFamily="66" charset="0"/>
                <a:sym typeface="Symbol" pitchFamily="18" charset="2"/>
              </a:rPr>
              <a:t>aq</a:t>
            </a:r>
            <a:r>
              <a:rPr lang="en-ZA" dirty="0" smtClean="0">
                <a:latin typeface="Comic Sans MS" pitchFamily="66" charset="0"/>
                <a:sym typeface="Symbol" pitchFamily="18" charset="2"/>
              </a:rPr>
              <a:t>)  +  </a:t>
            </a:r>
            <a:r>
              <a:rPr lang="en-ZA" dirty="0" err="1" smtClean="0">
                <a:latin typeface="Comic Sans MS" pitchFamily="66" charset="0"/>
                <a:sym typeface="Symbol" pitchFamily="18" charset="2"/>
              </a:rPr>
              <a:t>Kaliumhidroksied</a:t>
            </a:r>
            <a:r>
              <a:rPr lang="en-ZA" dirty="0" smtClean="0">
                <a:latin typeface="Comic Sans MS" pitchFamily="66" charset="0"/>
                <a:sym typeface="Symbol" pitchFamily="18" charset="2"/>
              </a:rPr>
              <a:t>(</a:t>
            </a:r>
            <a:r>
              <a:rPr lang="en-ZA" dirty="0" err="1" smtClean="0">
                <a:latin typeface="Comic Sans MS" pitchFamily="66" charset="0"/>
                <a:sym typeface="Symbol" pitchFamily="18" charset="2"/>
              </a:rPr>
              <a:t>aq</a:t>
            </a:r>
            <a:r>
              <a:rPr lang="en-ZA" dirty="0" smtClean="0">
                <a:latin typeface="Comic Sans MS" pitchFamily="66" charset="0"/>
                <a:sym typeface="Symbol" pitchFamily="18" charset="2"/>
              </a:rPr>
              <a:t>)  </a:t>
            </a:r>
            <a:r>
              <a:rPr lang="en-ZA" dirty="0" smtClean="0">
                <a:latin typeface="Comic Sans MS" panose="030F0702030302020204" pitchFamily="66" charset="0"/>
                <a:cs typeface="Times" panose="02020603050405020304" pitchFamily="18" charset="0"/>
                <a:sym typeface="Symbol" pitchFamily="18" charset="2"/>
              </a:rPr>
              <a:t>→  </a:t>
            </a:r>
            <a:r>
              <a:rPr lang="en-ZA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Times" panose="02020603050405020304" pitchFamily="18" charset="0"/>
                <a:sym typeface="Symbol" pitchFamily="18" charset="2"/>
              </a:rPr>
              <a:t>?</a:t>
            </a:r>
            <a:endParaRPr lang="en-ZA" b="1" dirty="0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179512" y="1075383"/>
            <a:ext cx="852951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SzTx/>
              <a:buFontTx/>
              <a:buNone/>
            </a:pPr>
            <a:r>
              <a:rPr lang="en-ZA" altLang="en-US" sz="2200" dirty="0" err="1" smtClean="0">
                <a:latin typeface="Comic Sans MS" panose="030F0702030302020204" pitchFamily="66" charset="0"/>
                <a:sym typeface="Symbol" panose="05050102010706020507" pitchFamily="18" charset="2"/>
              </a:rPr>
              <a:t>Voorspel</a:t>
            </a:r>
            <a:r>
              <a:rPr lang="en-ZA" altLang="en-US" sz="22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 die </a:t>
            </a:r>
            <a:r>
              <a:rPr lang="en-ZA" altLang="en-US" sz="2200" dirty="0" err="1" smtClean="0">
                <a:latin typeface="Comic Sans MS" panose="030F0702030302020204" pitchFamily="66" charset="0"/>
                <a:sym typeface="Symbol" panose="05050102010706020507" pitchFamily="18" charset="2"/>
              </a:rPr>
              <a:t>produkte</a:t>
            </a:r>
            <a:r>
              <a:rPr lang="en-ZA" altLang="en-US" sz="22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 van elk van die </a:t>
            </a:r>
            <a:r>
              <a:rPr lang="en-ZA" altLang="en-US" sz="2200" dirty="0" err="1" smtClean="0">
                <a:latin typeface="Comic Sans MS" panose="030F0702030302020204" pitchFamily="66" charset="0"/>
                <a:sym typeface="Symbol" panose="05050102010706020507" pitchFamily="18" charset="2"/>
              </a:rPr>
              <a:t>volgende</a:t>
            </a:r>
            <a:r>
              <a:rPr lang="en-ZA" altLang="en-US" sz="22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ZA" altLang="en-US" sz="2200" dirty="0" err="1" smtClean="0">
                <a:latin typeface="Comic Sans MS" panose="030F0702030302020204" pitchFamily="66" charset="0"/>
                <a:sym typeface="Symbol" panose="05050102010706020507" pitchFamily="18" charset="2"/>
              </a:rPr>
              <a:t>presipitasie-reaksies</a:t>
            </a:r>
            <a:r>
              <a:rPr lang="en-ZA" altLang="en-US" sz="22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ZA" altLang="en-US" sz="2200" dirty="0" err="1" smtClean="0">
                <a:latin typeface="Comic Sans MS" panose="030F0702030302020204" pitchFamily="66" charset="0"/>
                <a:sym typeface="Symbol" panose="05050102010706020507" pitchFamily="18" charset="2"/>
              </a:rPr>
              <a:t>en</a:t>
            </a:r>
            <a:r>
              <a:rPr lang="en-ZA" altLang="en-US" sz="22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ZA" altLang="en-US" sz="2200" dirty="0" err="1" smtClean="0">
                <a:latin typeface="Comic Sans MS" panose="030F0702030302020204" pitchFamily="66" charset="0"/>
                <a:sym typeface="Symbol" panose="05050102010706020507" pitchFamily="18" charset="2"/>
              </a:rPr>
              <a:t>balanseer</a:t>
            </a:r>
            <a:r>
              <a:rPr lang="en-ZA" altLang="en-US" sz="22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ZA" altLang="en-US" sz="2200" dirty="0" err="1" smtClean="0">
                <a:latin typeface="Comic Sans MS" panose="030F0702030302020204" pitchFamily="66" charset="0"/>
                <a:sym typeface="Symbol" panose="05050102010706020507" pitchFamily="18" charset="2"/>
              </a:rPr>
              <a:t>ook</a:t>
            </a:r>
            <a:r>
              <a:rPr lang="en-ZA" altLang="en-US" sz="22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 die </a:t>
            </a:r>
            <a:r>
              <a:rPr lang="en-ZA" altLang="en-US" sz="2200" dirty="0" err="1" smtClean="0">
                <a:latin typeface="Comic Sans MS" panose="030F0702030302020204" pitchFamily="66" charset="0"/>
                <a:sym typeface="Symbol" panose="05050102010706020507" pitchFamily="18" charset="2"/>
              </a:rPr>
              <a:t>reaksievergelyking</a:t>
            </a:r>
            <a:r>
              <a:rPr lang="en-ZA" altLang="en-US" sz="22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.</a:t>
            </a:r>
            <a:endParaRPr lang="en-ZA" altLang="en-US" sz="2200" dirty="0"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411760" y="276052"/>
            <a:ext cx="3960440" cy="488652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US" sz="3000" kern="0" dirty="0" err="1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Probeer</a:t>
            </a:r>
            <a:r>
              <a:rPr lang="en-US" sz="3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self 3.6</a:t>
            </a:r>
            <a:endParaRPr lang="en-US" sz="3000" kern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Grp="1" noChangeArrowheads="1"/>
          </p:cNvSpPr>
          <p:nvPr>
            <p:ph type="title"/>
          </p:nvPr>
        </p:nvSpPr>
        <p:spPr>
          <a:xfrm>
            <a:off x="1428750" y="500063"/>
            <a:ext cx="6248400" cy="1066800"/>
          </a:xfrm>
          <a:solidFill>
            <a:schemeClr val="accent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 noProof="1" smtClean="0">
                <a:solidFill>
                  <a:srgbClr val="FFFFFF"/>
                </a:solidFill>
              </a:rPr>
              <a:t>Netto Ioniese vergelykings 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571500" y="2790825"/>
            <a:ext cx="8072438" cy="1066800"/>
          </a:xfrm>
          <a:prstGeom prst="rect">
            <a:avLst/>
          </a:prstGeom>
          <a:solidFill>
            <a:schemeClr val="accent2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ZA" b="1" kern="0" noProof="1">
                <a:solidFill>
                  <a:srgbClr val="FFFFFF"/>
                </a:solidFill>
                <a:latin typeface="Comic Sans MS" pitchFamily="66" charset="0"/>
                <a:ea typeface="+mj-ea"/>
                <a:cs typeface="+mj-cs"/>
              </a:rPr>
              <a:t>Soms nodig om ‘n reaksie in waterige oplossing in sy eenvoudigste vorm te skryf.</a:t>
            </a:r>
            <a:endParaRPr lang="en-US" b="1" kern="0" noProof="1">
              <a:solidFill>
                <a:srgbClr val="FFFFFF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357188" y="4719638"/>
            <a:ext cx="8429625" cy="1066800"/>
          </a:xfrm>
          <a:prstGeom prst="rect">
            <a:avLst/>
          </a:prstGeom>
          <a:solidFill>
            <a:schemeClr val="accent2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ZA" b="1" kern="0" noProof="1">
                <a:solidFill>
                  <a:srgbClr val="FFFFFF"/>
                </a:solidFill>
                <a:latin typeface="Comic Sans MS" pitchFamily="66" charset="0"/>
                <a:ea typeface="+mj-ea"/>
                <a:cs typeface="+mj-cs"/>
              </a:rPr>
              <a:t>Dit is die sogenaamde </a:t>
            </a:r>
            <a:r>
              <a:rPr lang="en-ZA" sz="2800" b="1" kern="0" noProof="1">
                <a:solidFill>
                  <a:srgbClr val="FFFF00"/>
                </a:solidFill>
                <a:latin typeface="Comic Sans MS" pitchFamily="66" charset="0"/>
                <a:ea typeface="+mj-ea"/>
                <a:cs typeface="+mj-cs"/>
              </a:rPr>
              <a:t>“netto ioniese vergelyking”</a:t>
            </a:r>
          </a:p>
          <a:p>
            <a:pPr algn="ctr">
              <a:defRPr/>
            </a:pPr>
            <a:r>
              <a:rPr lang="en-ZA" b="1" kern="0" noProof="1">
                <a:solidFill>
                  <a:srgbClr val="FFFFFF"/>
                </a:solidFill>
                <a:latin typeface="Comic Sans MS" pitchFamily="66" charset="0"/>
                <a:ea typeface="+mj-ea"/>
                <a:cs typeface="+mj-cs"/>
              </a:rPr>
              <a:t>Toeskouer ione (spectator ions) word weggelaat.</a:t>
            </a:r>
            <a:endParaRPr lang="en-US" b="1" kern="0" noProof="1">
              <a:solidFill>
                <a:srgbClr val="FFFFFF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A2C1FE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CEDDFE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13306</TotalTime>
  <Pages>8</Pages>
  <Words>765</Words>
  <Application>Microsoft Office PowerPoint</Application>
  <PresentationFormat>On-screen Show (4:3)</PresentationFormat>
  <Paragraphs>127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Brush Script MT</vt:lpstr>
      <vt:lpstr>Calibri</vt:lpstr>
      <vt:lpstr>Comic Sans MS</vt:lpstr>
      <vt:lpstr>Symbol</vt:lpstr>
      <vt:lpstr>Times</vt:lpstr>
      <vt:lpstr>Times New Roman</vt:lpstr>
      <vt:lpstr>Wingdings</vt:lpstr>
      <vt:lpstr>Microsoft Office 98</vt:lpstr>
      <vt:lpstr>PowerPoint Presentation</vt:lpstr>
      <vt:lpstr>PRESIPITASIEREAKSIES</vt:lpstr>
      <vt:lpstr>PRESIPITASIEREAKSIES...</vt:lpstr>
      <vt:lpstr>PowerPoint Presentation</vt:lpstr>
      <vt:lpstr>Riglyne om die wateroplosbaarheid van ionieseverbindings te voorspel</vt:lpstr>
      <vt:lpstr>Solubility Table</vt:lpstr>
      <vt:lpstr>PowerPoint Presentation</vt:lpstr>
      <vt:lpstr>PowerPoint Presentation</vt:lpstr>
      <vt:lpstr>Netto Ioniese vergelykings </vt:lpstr>
      <vt:lpstr>PowerPoint Presentation</vt:lpstr>
      <vt:lpstr>PowerPoint Presentation</vt:lpstr>
      <vt:lpstr>PowerPoint Presentation</vt:lpstr>
      <vt:lpstr>PowerPoint Presentation</vt:lpstr>
      <vt:lpstr>Herkenning van Gasvormingsreaksies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REACTIONS Chapter 4</dc:title>
  <dc:creator>J. Kotz</dc:creator>
  <cp:lastModifiedBy>10074694</cp:lastModifiedBy>
  <cp:revision>339</cp:revision>
  <cp:lastPrinted>2005-02-10T14:55:17Z</cp:lastPrinted>
  <dcterms:created xsi:type="dcterms:W3CDTF">1997-09-21T16:33:21Z</dcterms:created>
  <dcterms:modified xsi:type="dcterms:W3CDTF">2021-04-15T11:22:11Z</dcterms:modified>
</cp:coreProperties>
</file>