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37" r:id="rId2"/>
    <p:sldId id="571" r:id="rId3"/>
    <p:sldId id="394" r:id="rId4"/>
    <p:sldId id="395" r:id="rId5"/>
    <p:sldId id="538" r:id="rId6"/>
    <p:sldId id="396" r:id="rId7"/>
    <p:sldId id="397" r:id="rId8"/>
    <p:sldId id="398" r:id="rId9"/>
    <p:sldId id="399" r:id="rId10"/>
    <p:sldId id="540" r:id="rId11"/>
    <p:sldId id="542" r:id="rId12"/>
    <p:sldId id="543" r:id="rId13"/>
    <p:sldId id="546" r:id="rId14"/>
    <p:sldId id="550" r:id="rId15"/>
    <p:sldId id="554" r:id="rId16"/>
    <p:sldId id="559" r:id="rId17"/>
    <p:sldId id="561" r:id="rId18"/>
    <p:sldId id="584" r:id="rId19"/>
    <p:sldId id="564" r:id="rId20"/>
    <p:sldId id="586" r:id="rId21"/>
    <p:sldId id="567" r:id="rId22"/>
    <p:sldId id="566" r:id="rId23"/>
    <p:sldId id="573" r:id="rId24"/>
    <p:sldId id="574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9999"/>
    <a:srgbClr val="FF9218"/>
    <a:srgbClr val="5F5F5F"/>
    <a:srgbClr val="0250EC"/>
    <a:srgbClr val="000000"/>
    <a:srgbClr val="842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7500" autoAdjust="0"/>
  </p:normalViewPr>
  <p:slideViewPr>
    <p:cSldViewPr>
      <p:cViewPr varScale="1">
        <p:scale>
          <a:sx n="85" d="100"/>
          <a:sy n="85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1.xml"/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533400" y="414338"/>
            <a:ext cx="163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pitchFamily="34" charset="0"/>
              </a:rPr>
              <a:t>Chapter 4 — Intro—1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03925" y="490538"/>
            <a:ext cx="369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BA7E2BF0-EC82-48EC-B69E-FDA4161F6E3A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98C2A97-B546-4BF4-82EC-038B4032AC6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A09AB01-A4D9-472A-B074-51851341CEB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7D87F79-03FF-46BF-B316-A3040E3E1FA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AF38756-0598-43B3-9858-E400C2C9D1A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17F388B-8BD1-4245-A2C5-80BF04C4B0C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C7223E7-7793-4717-A296-4CE2B3A5C2B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75430FD-2935-4671-9FEB-4280785C3C7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2D335BD-3470-41BC-ACBE-327245A8040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2C9F4E2-836B-4533-8F70-AF8CA2C2C48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7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3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7AE99F4-D3EE-4EAC-9A3A-91D7EA995DC1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2583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3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0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41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19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8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127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48128255-48AA-4E56-838F-EE0BA00A7686}" type="slidenum">
              <a:rPr lang="en-US" alt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0" y="6613525"/>
            <a:ext cx="195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US" sz="1000" smtClean="0">
                <a:latin typeface="Arial" pitchFamily="34" charset="0"/>
              </a:rPr>
              <a:t>© 2006 Brooks/Cole - Thomson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62" r:id="rId2"/>
    <p:sldLayoutId id="2147484763" r:id="rId3"/>
    <p:sldLayoutId id="2147484764" r:id="rId4"/>
    <p:sldLayoutId id="2147484765" r:id="rId5"/>
    <p:sldLayoutId id="2147484766" r:id="rId6"/>
    <p:sldLayoutId id="2147484767" r:id="rId7"/>
    <p:sldLayoutId id="2147484768" r:id="rId8"/>
    <p:sldLayoutId id="2147484769" r:id="rId9"/>
    <p:sldLayoutId id="2147484770" r:id="rId10"/>
    <p:sldLayoutId id="2147484771" r:id="rId11"/>
    <p:sldLayoutId id="21474847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00108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Oksidasie-reduksie reaksies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85000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85006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6" y="5820106"/>
                <a:ext cx="1169544" cy="91554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85008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3.7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3415729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129825"/>
            <a:ext cx="8581292" cy="2585323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eenvoudige en algemene oksidasie en reduksie reagense te kan identifiseer 	(kyk Tabel 	3.3 op bl. 130).</a:t>
            </a:r>
            <a:endParaRPr lang="en-US" sz="1800" dirty="0">
              <a:latin typeface="Times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'n reaksie as 'n oksidasie-reduksie-reaksie (redoksreaksie) te kan herken.</a:t>
            </a:r>
            <a:endParaRPr lang="en-US" sz="1800" dirty="0">
              <a:latin typeface="Times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te weet watter verbinding (atoom) in 'n reaksie geoksideer word en watter 	verbinding 	(atoom) in die reaksie gereduseer word.</a:t>
            </a:r>
            <a:endParaRPr lang="en-US" sz="1800" dirty="0">
              <a:latin typeface="Times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die oksidasiegetalle van elemente in 'n verbinding te kan bereken.</a:t>
            </a:r>
            <a:endParaRPr lang="en-US" sz="1800" dirty="0">
              <a:latin typeface="Times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te verstaan dat oksidasiegetalle die lading op 'n atoom verteenwoordig wanneer 	die elektrone van die verbinding getel word volgens 'n stel riglyne.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1338" y="2790832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3 van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3" name="Text Box 9"/>
          <p:cNvSpPr txBox="1">
            <a:spLocks noChangeArrowheads="1"/>
          </p:cNvSpPr>
          <p:nvPr/>
        </p:nvSpPr>
        <p:spPr bwMode="auto">
          <a:xfrm>
            <a:off x="357158" y="1052736"/>
            <a:ext cx="8358246" cy="255454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Kyk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of die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oksidasiegetal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van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enige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van die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elemente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in die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reaksie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verander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het.</a:t>
            </a:r>
            <a:endParaRPr lang="en-US" sz="2000" b="1" dirty="0">
              <a:solidFill>
                <a:srgbClr val="FFFF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Dit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is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beslis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redoksreaksie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indien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enkel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element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omgeskakel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word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na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verbinding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.</a:t>
            </a:r>
            <a:endParaRPr lang="en-US" sz="2000" b="1" dirty="0">
              <a:solidFill>
                <a:srgbClr val="FFFFFF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Dit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is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beslis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redoksreaksie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wanneer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daar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‘n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bekende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oksidasie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- of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reduksie-reagens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in die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reaksievergelyking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teenwoordig</a:t>
            </a:r>
            <a:r>
              <a:rPr lang="en-US" sz="2000" b="1" dirty="0" smtClean="0">
                <a:solidFill>
                  <a:srgbClr val="FFFFFF"/>
                </a:solidFill>
                <a:latin typeface="Comic Sans MS" pitchFamily="66" charset="0"/>
              </a:rPr>
              <a:t> is.</a:t>
            </a:r>
            <a:endParaRPr lang="en-US" sz="20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1115616" y="357166"/>
            <a:ext cx="6742532" cy="5847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3200" b="1" dirty="0" err="1" smtClean="0">
                <a:solidFill>
                  <a:srgbClr val="FFFFFF"/>
                </a:solidFill>
                <a:latin typeface="Comic Sans MS" pitchFamily="66" charset="0"/>
              </a:rPr>
              <a:t>Herkenning</a:t>
            </a:r>
            <a:r>
              <a:rPr lang="en-ZA" sz="3200" b="1" dirty="0" smtClean="0">
                <a:solidFill>
                  <a:srgbClr val="FFFFFF"/>
                </a:solidFill>
                <a:latin typeface="Comic Sans MS" pitchFamily="66" charset="0"/>
              </a:rPr>
              <a:t> van </a:t>
            </a:r>
            <a:r>
              <a:rPr lang="en-ZA" sz="3200" b="1" dirty="0" err="1" smtClean="0">
                <a:solidFill>
                  <a:srgbClr val="FFFFFF"/>
                </a:solidFill>
                <a:latin typeface="Comic Sans MS" pitchFamily="66" charset="0"/>
              </a:rPr>
              <a:t>Redoksreaksies</a:t>
            </a:r>
            <a:endParaRPr lang="en-ZA" sz="32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188" y="4910138"/>
            <a:ext cx="5857875" cy="4619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omic Sans MS" pitchFamily="66" charset="0"/>
              </a:rPr>
              <a:t>2 Na (s) + Cl</a:t>
            </a:r>
            <a:r>
              <a:rPr lang="en-US" b="1" baseline="-25000" dirty="0">
                <a:latin typeface="Comic Sans MS" pitchFamily="66" charset="0"/>
              </a:rPr>
              <a:t>2</a:t>
            </a:r>
            <a:r>
              <a:rPr lang="en-US" b="1" dirty="0">
                <a:latin typeface="Comic Sans MS" pitchFamily="66" charset="0"/>
              </a:rPr>
              <a:t>(g)  </a:t>
            </a:r>
            <a:r>
              <a:rPr lang="en-US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b="1" dirty="0">
                <a:latin typeface="Comic Sans MS" pitchFamily="66" charset="0"/>
              </a:rPr>
              <a:t>  2 </a:t>
            </a:r>
            <a:r>
              <a:rPr lang="en-US" b="1" dirty="0" err="1">
                <a:latin typeface="Comic Sans MS" pitchFamily="66" charset="0"/>
              </a:rPr>
              <a:t>NaCl</a:t>
            </a:r>
            <a:r>
              <a:rPr lang="en-US" b="1" dirty="0">
                <a:latin typeface="Comic Sans MS" pitchFamily="66" charset="0"/>
              </a:rPr>
              <a:t>(s)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00188" y="3714750"/>
            <a:ext cx="5857875" cy="830997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</a:t>
            </a:r>
            <a:r>
              <a:rPr lang="en-US" sz="1600" b="1" dirty="0" err="1" smtClean="0">
                <a:latin typeface="Comic Sans MS" pitchFamily="66" charset="0"/>
              </a:rPr>
              <a:t>verloor</a:t>
            </a:r>
            <a:r>
              <a:rPr lang="en-US" sz="1600" b="1" dirty="0" smtClean="0">
                <a:latin typeface="Comic Sans MS" pitchFamily="66" charset="0"/>
              </a:rPr>
              <a:t> 1 </a:t>
            </a:r>
            <a:r>
              <a:rPr lang="en-US" sz="1600" b="1" dirty="0">
                <a:latin typeface="Comic Sans MS" pitchFamily="66" charset="0"/>
              </a:rPr>
              <a:t>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</a:t>
            </a:r>
            <a:r>
              <a:rPr lang="en-US" sz="1600" b="1" dirty="0" err="1" smtClean="0">
                <a:latin typeface="Comic Sans MS" pitchFamily="66" charset="0"/>
              </a:rPr>
              <a:t>atoom</a:t>
            </a:r>
            <a:r>
              <a:rPr lang="en-US" sz="1600" b="1" dirty="0"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en-US" sz="1600" b="1" dirty="0" err="1" smtClean="0">
                <a:latin typeface="Comic Sans MS" pitchFamily="66" charset="0"/>
              </a:rPr>
              <a:t>Oksidasiegetal</a:t>
            </a:r>
            <a:r>
              <a:rPr lang="en-US" sz="1600" b="1" dirty="0" smtClean="0">
                <a:latin typeface="Comic Sans MS" pitchFamily="66" charset="0"/>
              </a:rPr>
              <a:t> neem toe.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is </a:t>
            </a:r>
            <a:r>
              <a:rPr lang="en-US" sz="1600" b="1" dirty="0" err="1" smtClean="0">
                <a:latin typeface="Comic Sans MS" pitchFamily="66" charset="0"/>
              </a:rPr>
              <a:t>ge-oksideer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Na</a:t>
            </a:r>
            <a:r>
              <a:rPr lang="en-US" sz="1600" b="1" baseline="30000" dirty="0">
                <a:latin typeface="Comic Sans MS" pitchFamily="66" charset="0"/>
              </a:rPr>
              <a:t>+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die </a:t>
            </a:r>
            <a:r>
              <a:rPr lang="en-US" sz="1600" b="1" dirty="0" err="1" smtClean="0">
                <a:latin typeface="Comic Sans MS" pitchFamily="66" charset="0"/>
              </a:rPr>
              <a:t>reduksiereagens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562225" y="4622800"/>
            <a:ext cx="3367088" cy="368300"/>
            <a:chOff x="2561688" y="5562092"/>
            <a:chExt cx="3367634" cy="367238"/>
          </a:xfrm>
        </p:grpSpPr>
        <p:cxnSp>
          <p:nvCxnSpPr>
            <p:cNvPr id="101392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3" name="Straight Connector 12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4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919538" y="5286375"/>
            <a:ext cx="2366962" cy="365125"/>
            <a:chOff x="3919010" y="5449361"/>
            <a:chExt cx="2367502" cy="365627"/>
          </a:xfrm>
        </p:grpSpPr>
        <p:cxnSp>
          <p:nvCxnSpPr>
            <p:cNvPr id="101389" name="Straight Connector 18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0" name="Straight Connector 19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1" name="Straight Arrow Connector 20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928813" y="5715000"/>
            <a:ext cx="5857875" cy="830997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smtClean="0">
                <a:latin typeface="Comic Sans MS" pitchFamily="66" charset="0"/>
              </a:rPr>
              <a:t>neem </a:t>
            </a:r>
            <a:r>
              <a:rPr lang="en-US" sz="1600" b="1" dirty="0">
                <a:latin typeface="Comic Sans MS" pitchFamily="66" charset="0"/>
              </a:rPr>
              <a:t>2e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</a:t>
            </a:r>
            <a:r>
              <a:rPr lang="en-US" sz="1600" b="1" dirty="0" err="1" smtClean="0">
                <a:latin typeface="Comic Sans MS" pitchFamily="66" charset="0"/>
              </a:rPr>
              <a:t>molekuul</a:t>
            </a:r>
            <a:r>
              <a:rPr lang="en-US" sz="1600" b="1" dirty="0" smtClean="0">
                <a:latin typeface="Comic Sans MS" pitchFamily="66" charset="0"/>
              </a:rPr>
              <a:t> op.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 err="1" smtClean="0">
                <a:latin typeface="Comic Sans MS" pitchFamily="66" charset="0"/>
              </a:rPr>
              <a:t>Oksidasiegetal</a:t>
            </a:r>
            <a:r>
              <a:rPr lang="en-US" sz="1600" b="1" dirty="0" smtClean="0">
                <a:latin typeface="Comic Sans MS" pitchFamily="66" charset="0"/>
              </a:rPr>
              <a:t> neem </a:t>
            </a:r>
            <a:r>
              <a:rPr lang="en-US" sz="1600" b="1" dirty="0" err="1" smtClean="0">
                <a:latin typeface="Comic Sans MS" pitchFamily="66" charset="0"/>
              </a:rPr>
              <a:t>dus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af</a:t>
            </a:r>
            <a:r>
              <a:rPr lang="en-US" sz="1600" b="1" dirty="0" smtClean="0">
                <a:latin typeface="Comic Sans MS" pitchFamily="66" charset="0"/>
              </a:rPr>
              <a:t> met 1 </a:t>
            </a:r>
            <a:r>
              <a:rPr lang="en-US" sz="1600" b="1" dirty="0">
                <a:latin typeface="Comic Sans MS" pitchFamily="66" charset="0"/>
              </a:rPr>
              <a:t>per </a:t>
            </a:r>
            <a:r>
              <a:rPr lang="en-US" sz="1600" b="1" dirty="0" smtClean="0">
                <a:latin typeface="Comic Sans MS" pitchFamily="66" charset="0"/>
              </a:rPr>
              <a:t>Cl-</a:t>
            </a:r>
            <a:r>
              <a:rPr lang="en-US" sz="1600" b="1" dirty="0" err="1" smtClean="0">
                <a:latin typeface="Comic Sans MS" pitchFamily="66" charset="0"/>
              </a:rPr>
              <a:t>atoom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gereduseer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Cl-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dus</a:t>
            </a:r>
            <a:r>
              <a:rPr lang="en-US" sz="1600" b="1" dirty="0" smtClean="0">
                <a:latin typeface="Comic Sans MS" pitchFamily="66" charset="0"/>
              </a:rPr>
              <a:t> die </a:t>
            </a:r>
            <a:r>
              <a:rPr lang="en-US" sz="1600" b="1" dirty="0" err="1" smtClean="0">
                <a:latin typeface="Comic Sans MS" pitchFamily="66" charset="0"/>
              </a:rPr>
              <a:t>oksidasiereagens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971600" y="701085"/>
            <a:ext cx="6815110" cy="5847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3200" b="1" dirty="0" err="1" smtClean="0">
                <a:solidFill>
                  <a:srgbClr val="FFFFFF"/>
                </a:solidFill>
                <a:latin typeface="Comic Sans MS" pitchFamily="66" charset="0"/>
              </a:rPr>
              <a:t>Herkenning</a:t>
            </a:r>
            <a:r>
              <a:rPr lang="en-ZA" sz="3200" b="1" dirty="0" smtClean="0">
                <a:solidFill>
                  <a:srgbClr val="FFFFFF"/>
                </a:solidFill>
                <a:latin typeface="Comic Sans MS" pitchFamily="66" charset="0"/>
              </a:rPr>
              <a:t> van </a:t>
            </a:r>
            <a:r>
              <a:rPr lang="en-ZA" sz="3200" b="1" dirty="0" err="1" smtClean="0">
                <a:solidFill>
                  <a:srgbClr val="FFFFFF"/>
                </a:solidFill>
                <a:latin typeface="Comic Sans MS" pitchFamily="66" charset="0"/>
              </a:rPr>
              <a:t>Redoksreaksies</a:t>
            </a:r>
            <a:endParaRPr lang="en-ZA" sz="32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50" y="3957638"/>
            <a:ext cx="8643938" cy="400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Comic Sans MS" pitchFamily="66" charset="0"/>
              </a:rPr>
              <a:t>Cu(s) + 2NO</a:t>
            </a:r>
            <a:r>
              <a:rPr lang="en-US" sz="2000" b="1" baseline="-25000" dirty="0">
                <a:latin typeface="Comic Sans MS" pitchFamily="66" charset="0"/>
              </a:rPr>
              <a:t>3</a:t>
            </a:r>
            <a:r>
              <a:rPr lang="en-US" sz="2000" b="1" baseline="30000" dirty="0">
                <a:latin typeface="Comic Sans MS" pitchFamily="66" charset="0"/>
              </a:rPr>
              <a:t>-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+ 4H</a:t>
            </a:r>
            <a:r>
              <a:rPr lang="en-US" sz="2000" b="1" baseline="-25000" dirty="0">
                <a:latin typeface="Comic Sans MS" pitchFamily="66" charset="0"/>
              </a:rPr>
              <a:t>3</a:t>
            </a:r>
            <a:r>
              <a:rPr lang="en-US" sz="2000" b="1" dirty="0">
                <a:latin typeface="Comic Sans MS" pitchFamily="66" charset="0"/>
              </a:rPr>
              <a:t>O</a:t>
            </a:r>
            <a:r>
              <a:rPr lang="en-US" sz="2000" b="1" baseline="30000" dirty="0">
                <a:latin typeface="Comic Sans MS" pitchFamily="66" charset="0"/>
              </a:rPr>
              <a:t>+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</a:t>
            </a:r>
            <a:r>
              <a:rPr lang="en-US" sz="2000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sz="2000" b="1" dirty="0">
                <a:latin typeface="Comic Sans MS" pitchFamily="66" charset="0"/>
              </a:rPr>
              <a:t>  Cu</a:t>
            </a:r>
            <a:r>
              <a:rPr lang="en-US" sz="2000" b="1" baseline="30000" dirty="0">
                <a:latin typeface="Comic Sans MS" pitchFamily="66" charset="0"/>
              </a:rPr>
              <a:t>2+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+ 2NO</a:t>
            </a:r>
            <a:r>
              <a:rPr lang="en-US" sz="2000" b="1" baseline="-25000" dirty="0">
                <a:latin typeface="Comic Sans MS" pitchFamily="66" charset="0"/>
              </a:rPr>
              <a:t>2</a:t>
            </a:r>
            <a:r>
              <a:rPr lang="en-US" sz="2000" b="1" dirty="0">
                <a:latin typeface="Comic Sans MS" pitchFamily="66" charset="0"/>
              </a:rPr>
              <a:t>(g) + 6H</a:t>
            </a:r>
            <a:r>
              <a:rPr lang="en-US" sz="2000" b="1" baseline="-25000" dirty="0">
                <a:latin typeface="Comic Sans MS" pitchFamily="66" charset="0"/>
              </a:rPr>
              <a:t>2</a:t>
            </a:r>
            <a:r>
              <a:rPr lang="en-US" sz="2000" b="1" dirty="0">
                <a:latin typeface="Comic Sans MS" pitchFamily="66" charset="0"/>
              </a:rPr>
              <a:t>O(</a:t>
            </a:r>
            <a:r>
              <a:rPr lang="en-US" sz="2000" b="1" dirty="0">
                <a:latin typeface="Brush Script MT" pitchFamily="66" charset="0"/>
              </a:rPr>
              <a:t>l</a:t>
            </a:r>
            <a:r>
              <a:rPr lang="en-US" sz="2000" b="1" dirty="0">
                <a:latin typeface="Comic Sans MS" pitchFamily="66" charset="0"/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0" y="2928938"/>
            <a:ext cx="5857875" cy="584775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 err="1" smtClean="0">
                <a:latin typeface="Comic Sans MS" pitchFamily="66" charset="0"/>
              </a:rPr>
              <a:t>Oksidasiegetal</a:t>
            </a:r>
            <a:r>
              <a:rPr lang="en-US" sz="1600" b="1" dirty="0" smtClean="0">
                <a:latin typeface="Comic Sans MS" pitchFamily="66" charset="0"/>
              </a:rPr>
              <a:t> van Cu </a:t>
            </a:r>
            <a:r>
              <a:rPr lang="en-US" sz="1600" b="1" dirty="0" err="1" smtClean="0">
                <a:latin typeface="Comic Sans MS" pitchFamily="66" charset="0"/>
              </a:rPr>
              <a:t>verander</a:t>
            </a:r>
            <a:r>
              <a:rPr lang="en-US" sz="1600" b="1" dirty="0" smtClean="0">
                <a:latin typeface="Comic Sans MS" pitchFamily="66" charset="0"/>
              </a:rPr>
              <a:t> van 0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>
                <a:latin typeface="Comic Sans MS" pitchFamily="66" charset="0"/>
              </a:rPr>
              <a:t>+2.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Cu is </a:t>
            </a:r>
            <a:r>
              <a:rPr lang="en-US" sz="1600" b="1" dirty="0" err="1" smtClean="0">
                <a:latin typeface="Comic Sans MS" pitchFamily="66" charset="0"/>
              </a:rPr>
              <a:t>geoksideer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Cu</a:t>
            </a:r>
            <a:r>
              <a:rPr lang="en-US" sz="1600" b="1" baseline="30000" dirty="0" smtClean="0">
                <a:latin typeface="Comic Sans MS" pitchFamily="66" charset="0"/>
              </a:rPr>
              <a:t>2</a:t>
            </a:r>
            <a:r>
              <a:rPr lang="en-US" sz="1600" b="1" baseline="30000" dirty="0">
                <a:latin typeface="Comic Sans MS" pitchFamily="66" charset="0"/>
              </a:rPr>
              <a:t>+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dus</a:t>
            </a:r>
            <a:r>
              <a:rPr lang="en-US" sz="1600" b="1" dirty="0" smtClean="0">
                <a:latin typeface="Comic Sans MS" pitchFamily="66" charset="0"/>
              </a:rPr>
              <a:t> die </a:t>
            </a:r>
            <a:r>
              <a:rPr lang="en-US" sz="1600" b="1" dirty="0" err="1" smtClean="0">
                <a:latin typeface="Comic Sans MS" pitchFamily="66" charset="0"/>
              </a:rPr>
              <a:t>reduksiereagens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14375" y="3633788"/>
            <a:ext cx="4500563" cy="366712"/>
            <a:chOff x="2561688" y="5562092"/>
            <a:chExt cx="3367634" cy="367238"/>
          </a:xfrm>
        </p:grpSpPr>
        <p:cxnSp>
          <p:nvCxnSpPr>
            <p:cNvPr id="103437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8" name="Straight Connector 12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9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878013" y="4291013"/>
            <a:ext cx="4805362" cy="366712"/>
            <a:chOff x="3919010" y="5449361"/>
            <a:chExt cx="2367502" cy="365627"/>
          </a:xfrm>
        </p:grpSpPr>
        <p:cxnSp>
          <p:nvCxnSpPr>
            <p:cNvPr id="103434" name="Straight Connector 18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5" name="Straight Connector 19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6" name="Straight Arrow Connector 20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155825" y="4727575"/>
            <a:ext cx="5857875" cy="584775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 in NO</a:t>
            </a:r>
            <a:r>
              <a:rPr lang="en-US" sz="1600" b="1" baseline="-25000" dirty="0">
                <a:latin typeface="Comic Sans MS" pitchFamily="66" charset="0"/>
              </a:rPr>
              <a:t>3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verander</a:t>
            </a:r>
            <a:r>
              <a:rPr lang="en-US" sz="1600" b="1" dirty="0" smtClean="0">
                <a:latin typeface="Comic Sans MS" pitchFamily="66" charset="0"/>
              </a:rPr>
              <a:t> van +</a:t>
            </a:r>
            <a:r>
              <a:rPr lang="en-US" sz="1600" b="1" dirty="0">
                <a:latin typeface="Comic Sans MS" pitchFamily="66" charset="0"/>
              </a:rPr>
              <a:t>5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>
                <a:latin typeface="Comic Sans MS" pitchFamily="66" charset="0"/>
              </a:rPr>
              <a:t>+4 in NO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NO</a:t>
            </a:r>
            <a:r>
              <a:rPr lang="en-US" sz="1600" b="1" baseline="-25000" dirty="0">
                <a:latin typeface="Comic Sans MS" pitchFamily="66" charset="0"/>
              </a:rPr>
              <a:t>3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gereduseer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NO</a:t>
            </a:r>
            <a:r>
              <a:rPr lang="en-US" sz="1600" b="1" baseline="-25000" dirty="0" smtClean="0">
                <a:latin typeface="Comic Sans MS" pitchFamily="66" charset="0"/>
              </a:rPr>
              <a:t>2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die </a:t>
            </a:r>
            <a:r>
              <a:rPr lang="en-US" sz="1600" b="1" dirty="0" err="1" smtClean="0">
                <a:latin typeface="Comic Sans MS" pitchFamily="66" charset="0"/>
              </a:rPr>
              <a:t>oksidasiereagens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5"/>
          <p:cNvGrpSpPr>
            <a:grpSpLocks/>
          </p:cNvGrpSpPr>
          <p:nvPr/>
        </p:nvGrpSpPr>
        <p:grpSpPr bwMode="auto">
          <a:xfrm>
            <a:off x="88900" y="2016125"/>
            <a:ext cx="8966200" cy="2627313"/>
            <a:chOff x="88900" y="1928802"/>
            <a:chExt cx="8966200" cy="2627313"/>
          </a:xfrm>
        </p:grpSpPr>
        <p:pic>
          <p:nvPicPr>
            <p:cNvPr id="105475" name="Picture 2" descr="05t5.jpg                                                       00268407Fausto                         BA94C69E: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00" y="1928802"/>
              <a:ext cx="8966200" cy="262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476" name="TextBox 4"/>
            <p:cNvSpPr txBox="1">
              <a:spLocks noChangeArrowheads="1"/>
            </p:cNvSpPr>
            <p:nvPr/>
          </p:nvSpPr>
          <p:spPr bwMode="auto">
            <a:xfrm>
              <a:off x="129156" y="1942035"/>
              <a:ext cx="1000132" cy="5847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af-ZA" altLang="en-US" sz="1600" b="1">
                  <a:solidFill>
                    <a:srgbClr val="FFFFFF"/>
                  </a:solidFill>
                  <a:latin typeface="Calibri" panose="020F0502020204030204" pitchFamily="34" charset="0"/>
                </a:rPr>
                <a:t>Table 3.4,  p. 130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5750" y="1450975"/>
            <a:ext cx="8572500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1800" dirty="0" err="1" smtClean="0">
                <a:latin typeface="Comic Sans MS" pitchFamily="66" charset="0"/>
              </a:rPr>
              <a:t>Vir</a:t>
            </a:r>
            <a:r>
              <a:rPr lang="en-ZA" sz="1800" dirty="0" smtClean="0">
                <a:latin typeface="Comic Sans MS" pitchFamily="66" charset="0"/>
              </a:rPr>
              <a:t> die </a:t>
            </a:r>
            <a:r>
              <a:rPr lang="en-ZA" sz="1800" dirty="0" err="1" smtClean="0">
                <a:latin typeface="Comic Sans MS" pitchFamily="66" charset="0"/>
              </a:rPr>
              <a:t>reaksie</a:t>
            </a:r>
            <a:r>
              <a:rPr lang="en-ZA" sz="1800" dirty="0" smtClean="0">
                <a:latin typeface="Comic Sans MS" pitchFamily="66" charset="0"/>
              </a:rPr>
              <a:t> van die </a:t>
            </a:r>
            <a:r>
              <a:rPr lang="en-ZA" sz="1800" dirty="0" err="1" smtClean="0">
                <a:latin typeface="Comic Sans MS" pitchFamily="66" charset="0"/>
              </a:rPr>
              <a:t>yster</a:t>
            </a:r>
            <a:r>
              <a:rPr lang="en-ZA" sz="1800" dirty="0" smtClean="0">
                <a:latin typeface="Comic Sans MS" pitchFamily="66" charset="0"/>
              </a:rPr>
              <a:t>(II)</a:t>
            </a:r>
            <a:r>
              <a:rPr lang="en-ZA" sz="1800" dirty="0" err="1" smtClean="0">
                <a:latin typeface="Comic Sans MS" pitchFamily="66" charset="0"/>
              </a:rPr>
              <a:t>ioon</a:t>
            </a:r>
            <a:r>
              <a:rPr lang="en-ZA" sz="1800" dirty="0" smtClean="0">
                <a:latin typeface="Comic Sans MS" pitchFamily="66" charset="0"/>
              </a:rPr>
              <a:t> met die </a:t>
            </a:r>
            <a:r>
              <a:rPr lang="en-ZA" sz="1800" dirty="0" err="1" smtClean="0">
                <a:latin typeface="Comic Sans MS" pitchFamily="66" charset="0"/>
              </a:rPr>
              <a:t>permanganaatioon</a:t>
            </a:r>
            <a:r>
              <a:rPr lang="en-ZA" sz="1800" dirty="0" smtClean="0">
                <a:latin typeface="Comic Sans MS" pitchFamily="66" charset="0"/>
              </a:rPr>
              <a:t> in ‘n </a:t>
            </a:r>
            <a:r>
              <a:rPr lang="en-ZA" sz="1800" dirty="0" err="1" smtClean="0">
                <a:latin typeface="Comic Sans MS" pitchFamily="66" charset="0"/>
              </a:rPr>
              <a:t>waterige</a:t>
            </a:r>
            <a:r>
              <a:rPr lang="en-ZA" sz="1800" dirty="0" smtClean="0">
                <a:latin typeface="Comic Sans MS" pitchFamily="66" charset="0"/>
              </a:rPr>
              <a:t> </a:t>
            </a:r>
            <a:r>
              <a:rPr lang="en-ZA" sz="1800" dirty="0" err="1" smtClean="0">
                <a:latin typeface="Comic Sans MS" pitchFamily="66" charset="0"/>
              </a:rPr>
              <a:t>suuroplossing</a:t>
            </a:r>
            <a:r>
              <a:rPr lang="en-ZA" sz="1800" dirty="0" smtClean="0">
                <a:latin typeface="Comic Sans MS" pitchFamily="66" charset="0"/>
              </a:rPr>
              <a:t>, </a:t>
            </a:r>
            <a:endParaRPr lang="en-ZA" sz="1800" dirty="0"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ZA" sz="1800" b="1" dirty="0">
                <a:latin typeface="Comic Sans MS" pitchFamily="66" charset="0"/>
              </a:rPr>
              <a:t>5Fe</a:t>
            </a:r>
            <a:r>
              <a:rPr lang="en-ZA" sz="1800" b="1" baseline="30000" dirty="0">
                <a:latin typeface="Comic Sans MS" pitchFamily="66" charset="0"/>
              </a:rPr>
              <a:t>2+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+ MnO</a:t>
            </a:r>
            <a:r>
              <a:rPr lang="en-ZA" sz="1800" b="1" baseline="-25000" dirty="0">
                <a:latin typeface="Comic Sans MS" pitchFamily="66" charset="0"/>
              </a:rPr>
              <a:t>4</a:t>
            </a:r>
            <a:r>
              <a:rPr lang="en-ZA" sz="1800" b="1" baseline="30000" dirty="0">
                <a:latin typeface="Comic Sans MS" pitchFamily="66" charset="0"/>
              </a:rPr>
              <a:t>- 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+ 8H</a:t>
            </a:r>
            <a:r>
              <a:rPr lang="en-ZA" sz="1800" b="1" baseline="-25000" dirty="0">
                <a:latin typeface="Comic Sans MS" pitchFamily="66" charset="0"/>
              </a:rPr>
              <a:t>3</a:t>
            </a:r>
            <a:r>
              <a:rPr lang="en-ZA" sz="1800" b="1" dirty="0">
                <a:latin typeface="Comic Sans MS" pitchFamily="66" charset="0"/>
              </a:rPr>
              <a:t>O</a:t>
            </a:r>
            <a:r>
              <a:rPr lang="en-ZA" sz="1800" b="1" baseline="30000" dirty="0">
                <a:latin typeface="Comic Sans MS" pitchFamily="66" charset="0"/>
              </a:rPr>
              <a:t>+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</a:t>
            </a:r>
            <a:r>
              <a:rPr lang="en-ZA" sz="1800" b="1" dirty="0">
                <a:latin typeface="Comic Sans MS" pitchFamily="66" charset="0"/>
                <a:cs typeface="Arial"/>
              </a:rPr>
              <a:t>→ 5Fe</a:t>
            </a:r>
            <a:r>
              <a:rPr lang="en-ZA" sz="1800" b="1" baseline="30000" dirty="0">
                <a:latin typeface="Comic Sans MS" pitchFamily="66" charset="0"/>
                <a:cs typeface="Arial"/>
              </a:rPr>
              <a:t>3+</a:t>
            </a:r>
            <a:r>
              <a:rPr lang="en-ZA" sz="1800" b="1" dirty="0">
                <a:latin typeface="Comic Sans MS" pitchFamily="66" charset="0"/>
                <a:cs typeface="Arial"/>
              </a:rPr>
              <a:t>(</a:t>
            </a:r>
            <a:r>
              <a:rPr lang="en-ZA" sz="1800" b="1" dirty="0" err="1">
                <a:latin typeface="Comic Sans MS" pitchFamily="66" charset="0"/>
                <a:cs typeface="Arial"/>
              </a:rPr>
              <a:t>aq</a:t>
            </a:r>
            <a:r>
              <a:rPr lang="en-ZA" sz="1800" b="1" dirty="0">
                <a:latin typeface="Comic Sans MS" pitchFamily="66" charset="0"/>
                <a:cs typeface="Arial"/>
              </a:rPr>
              <a:t>) + Mn</a:t>
            </a:r>
            <a:r>
              <a:rPr lang="en-ZA" sz="1800" b="1" baseline="30000" dirty="0">
                <a:latin typeface="Comic Sans MS" pitchFamily="66" charset="0"/>
                <a:cs typeface="Arial"/>
              </a:rPr>
              <a:t>2+</a:t>
            </a:r>
            <a:r>
              <a:rPr lang="en-ZA" sz="1800" b="1" dirty="0">
                <a:latin typeface="Comic Sans MS" pitchFamily="66" charset="0"/>
                <a:cs typeface="Arial"/>
              </a:rPr>
              <a:t>(</a:t>
            </a:r>
            <a:r>
              <a:rPr lang="en-ZA" sz="1800" b="1" dirty="0" err="1">
                <a:latin typeface="Comic Sans MS" pitchFamily="66" charset="0"/>
                <a:cs typeface="Arial"/>
              </a:rPr>
              <a:t>aq</a:t>
            </a:r>
            <a:r>
              <a:rPr lang="en-ZA" sz="1800" b="1" dirty="0">
                <a:latin typeface="Comic Sans MS" pitchFamily="66" charset="0"/>
                <a:cs typeface="Arial"/>
              </a:rPr>
              <a:t>) + 12H</a:t>
            </a:r>
            <a:r>
              <a:rPr lang="en-ZA" sz="1800" b="1" baseline="-25000" dirty="0">
                <a:latin typeface="Comic Sans MS" pitchFamily="66" charset="0"/>
                <a:cs typeface="Arial"/>
              </a:rPr>
              <a:t>2</a:t>
            </a:r>
            <a:r>
              <a:rPr lang="en-ZA" sz="1800" b="1" dirty="0">
                <a:latin typeface="Comic Sans MS" pitchFamily="66" charset="0"/>
                <a:cs typeface="Arial"/>
              </a:rPr>
              <a:t>O(</a:t>
            </a:r>
            <a:r>
              <a:rPr lang="en-ZA" sz="1800" b="1" dirty="0">
                <a:latin typeface="Brush Script MT" pitchFamily="66" charset="0"/>
                <a:cs typeface="Arial"/>
              </a:rPr>
              <a:t>l</a:t>
            </a:r>
            <a:r>
              <a:rPr lang="en-ZA" sz="1800" b="1" dirty="0">
                <a:latin typeface="Comic Sans MS" pitchFamily="66" charset="0"/>
                <a:cs typeface="Arial"/>
              </a:rPr>
              <a:t>)</a:t>
            </a:r>
          </a:p>
          <a:p>
            <a:pPr algn="ctr">
              <a:spcBef>
                <a:spcPct val="50000"/>
              </a:spcBef>
              <a:defRPr/>
            </a:pPr>
            <a:r>
              <a:rPr lang="en-ZA" sz="1800" dirty="0" err="1" smtClean="0">
                <a:latin typeface="Comic Sans MS" pitchFamily="66" charset="0"/>
                <a:cs typeface="Arial"/>
              </a:rPr>
              <a:t>Watter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atome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ondergaan</a:t>
            </a:r>
            <a:r>
              <a:rPr lang="en-ZA" sz="1800" dirty="0" smtClean="0">
                <a:latin typeface="Comic Sans MS" pitchFamily="66" charset="0"/>
                <a:cs typeface="Arial"/>
              </a:rPr>
              <a:t> ‘n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verandering</a:t>
            </a:r>
            <a:r>
              <a:rPr lang="en-ZA" sz="1800" dirty="0" smtClean="0">
                <a:latin typeface="Comic Sans MS" pitchFamily="66" charset="0"/>
                <a:cs typeface="Arial"/>
              </a:rPr>
              <a:t> in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oksidasiegetalle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en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identifiseer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ook</a:t>
            </a:r>
            <a:r>
              <a:rPr lang="en-ZA" sz="1800" dirty="0" smtClean="0">
                <a:latin typeface="Comic Sans MS" pitchFamily="66" charset="0"/>
                <a:cs typeface="Arial"/>
              </a:rPr>
              <a:t> die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oksidasie</a:t>
            </a:r>
            <a:r>
              <a:rPr lang="en-ZA" sz="1800" dirty="0" smtClean="0">
                <a:latin typeface="Comic Sans MS" pitchFamily="66" charset="0"/>
                <a:cs typeface="Arial"/>
              </a:rPr>
              <a:t>-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en</a:t>
            </a:r>
            <a:r>
              <a:rPr lang="en-ZA" sz="1800" dirty="0" smtClean="0">
                <a:latin typeface="Comic Sans MS" pitchFamily="66" charset="0"/>
                <a:cs typeface="Arial"/>
              </a:rPr>
              <a:t> </a:t>
            </a:r>
            <a:r>
              <a:rPr lang="en-ZA" sz="1800" dirty="0" err="1" smtClean="0">
                <a:latin typeface="Comic Sans MS" pitchFamily="66" charset="0"/>
                <a:cs typeface="Arial"/>
              </a:rPr>
              <a:t>reduksie-reagense</a:t>
            </a:r>
            <a:r>
              <a:rPr lang="en-ZA" sz="1800" dirty="0" smtClean="0">
                <a:latin typeface="Comic Sans MS" pitchFamily="66" charset="0"/>
                <a:cs typeface="Arial"/>
              </a:rPr>
              <a:t>.</a:t>
            </a:r>
            <a:endParaRPr lang="en-ZA" sz="18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411760" y="420068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3.9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785794"/>
            <a:ext cx="6712271" cy="10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Balansering van oksidasie-reduksie reaksies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8552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108558" name="Group 15"/>
            <p:cNvGrpSpPr>
              <a:grpSpLocks/>
            </p:cNvGrpSpPr>
            <p:nvPr/>
          </p:nvGrpSpPr>
          <p:grpSpPr bwMode="auto">
            <a:xfrm>
              <a:off x="669525" y="407955"/>
              <a:ext cx="788832" cy="1066742"/>
              <a:chOff x="5857424" y="5693108"/>
              <a:chExt cx="915548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7" y="5820105"/>
                <a:ext cx="1169544" cy="91554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108560" name="TextBox 14"/>
              <p:cNvSpPr txBox="1">
                <a:spLocks noChangeArrowheads="1"/>
              </p:cNvSpPr>
              <p:nvPr/>
            </p:nvSpPr>
            <p:spPr bwMode="auto">
              <a:xfrm>
                <a:off x="5906211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3.8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500409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5253007"/>
            <a:ext cx="8581292" cy="1200329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oksidasie-reduksie reaksie-vergelykings (redoksreaksies) in 'n neutrale medium, suur 	medium en basiese medium te kan balanseer deur gebruik te maak van die halfreaksie 	benadering.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327901" y="2547735"/>
            <a:ext cx="8581292" cy="175432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Leergedeelte 3.8 is nie deel van Hoofstuk 3 nie, maar deel van die volgende hoofstukke in die verskillende handboekuitgawes:</a:t>
            </a:r>
          </a:p>
          <a:p>
            <a:pPr>
              <a:tabLst>
                <a:tab pos="360363" algn="l"/>
              </a:tabLst>
              <a:defRPr/>
            </a:pP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8ste uitgawe, Hoofstuk 20, bladsye 896 – 903.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9de uitgawe, Hoofstuk 19, bladsye 715 – 723.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10de uitgawe, Hoofstuk 19, bladsye 859 – 865.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2915816" y="4592868"/>
            <a:ext cx="4968552" cy="369332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Die video vir LG 3.8 is slegs in </a:t>
            </a: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engels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beskikbaar.</a:t>
            </a:r>
            <a:endParaRPr lang="en-US" sz="1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BALANSERING REDOKSREAKSIES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>
          <a:xfrm>
            <a:off x="414338" y="3000375"/>
            <a:ext cx="8229600" cy="2714625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Ken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oksidasiegetalle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toe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Skryf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neer</a:t>
            </a:r>
            <a:endParaRPr lang="en-US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Balanseer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aantal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atome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endParaRPr lang="en-US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Balanseer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lading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endParaRPr lang="en-US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Maak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elektronoordrag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beide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gelyk</a:t>
            </a:r>
            <a:endParaRPr lang="en-US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Tel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bymekaar</a:t>
            </a:r>
            <a:endParaRPr lang="en-US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Kontroleer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massa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- en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ladingbalans</a:t>
            </a:r>
            <a:endParaRPr lang="en-GB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455738"/>
            <a:ext cx="6648450" cy="830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Neutrale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medium: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Al(s) + Cu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 Al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3+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 + Cu(s)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8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68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68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500"/>
                                        <p:tgtEl>
                                          <p:spTgt spid="68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68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B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BALANSERING REDOKSREAKSIES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214438"/>
            <a:ext cx="6648450" cy="830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Suur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medium: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VO</a:t>
            </a:r>
            <a:r>
              <a:rPr lang="en-US" baseline="-250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) + Zn(s)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 VO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 + Zn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pic>
        <p:nvPicPr>
          <p:cNvPr id="111620" name="Picture1" descr="20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214563"/>
            <a:ext cx="8964612" cy="415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52351"/>
            <a:ext cx="8604250" cy="714375"/>
          </a:xfr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BALANSERING REDOKSREAKSIES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263650" y="1340768"/>
            <a:ext cx="664845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Suur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medium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28625" y="2276476"/>
            <a:ext cx="8247063" cy="280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Ken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oksidasiegetalle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toe.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Skryf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neer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Balanseer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aantal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atome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Voeg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H</a:t>
            </a:r>
            <a:r>
              <a:rPr lang="en-US" sz="1800" baseline="-25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 by die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kant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met O-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tekort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en H</a:t>
            </a:r>
            <a:r>
              <a:rPr lang="en-US" sz="1800" baseline="30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+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by die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kant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met H-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tekort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Ken lading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toe.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Maak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elektronoordrag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beide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gelyk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Tel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bymekaar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Kontroleer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massa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-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ladingbalans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GB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55192" y="5592780"/>
            <a:ext cx="7800578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Sien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die video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oor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die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balansering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van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redoksreaksies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in ‘n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suurmedium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. Die video is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slegs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in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engels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beskikbaar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.</a:t>
            </a:r>
            <a:endParaRPr lang="en-US" sz="16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67544" y="2276872"/>
            <a:ext cx="8247063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Vanaf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omtrent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25 minute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37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sekondes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in die video in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sal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jul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sien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/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hoor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bogenoemde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“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Probeer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self 3.10”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vraag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‘n </a:t>
            </a:r>
            <a:r>
              <a:rPr lang="en-US" sz="1800" dirty="0" smtClean="0">
                <a:solidFill>
                  <a:srgbClr val="0000FF"/>
                </a:solidFill>
                <a:latin typeface="Comic Sans MS" pitchFamily="66" charset="0"/>
              </a:rPr>
              <a:t>e-Test 3 – Redox reactions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is.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sê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daar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jy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jou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antwoord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op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eFundi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moet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inlees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DIT IS NIE MEER GELDIG NIE. DIE VIDEO WAS VIR VERLEDE JAAR SE STUDENTE GEMAAK EN DIT WAS ‘n TOETS VIR HULLE GEWEES.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91680" y="620688"/>
            <a:ext cx="5472608" cy="40011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err="1" smtClean="0">
                <a:solidFill>
                  <a:srgbClr val="FFC000"/>
                </a:solidFill>
                <a:latin typeface="Comic Sans MS" pitchFamily="66" charset="0"/>
              </a:rPr>
              <a:t>Korreksie</a:t>
            </a:r>
            <a:r>
              <a:rPr lang="en-US" sz="2000" b="1" dirty="0" smtClean="0">
                <a:solidFill>
                  <a:srgbClr val="FFC000"/>
                </a:solidFill>
                <a:latin typeface="Comic Sans MS" pitchFamily="66" charset="0"/>
              </a:rPr>
              <a:t> op video 3.8</a:t>
            </a:r>
            <a:endParaRPr lang="en-US" sz="20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71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BALANSERING REDOKSREAKSIES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455738"/>
            <a:ext cx="664845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Basiese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/</a:t>
            </a:r>
            <a:r>
              <a:rPr lang="en-US" b="1" dirty="0" err="1" smtClean="0">
                <a:solidFill>
                  <a:srgbClr val="C00000"/>
                </a:solidFill>
                <a:latin typeface="Comic Sans MS" pitchFamily="66" charset="0"/>
              </a:rPr>
              <a:t>Alkaliese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medium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85750" y="2276873"/>
            <a:ext cx="8247063" cy="289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Ken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oksidasiegetalle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toe.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Skryf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neer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Balanseer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aantal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atome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Voeg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OH</a:t>
            </a:r>
            <a:r>
              <a:rPr lang="en-US" sz="1800" baseline="30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-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by die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kant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met O-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tekort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en H</a:t>
            </a:r>
            <a:r>
              <a:rPr lang="en-US" sz="1800" baseline="-25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 by die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kant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met H-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tekort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Ken lading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elke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toe.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Maak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elektronoordrag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vir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beide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gelyk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Tel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halfreaksies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bymekaar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Kontroleer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massa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-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ladingbalans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GB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17187" y="5661248"/>
            <a:ext cx="7800578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Sien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die video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oor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die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balansering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van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redoksreaksies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in ‘n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basiesemedium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. Die video is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slegs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in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engels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 </a:t>
            </a:r>
            <a:r>
              <a:rPr lang="en-US" sz="1600" b="1" dirty="0" err="1" smtClean="0">
                <a:solidFill>
                  <a:srgbClr val="FFC000"/>
                </a:solidFill>
                <a:latin typeface="Comic Sans MS" pitchFamily="66" charset="0"/>
              </a:rPr>
              <a:t>beskikbaar</a:t>
            </a: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.</a:t>
            </a:r>
            <a:endParaRPr lang="en-US" sz="16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537" y="218728"/>
            <a:ext cx="7862887" cy="762000"/>
          </a:xfrm>
          <a:solidFill>
            <a:srgbClr val="F6BF69"/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3600" dirty="0" err="1" smtClean="0"/>
              <a:t>Hoekom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bestudeer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ons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Redoksreaksies</a:t>
            </a:r>
            <a:r>
              <a:rPr lang="en-US" altLang="en-US" sz="3600" dirty="0" smtClean="0"/>
              <a:t>?</a:t>
            </a:r>
          </a:p>
        </p:txBody>
      </p:sp>
      <p:pic>
        <p:nvPicPr>
          <p:cNvPr id="8909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714625"/>
            <a:ext cx="1785938" cy="1857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14313" y="5656263"/>
            <a:ext cx="2683426" cy="397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0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Metaalvervaardiging</a:t>
            </a:r>
            <a:endParaRPr lang="en-US" sz="2000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857750" y="3429000"/>
            <a:ext cx="1768112" cy="397545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 dirty="0" err="1" smtClean="0">
                <a:latin typeface="Comic Sans MS" panose="030F0702030302020204" pitchFamily="66" charset="0"/>
              </a:rPr>
              <a:t>Brandstowwe</a:t>
            </a:r>
            <a:endParaRPr lang="en-US" alt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6919742" y="5746750"/>
            <a:ext cx="748602" cy="397545"/>
          </a:xfrm>
          <a:prstGeom prst="rect">
            <a:avLst/>
          </a:prstGeom>
          <a:solidFill>
            <a:srgbClr val="F6BF6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 dirty="0" smtClean="0">
                <a:latin typeface="Comic Sans MS" panose="030F0702030302020204" pitchFamily="66" charset="0"/>
              </a:rPr>
              <a:t>Roes</a:t>
            </a:r>
            <a:endParaRPr lang="en-US" alt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3571875" y="1765300"/>
            <a:ext cx="1277593" cy="3975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000" b="1" dirty="0" err="1" smtClean="0">
                <a:solidFill>
                  <a:srgbClr val="FFFFFF"/>
                </a:solidFill>
                <a:latin typeface="Comic Sans MS" pitchFamily="66" charset="0"/>
              </a:rPr>
              <a:t>Batterye</a:t>
            </a:r>
            <a:endParaRPr lang="en-US" sz="20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890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298700"/>
            <a:ext cx="2200275" cy="32734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attery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1143000"/>
            <a:ext cx="24034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orrosion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248" y="4946923"/>
            <a:ext cx="22860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orrosion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277" y="3338165"/>
            <a:ext cx="15001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093" grpId="0" animBg="1"/>
      <p:bldP spid="89094" grpId="0" animBg="1"/>
      <p:bldP spid="8909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2333" y="1916832"/>
            <a:ext cx="8247063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Vanaf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omtrent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27 minute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20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sekondes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in die video in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sal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jul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sien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/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hoor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bogenoemde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“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Probeer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self 3.11”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vraag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‘n </a:t>
            </a:r>
            <a:r>
              <a:rPr lang="en-US" sz="1800" dirty="0" smtClean="0">
                <a:solidFill>
                  <a:srgbClr val="0000FF"/>
                </a:solidFill>
                <a:latin typeface="Comic Sans MS" pitchFamily="66" charset="0"/>
              </a:rPr>
              <a:t>e-Test 3 – Redox reactions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is.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Ek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sê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daar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dat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jy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jou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antwoord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op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eFundi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moet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inlees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DIT IS NIE MEER GELDIG NIE. DIE VIDEO WAS VIR VERLEDE JAAR SE STUDENTE GEMAAK EN DIT WAS ‘n TOETS VIR HULLE GEWEES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07704" y="764704"/>
            <a:ext cx="5496322" cy="40011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err="1" smtClean="0">
                <a:solidFill>
                  <a:srgbClr val="FFC000"/>
                </a:solidFill>
                <a:latin typeface="Comic Sans MS" pitchFamily="66" charset="0"/>
              </a:rPr>
              <a:t>Korreksie</a:t>
            </a:r>
            <a:r>
              <a:rPr lang="en-US" sz="2000" b="1" dirty="0" smtClean="0">
                <a:solidFill>
                  <a:srgbClr val="FFC000"/>
                </a:solidFill>
                <a:latin typeface="Comic Sans MS" pitchFamily="66" charset="0"/>
              </a:rPr>
              <a:t> op video 3.8</a:t>
            </a:r>
            <a:endParaRPr lang="en-US" sz="20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785794"/>
            <a:ext cx="6712271" cy="10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Klassifikasie van reaksies in waterige oplossings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16744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4949" y="214290"/>
            <a:chExt cx="1415772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615"/>
              <a:ext cx="1460421" cy="1415772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LEERGEDEELTE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116750" name="Group 15"/>
            <p:cNvGrpSpPr>
              <a:grpSpLocks/>
            </p:cNvGrpSpPr>
            <p:nvPr/>
          </p:nvGrpSpPr>
          <p:grpSpPr bwMode="auto">
            <a:xfrm>
              <a:off x="669525" y="407955"/>
              <a:ext cx="788832" cy="1066742"/>
              <a:chOff x="5857424" y="5693108"/>
              <a:chExt cx="915548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27" y="5820105"/>
                <a:ext cx="1169544" cy="91554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116752" name="TextBox 14"/>
              <p:cNvSpPr txBox="1">
                <a:spLocks noChangeArrowheads="1"/>
              </p:cNvSpPr>
              <p:nvPr/>
            </p:nvSpPr>
            <p:spPr bwMode="auto">
              <a:xfrm>
                <a:off x="5906211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3.9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071942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791686"/>
            <a:ext cx="8581292" cy="923330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die kern eienskappe van die vier tipes reaksies (presipitasie, suur-basis</a:t>
            </a:r>
            <a:r>
              <a:rPr lang="af-ZA" sz="1800">
                <a:latin typeface="Times"/>
              </a:rPr>
              <a:t>, gasvorming </a:t>
            </a:r>
            <a:r>
              <a:rPr lang="af-ZA" sz="1800" dirty="0">
                <a:latin typeface="Times"/>
              </a:rPr>
              <a:t>en redoks) in waterige oplossing te herken.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1338" y="2956882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3 van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85720" y="357188"/>
            <a:ext cx="831850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Herkenning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van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reaksies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in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waterige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mediums</a:t>
            </a:r>
            <a:endParaRPr lang="en-US" sz="2800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429964" y="1628800"/>
            <a:ext cx="8318500" cy="44530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Presipitasiereaksies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Oplosbare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ione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kombineer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oplossing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om ‘n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nie-oplosbare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produk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vorm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b="1" dirty="0" err="1">
                <a:solidFill>
                  <a:srgbClr val="FF0000"/>
                </a:solidFill>
                <a:latin typeface="Comic Sans MS" pitchFamily="66" charset="0"/>
              </a:rPr>
              <a:t>Pb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(NO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+ 2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KI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Pb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I</a:t>
            </a:r>
            <a:r>
              <a:rPr lang="en-US" sz="2000" b="1" baseline="-25000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(s) + 2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Suur-basisreaksies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Water is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‘n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produk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van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baie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suur-basisreaksies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die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katioon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van die basis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en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die anion van die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suur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vorm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‘n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sout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HNO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+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KOH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H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OH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Brush Script MT" pitchFamily="66" charset="0"/>
                <a:cs typeface="Arial"/>
              </a:rPr>
              <a:t>l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 +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23528" y="357188"/>
            <a:ext cx="8496944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Herkenning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van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reaksies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in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waterige</a:t>
            </a: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oplossings</a:t>
            </a:r>
            <a:endParaRPr lang="en-US" sz="2800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85750" y="1428750"/>
            <a:ext cx="8318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Gasvormingsreaksies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19812" name="Picture 2" descr=" 05T03.jpg                                                      00026ED5Fausto                         BA94C69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2000250"/>
            <a:ext cx="89662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71500" y="357188"/>
            <a:ext cx="7929563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Recognizing reactions in aqueous solution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85750" y="1357313"/>
            <a:ext cx="83185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Oksidasie-Reduksiereaksies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Hierdie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reaksies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is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nie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ioonuitruilreaksies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nie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Elektrone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word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oorgedra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vanaf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een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element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na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‘n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ander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500188" y="4336356"/>
            <a:ext cx="5857875" cy="4619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omic Sans MS" pitchFamily="66" charset="0"/>
              </a:rPr>
              <a:t>2 Na (s) + Cl</a:t>
            </a:r>
            <a:r>
              <a:rPr lang="en-US" b="1" baseline="-25000" dirty="0">
                <a:latin typeface="Comic Sans MS" pitchFamily="66" charset="0"/>
              </a:rPr>
              <a:t>2</a:t>
            </a:r>
            <a:r>
              <a:rPr lang="en-US" b="1" dirty="0">
                <a:latin typeface="Comic Sans MS" pitchFamily="66" charset="0"/>
              </a:rPr>
              <a:t>(g)  </a:t>
            </a:r>
            <a:r>
              <a:rPr lang="en-US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b="1" dirty="0">
                <a:latin typeface="Comic Sans MS" pitchFamily="66" charset="0"/>
              </a:rPr>
              <a:t>  2 </a:t>
            </a:r>
            <a:r>
              <a:rPr lang="en-US" b="1" dirty="0" err="1">
                <a:latin typeface="Comic Sans MS" pitchFamily="66" charset="0"/>
              </a:rPr>
              <a:t>NaCl</a:t>
            </a:r>
            <a:r>
              <a:rPr lang="en-US" b="1" dirty="0">
                <a:latin typeface="Comic Sans MS" pitchFamily="66" charset="0"/>
              </a:rPr>
              <a:t>(s)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500188" y="3140968"/>
            <a:ext cx="5857875" cy="830997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</a:t>
            </a:r>
            <a:r>
              <a:rPr lang="en-US" sz="1600" b="1" dirty="0" err="1" smtClean="0">
                <a:latin typeface="Comic Sans MS" pitchFamily="66" charset="0"/>
              </a:rPr>
              <a:t>verloor</a:t>
            </a:r>
            <a:r>
              <a:rPr lang="en-US" sz="1600" b="1" dirty="0" smtClean="0">
                <a:latin typeface="Comic Sans MS" pitchFamily="66" charset="0"/>
              </a:rPr>
              <a:t> 1 </a:t>
            </a:r>
            <a:r>
              <a:rPr lang="en-US" sz="1600" b="1" dirty="0">
                <a:latin typeface="Comic Sans MS" pitchFamily="66" charset="0"/>
              </a:rPr>
              <a:t>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</a:t>
            </a:r>
            <a:r>
              <a:rPr lang="en-US" sz="1600" b="1" dirty="0" err="1" smtClean="0">
                <a:latin typeface="Comic Sans MS" pitchFamily="66" charset="0"/>
              </a:rPr>
              <a:t>atoom</a:t>
            </a:r>
            <a:r>
              <a:rPr lang="en-US" sz="1600" b="1" dirty="0"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en-US" sz="1600" b="1" dirty="0" err="1" smtClean="0">
                <a:latin typeface="Comic Sans MS" pitchFamily="66" charset="0"/>
              </a:rPr>
              <a:t>Oksidasiegetal</a:t>
            </a:r>
            <a:r>
              <a:rPr lang="en-US" sz="1600" b="1" dirty="0" smtClean="0">
                <a:latin typeface="Comic Sans MS" pitchFamily="66" charset="0"/>
              </a:rPr>
              <a:t> neem toe.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is </a:t>
            </a:r>
            <a:r>
              <a:rPr lang="en-US" sz="1600" b="1" dirty="0" err="1" smtClean="0">
                <a:latin typeface="Comic Sans MS" pitchFamily="66" charset="0"/>
              </a:rPr>
              <a:t>ge-oksideer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Na</a:t>
            </a:r>
            <a:r>
              <a:rPr lang="en-US" sz="1600" b="1" baseline="30000" dirty="0">
                <a:latin typeface="Comic Sans MS" pitchFamily="66" charset="0"/>
              </a:rPr>
              <a:t>+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die </a:t>
            </a:r>
            <a:r>
              <a:rPr lang="en-US" sz="1600" b="1" dirty="0" err="1" smtClean="0">
                <a:latin typeface="Comic Sans MS" pitchFamily="66" charset="0"/>
              </a:rPr>
              <a:t>reduksiereagens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2562225" y="4049018"/>
            <a:ext cx="3367088" cy="368300"/>
            <a:chOff x="2561688" y="5562092"/>
            <a:chExt cx="3367634" cy="367238"/>
          </a:xfrm>
        </p:grpSpPr>
        <p:cxnSp>
          <p:nvCxnSpPr>
            <p:cNvPr id="19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2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" name="Group 27"/>
          <p:cNvGrpSpPr>
            <a:grpSpLocks/>
          </p:cNvGrpSpPr>
          <p:nvPr/>
        </p:nvGrpSpPr>
        <p:grpSpPr bwMode="auto">
          <a:xfrm>
            <a:off x="3919538" y="4712593"/>
            <a:ext cx="2366962" cy="365125"/>
            <a:chOff x="3919010" y="5449361"/>
            <a:chExt cx="2367502" cy="365627"/>
          </a:xfrm>
        </p:grpSpPr>
        <p:cxnSp>
          <p:nvCxnSpPr>
            <p:cNvPr id="23" name="Straight Connector 18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19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20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928813" y="5141218"/>
            <a:ext cx="5857875" cy="830997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smtClean="0">
                <a:latin typeface="Comic Sans MS" pitchFamily="66" charset="0"/>
              </a:rPr>
              <a:t>neem </a:t>
            </a:r>
            <a:r>
              <a:rPr lang="en-US" sz="1600" b="1" dirty="0">
                <a:latin typeface="Comic Sans MS" pitchFamily="66" charset="0"/>
              </a:rPr>
              <a:t>2e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</a:t>
            </a:r>
            <a:r>
              <a:rPr lang="en-US" sz="1600" b="1" dirty="0" err="1" smtClean="0">
                <a:latin typeface="Comic Sans MS" pitchFamily="66" charset="0"/>
              </a:rPr>
              <a:t>molekuul</a:t>
            </a:r>
            <a:r>
              <a:rPr lang="en-US" sz="1600" b="1" dirty="0" smtClean="0">
                <a:latin typeface="Comic Sans MS" pitchFamily="66" charset="0"/>
              </a:rPr>
              <a:t> op.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 err="1" smtClean="0">
                <a:latin typeface="Comic Sans MS" pitchFamily="66" charset="0"/>
              </a:rPr>
              <a:t>Oksidasiegetal</a:t>
            </a:r>
            <a:r>
              <a:rPr lang="en-US" sz="1600" b="1" dirty="0" smtClean="0">
                <a:latin typeface="Comic Sans MS" pitchFamily="66" charset="0"/>
              </a:rPr>
              <a:t> neem </a:t>
            </a:r>
            <a:r>
              <a:rPr lang="en-US" sz="1600" b="1" dirty="0" err="1" smtClean="0">
                <a:latin typeface="Comic Sans MS" pitchFamily="66" charset="0"/>
              </a:rPr>
              <a:t>dus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af</a:t>
            </a:r>
            <a:r>
              <a:rPr lang="en-US" sz="1600" b="1" dirty="0" smtClean="0">
                <a:latin typeface="Comic Sans MS" pitchFamily="66" charset="0"/>
              </a:rPr>
              <a:t> met 1 </a:t>
            </a:r>
            <a:r>
              <a:rPr lang="en-US" sz="1600" b="1" dirty="0">
                <a:latin typeface="Comic Sans MS" pitchFamily="66" charset="0"/>
              </a:rPr>
              <a:t>per </a:t>
            </a:r>
            <a:r>
              <a:rPr lang="en-US" sz="1600" b="1" dirty="0" smtClean="0">
                <a:latin typeface="Comic Sans MS" pitchFamily="66" charset="0"/>
              </a:rPr>
              <a:t>Cl-</a:t>
            </a:r>
            <a:r>
              <a:rPr lang="en-US" sz="1600" b="1" dirty="0" err="1" smtClean="0">
                <a:latin typeface="Comic Sans MS" pitchFamily="66" charset="0"/>
              </a:rPr>
              <a:t>atoom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gereduseer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b="1" dirty="0" err="1" smtClean="0">
                <a:latin typeface="Comic Sans MS" pitchFamily="66" charset="0"/>
              </a:rPr>
              <a:t>na</a:t>
            </a:r>
            <a:r>
              <a:rPr lang="en-US" sz="1600" b="1" dirty="0" smtClean="0">
                <a:latin typeface="Comic Sans MS" pitchFamily="66" charset="0"/>
              </a:rPr>
              <a:t> Cl- </a:t>
            </a:r>
            <a:r>
              <a:rPr lang="en-US" sz="1600" b="1" dirty="0" err="1" smtClean="0">
                <a:latin typeface="Comic Sans MS" pitchFamily="66" charset="0"/>
              </a:rPr>
              <a:t>en</a:t>
            </a:r>
            <a:r>
              <a:rPr lang="en-US" sz="1600" b="1" dirty="0" smtClean="0">
                <a:latin typeface="Comic Sans MS" pitchFamily="66" charset="0"/>
              </a:rPr>
              <a:t> is </a:t>
            </a:r>
            <a:r>
              <a:rPr lang="en-US" sz="1600" b="1" dirty="0" err="1" smtClean="0">
                <a:latin typeface="Comic Sans MS" pitchFamily="66" charset="0"/>
              </a:rPr>
              <a:t>dus</a:t>
            </a:r>
            <a:r>
              <a:rPr lang="en-US" sz="1600" b="1" dirty="0" smtClean="0">
                <a:latin typeface="Comic Sans MS" pitchFamily="66" charset="0"/>
              </a:rPr>
              <a:t> die </a:t>
            </a:r>
            <a:r>
              <a:rPr lang="en-US" sz="1600" b="1" dirty="0" err="1" smtClean="0">
                <a:latin typeface="Comic Sans MS" pitchFamily="66" charset="0"/>
              </a:rPr>
              <a:t>oksidasiereagens</a:t>
            </a:r>
            <a:r>
              <a:rPr lang="en-US" sz="1600" b="1" dirty="0" smtClean="0">
                <a:latin typeface="Comic Sans MS" pitchFamily="66" charset="0"/>
              </a:rPr>
              <a:t>.</a:t>
            </a:r>
            <a:endParaRPr lang="en-US" sz="1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357188" y="4905375"/>
            <a:ext cx="842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800" b="1" noProof="1">
                <a:solidFill>
                  <a:srgbClr val="FFFFFF"/>
                </a:solidFill>
                <a:latin typeface="Calibri" panose="020F0502020204030204" pitchFamily="34" charset="0"/>
              </a:rPr>
              <a:t>Atome ondergaan dus ‘n </a:t>
            </a:r>
            <a:r>
              <a:rPr lang="en-US" altLang="en-US" sz="2800" b="1" noProof="1">
                <a:solidFill>
                  <a:srgbClr val="0000FF"/>
                </a:solidFill>
                <a:latin typeface="Calibri" panose="020F0502020204030204" pitchFamily="34" charset="0"/>
              </a:rPr>
              <a:t>ladingsverandering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7188" y="2903538"/>
            <a:ext cx="82153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 b="1" noProof="1">
                <a:solidFill>
                  <a:srgbClr val="FFFFFF"/>
                </a:solidFill>
                <a:latin typeface="Calibri" panose="020F0502020204030204" pitchFamily="34" charset="0"/>
              </a:rPr>
              <a:t>Tydens oksidasie-reduksie</a:t>
            </a:r>
            <a:r>
              <a:rPr lang="en-US" altLang="en-US" sz="2800" b="1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noProof="1">
                <a:solidFill>
                  <a:srgbClr val="FFFFFF"/>
                </a:solidFill>
                <a:latin typeface="Calibri" panose="020F0502020204030204" pitchFamily="34" charset="0"/>
              </a:rPr>
              <a:t>reaksies word elektrone oorgedra van een atoom na ‘n ander. Wanneer oksidasie plaasvind MOET reduksie ook plaasvind.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42976" y="357166"/>
            <a:ext cx="6643734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sz="36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oks</a:t>
            </a:r>
            <a:r>
              <a:rPr lang="en-ZA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idasie-</a:t>
            </a:r>
            <a:r>
              <a:rPr lang="en-ZA" sz="36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red</a:t>
            </a:r>
            <a:r>
              <a:rPr lang="en-ZA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uksie</a:t>
            </a:r>
            <a:r>
              <a:rPr lang="en-US" sz="3600" b="1" cap="all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reaksies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5918" y="1762772"/>
            <a:ext cx="5429288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sz="28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Ook genoem </a:t>
            </a:r>
            <a:r>
              <a:rPr lang="en-ZA" sz="28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redoks</a:t>
            </a:r>
            <a:r>
              <a:rPr lang="en-ZA" sz="28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reaksies</a:t>
            </a:r>
            <a:endParaRPr lang="en-US" sz="2800" b="1" cap="all" noProof="1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4"/>
          <p:cNvSpPr txBox="1">
            <a:spLocks noChangeArrowheads="1"/>
          </p:cNvSpPr>
          <p:nvPr/>
        </p:nvSpPr>
        <p:spPr bwMode="auto">
          <a:xfrm>
            <a:off x="539750" y="549275"/>
            <a:ext cx="82089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Atome wat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 verloor</a:t>
            </a:r>
            <a:r>
              <a:rPr lang="en-US" altLang="en-US" sz="2800">
                <a:latin typeface="Arial" panose="020B0604020202020204" pitchFamily="34" charset="0"/>
              </a:rPr>
              <a:t> word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geoksideer</a:t>
            </a:r>
            <a:r>
              <a:rPr lang="en-US" altLang="en-US" sz="2800">
                <a:latin typeface="Arial" panose="020B0604020202020204" pitchFamily="34" charset="0"/>
              </a:rPr>
              <a:t>, en is self die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reduseermiddel / reducing agent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Reduseermiddel voorsien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endParaRPr lang="en-US" altLang="en-US" sz="2800" noProof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61157" name="Text Box 5"/>
          <p:cNvSpPr txBox="1">
            <a:spLocks noChangeArrowheads="1"/>
          </p:cNvSpPr>
          <p:nvPr/>
        </p:nvSpPr>
        <p:spPr bwMode="auto">
          <a:xfrm>
            <a:off x="785813" y="3771900"/>
            <a:ext cx="77152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Atome wat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 wen</a:t>
            </a:r>
            <a:r>
              <a:rPr lang="en-US" altLang="en-US" sz="2800">
                <a:latin typeface="Arial" panose="020B0604020202020204" pitchFamily="34" charset="0"/>
              </a:rPr>
              <a:t> word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gereduseer</a:t>
            </a:r>
            <a:r>
              <a:rPr lang="en-US" altLang="en-US" sz="2800">
                <a:latin typeface="Arial" panose="020B0604020202020204" pitchFamily="34" charset="0"/>
              </a:rPr>
              <a:t>, en is self die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oksideermiddel / oxidizing agent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Oksideermiddel neem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endParaRPr lang="en-US" altLang="en-US" sz="2800" noProof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61158" name="Text Box 6"/>
          <p:cNvSpPr txBox="1">
            <a:spLocks noChangeArrowheads="1"/>
          </p:cNvSpPr>
          <p:nvPr/>
        </p:nvSpPr>
        <p:spPr bwMode="auto">
          <a:xfrm>
            <a:off x="971550" y="5734050"/>
            <a:ext cx="72723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Cu</a:t>
            </a:r>
            <a:r>
              <a:rPr lang="en-US" sz="2000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2+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+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2e</a:t>
            </a:r>
            <a:r>
              <a:rPr lang="en-US" sz="2000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Cu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……………    reduksie halfreaksie</a:t>
            </a:r>
            <a:endParaRPr lang="en-ZA" sz="2000">
              <a:latin typeface="Arial" charset="0"/>
            </a:endParaRP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900113" y="2636838"/>
            <a:ext cx="79216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Cu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Cu</a:t>
            </a:r>
            <a:r>
              <a:rPr lang="en-US" sz="2000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2+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+    2e</a:t>
            </a:r>
            <a:r>
              <a:rPr lang="en-US" sz="2000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</a:t>
            </a:r>
            <a:r>
              <a:rPr 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……………    oksidasie halfreaksie</a:t>
            </a:r>
            <a:endParaRPr lang="en-ZA" sz="2000">
              <a:latin typeface="Arial" charset="0"/>
            </a:endParaRPr>
          </a:p>
        </p:txBody>
      </p:sp>
      <p:sp>
        <p:nvSpPr>
          <p:cNvPr id="90118" name="Rectangle 8"/>
          <p:cNvSpPr>
            <a:spLocks noChangeArrowheads="1"/>
          </p:cNvSpPr>
          <p:nvPr/>
        </p:nvSpPr>
        <p:spPr bwMode="auto">
          <a:xfrm>
            <a:off x="285750" y="476250"/>
            <a:ext cx="8318500" cy="2808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400">
              <a:latin typeface="Arial" panose="020B0604020202020204" pitchFamily="34" charset="0"/>
            </a:endParaRPr>
          </a:p>
        </p:txBody>
      </p:sp>
      <p:sp>
        <p:nvSpPr>
          <p:cNvPr id="90119" name="Rectangle 9"/>
          <p:cNvSpPr>
            <a:spLocks noChangeArrowheads="1"/>
          </p:cNvSpPr>
          <p:nvPr/>
        </p:nvSpPr>
        <p:spPr bwMode="auto">
          <a:xfrm>
            <a:off x="285750" y="3644900"/>
            <a:ext cx="8318500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7" grpId="0"/>
      <p:bldP spid="561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4"/>
          <p:cNvGrpSpPr>
            <a:grpSpLocks/>
          </p:cNvGrpSpPr>
          <p:nvPr/>
        </p:nvGrpSpPr>
        <p:grpSpPr bwMode="auto">
          <a:xfrm>
            <a:off x="85725" y="1093788"/>
            <a:ext cx="8966200" cy="4978400"/>
            <a:chOff x="106394" y="908574"/>
            <a:chExt cx="8966200" cy="4977876"/>
          </a:xfrm>
        </p:grpSpPr>
        <p:pic>
          <p:nvPicPr>
            <p:cNvPr id="92163" name="Picture 2" descr=" 05T04.jpg                                                      00026ED5Fausto                         BA94C69E: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94" y="990600"/>
              <a:ext cx="8966200" cy="489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64" name="TextBox 3"/>
            <p:cNvSpPr txBox="1">
              <a:spLocks noChangeArrowheads="1"/>
            </p:cNvSpPr>
            <p:nvPr/>
          </p:nvSpPr>
          <p:spPr bwMode="auto">
            <a:xfrm>
              <a:off x="122748" y="908574"/>
              <a:ext cx="1000132" cy="5847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af-ZA" altLang="en-US" sz="1600" b="1">
                  <a:solidFill>
                    <a:srgbClr val="FFFFFF"/>
                  </a:solidFill>
                  <a:latin typeface="Calibri" panose="020F0502020204030204" pitchFamily="34" charset="0"/>
                </a:rPr>
                <a:t>Table 3.3,  p. 130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5"/>
          <p:cNvSpPr txBox="1">
            <a:spLocks noChangeArrowheads="1"/>
          </p:cNvSpPr>
          <p:nvPr/>
        </p:nvSpPr>
        <p:spPr bwMode="auto">
          <a:xfrm>
            <a:off x="485775" y="3670300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Comic Sans MS" panose="030F0702030302020204" pitchFamily="66" charset="0"/>
              </a:rPr>
              <a:t>Verandering in </a:t>
            </a:r>
            <a:r>
              <a:rPr lang="af-ZA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lading</a:t>
            </a:r>
            <a:r>
              <a:rPr lang="af-ZA" altLang="en-US" sz="2400">
                <a:latin typeface="Comic Sans MS" panose="030F0702030302020204" pitchFamily="66" charset="0"/>
              </a:rPr>
              <a:t> van atome  =  Verandering in </a:t>
            </a:r>
            <a:r>
              <a:rPr lang="af-ZA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oksidasiegetal</a:t>
            </a:r>
            <a:r>
              <a:rPr lang="af-ZA" altLang="en-US" sz="2400">
                <a:latin typeface="Comic Sans MS" panose="030F0702030302020204" pitchFamily="66" charset="0"/>
              </a:rPr>
              <a:t> van atome</a:t>
            </a:r>
            <a:endParaRPr lang="af-ZA" altLang="en-US" sz="2400" noProof="1">
              <a:latin typeface="Comic Sans MS" panose="030F0702030302020204" pitchFamily="66" charset="0"/>
            </a:endParaRPr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500063" y="714375"/>
            <a:ext cx="8286750" cy="1444625"/>
          </a:xfrm>
          <a:prstGeom prst="rect">
            <a:avLst/>
          </a:prstGeom>
          <a:solidFill>
            <a:srgbClr val="DDD08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Identifisering</a:t>
            </a:r>
            <a:r>
              <a:rPr lang="en-US" sz="4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van ‘n </a:t>
            </a:r>
            <a:r>
              <a:rPr lang="en-US" sz="44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verandering</a:t>
            </a:r>
            <a:r>
              <a:rPr lang="en-US" sz="4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in lading</a:t>
            </a:r>
            <a:endParaRPr lang="en-US" sz="4400" noProof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142875"/>
            <a:ext cx="6096000" cy="838200"/>
          </a:xfrm>
          <a:solidFill>
            <a:schemeClr val="bg2">
              <a:lumMod val="20000"/>
              <a:lumOff val="80000"/>
            </a:schemeClr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sz="40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OKSIDASIEGETALLE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14374" y="5272088"/>
            <a:ext cx="7890073" cy="1371600"/>
            <a:chOff x="685800" y="5257800"/>
            <a:chExt cx="7467600" cy="1371600"/>
          </a:xfrm>
        </p:grpSpPr>
        <p:sp>
          <p:nvSpPr>
            <p:cNvPr id="167938" name="Rectangle 2"/>
            <p:cNvSpPr>
              <a:spLocks noChangeArrowheads="1"/>
            </p:cNvSpPr>
            <p:nvPr/>
          </p:nvSpPr>
          <p:spPr bwMode="auto">
            <a:xfrm>
              <a:off x="685800" y="5257800"/>
              <a:ext cx="7467600" cy="1371600"/>
            </a:xfrm>
            <a:prstGeom prst="rect">
              <a:avLst/>
            </a:prstGeom>
            <a:solidFill>
              <a:srgbClr val="FF9218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 dirty="0">
                <a:latin typeface="Arial" charset="0"/>
              </a:endParaRPr>
            </a:p>
          </p:txBody>
        </p:sp>
        <p:sp>
          <p:nvSpPr>
            <p:cNvPr id="8" name="Rectangle 6"/>
            <p:cNvSpPr txBox="1">
              <a:spLocks noChangeArrowheads="1"/>
            </p:cNvSpPr>
            <p:nvPr/>
          </p:nvSpPr>
          <p:spPr bwMode="auto">
            <a:xfrm>
              <a:off x="785813" y="5429250"/>
              <a:ext cx="7213996" cy="10001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spcBef>
                  <a:spcPct val="6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2.	In </a:t>
              </a:r>
              <a:r>
                <a:rPr lang="en-US" sz="2000" b="1" kern="0" noProof="1" smtClean="0">
                  <a:latin typeface="Calibri" pitchFamily="34" charset="0"/>
                </a:rPr>
                <a:t>mono-atomiese ione is die oksidasiegetal = lading van die ion.</a:t>
              </a:r>
              <a:endParaRPr lang="en-US" sz="2000" b="1" kern="0" noProof="1">
                <a:latin typeface="Calibri" pitchFamily="34" charset="0"/>
              </a:endParaRP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   	 -1 for Cl</a:t>
              </a:r>
              <a:r>
                <a:rPr lang="en-US" sz="2000" b="1" kern="0" baseline="30000" noProof="1">
                  <a:latin typeface="Calibri" pitchFamily="34" charset="0"/>
                </a:rPr>
                <a:t>-</a:t>
              </a:r>
              <a:r>
                <a:rPr lang="en-US" sz="2000" b="1" kern="0" noProof="1">
                  <a:latin typeface="Calibri" pitchFamily="34" charset="0"/>
                </a:rPr>
                <a:t>                +2 for Mg</a:t>
              </a:r>
              <a:r>
                <a:rPr lang="en-US" sz="2000" b="1" kern="0" baseline="30000" noProof="1">
                  <a:latin typeface="Calibri" pitchFamily="34" charset="0"/>
                </a:rPr>
                <a:t>2+</a:t>
              </a:r>
              <a:endParaRPr lang="en-US" sz="2000" b="1" kern="0" noProof="1">
                <a:latin typeface="Calibri" pitchFamily="34" charset="0"/>
              </a:endParaRP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endParaRPr lang="en-US" sz="2000" kern="0" noProof="1">
                <a:latin typeface="Calibri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42950" y="1214438"/>
            <a:ext cx="7543800" cy="1905000"/>
            <a:chOff x="742976" y="1381124"/>
            <a:chExt cx="7543800" cy="1905000"/>
          </a:xfrm>
        </p:grpSpPr>
        <p:sp>
          <p:nvSpPr>
            <p:cNvPr id="167940" name="Rectangle 4"/>
            <p:cNvSpPr>
              <a:spLocks noChangeArrowheads="1"/>
            </p:cNvSpPr>
            <p:nvPr/>
          </p:nvSpPr>
          <p:spPr bwMode="auto">
            <a:xfrm>
              <a:off x="742976" y="1381124"/>
              <a:ext cx="7543800" cy="1905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0" name="Rectangle 6"/>
            <p:cNvSpPr txBox="1">
              <a:spLocks noChangeArrowheads="1"/>
            </p:cNvSpPr>
            <p:nvPr/>
          </p:nvSpPr>
          <p:spPr bwMode="auto">
            <a:xfrm>
              <a:off x="889026" y="1571624"/>
              <a:ext cx="7326313" cy="1500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 algn="ctr">
                <a:spcBef>
                  <a:spcPct val="20000"/>
                </a:spcBef>
                <a:buSzPct val="100000"/>
                <a:defRPr/>
              </a:pPr>
              <a:r>
                <a:rPr lang="en-ZA" sz="2200" b="1" kern="0" noProof="1">
                  <a:solidFill>
                    <a:schemeClr val="hlink"/>
                  </a:solidFill>
                  <a:latin typeface="Calibri" pitchFamily="34" charset="0"/>
                </a:rPr>
                <a:t>Oksidasiegetal</a:t>
              </a:r>
              <a:r>
                <a:rPr lang="en-ZA" sz="2200" b="1" kern="0" noProof="1">
                  <a:latin typeface="Calibri" pitchFamily="34" charset="0"/>
                </a:rPr>
                <a:t> van ‘n atoom, molekuul of ioon, is die </a:t>
              </a:r>
              <a:r>
                <a:rPr lang="en-ZA" sz="2200" b="1" kern="0" noProof="1">
                  <a:solidFill>
                    <a:schemeClr val="hlink"/>
                  </a:solidFill>
                  <a:latin typeface="Calibri" pitchFamily="34" charset="0"/>
                </a:rPr>
                <a:t>elektriese lading</a:t>
              </a:r>
              <a:r>
                <a:rPr lang="en-ZA" sz="2200" b="1" kern="0" noProof="1">
                  <a:latin typeface="Calibri" pitchFamily="34" charset="0"/>
                </a:rPr>
                <a:t> wat die atoom, molekuul of ioon besit </a:t>
              </a:r>
              <a:r>
                <a:rPr lang="en-US" sz="2200" b="1" kern="0" dirty="0">
                  <a:latin typeface="Calibri" pitchFamily="34" charset="0"/>
                </a:rPr>
                <a:t>(</a:t>
              </a:r>
              <a:r>
                <a:rPr lang="en-US" sz="2200" b="1" kern="0" noProof="1">
                  <a:latin typeface="Calibri" pitchFamily="34" charset="0"/>
                </a:rPr>
                <a:t>of </a:t>
              </a:r>
              <a:r>
                <a:rPr lang="en-US" sz="2200" b="1" kern="0" noProof="1">
                  <a:solidFill>
                    <a:schemeClr val="hlink"/>
                  </a:solidFill>
                  <a:latin typeface="Calibri" pitchFamily="34" charset="0"/>
                </a:rPr>
                <a:t>veronderstel</a:t>
              </a:r>
              <a:r>
                <a:rPr lang="en-US" sz="2200" b="1" kern="0" noProof="1">
                  <a:latin typeface="Calibri" pitchFamily="34" charset="0"/>
                </a:rPr>
                <a:t> is om te besit</a:t>
              </a:r>
              <a:r>
                <a:rPr lang="en-US" sz="2200" b="1" kern="0" dirty="0">
                  <a:latin typeface="Calibri" pitchFamily="34" charset="0"/>
                </a:rPr>
                <a:t>)</a:t>
              </a:r>
              <a:r>
                <a:rPr lang="en-US" sz="2200" b="1" kern="0" noProof="1">
                  <a:latin typeface="Calibri" pitchFamily="34" charset="0"/>
                </a:rPr>
                <a:t> na aanleiding van ‘n aantal </a:t>
              </a:r>
              <a:r>
                <a:rPr lang="en-US" sz="2200" b="1" kern="0" noProof="1">
                  <a:solidFill>
                    <a:schemeClr val="hlink"/>
                  </a:solidFill>
                  <a:latin typeface="Calibri" pitchFamily="34" charset="0"/>
                </a:rPr>
                <a:t>reëls</a:t>
              </a:r>
              <a:endParaRPr lang="en-US" sz="2200" b="1" kern="0" dirty="0">
                <a:latin typeface="Calibri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" y="3500438"/>
            <a:ext cx="7467600" cy="1371600"/>
            <a:chOff x="685800" y="3581400"/>
            <a:chExt cx="7467600" cy="1371600"/>
          </a:xfrm>
        </p:grpSpPr>
        <p:sp>
          <p:nvSpPr>
            <p:cNvPr id="167939" name="Rectangle 3"/>
            <p:cNvSpPr>
              <a:spLocks noChangeArrowheads="1"/>
            </p:cNvSpPr>
            <p:nvPr/>
          </p:nvSpPr>
          <p:spPr bwMode="auto">
            <a:xfrm>
              <a:off x="685800" y="3581400"/>
              <a:ext cx="7467600" cy="1371600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1" name="Rectangle 6"/>
            <p:cNvSpPr txBox="1">
              <a:spLocks noChangeArrowheads="1"/>
            </p:cNvSpPr>
            <p:nvPr/>
          </p:nvSpPr>
          <p:spPr bwMode="auto">
            <a:xfrm>
              <a:off x="857250" y="3786187"/>
              <a:ext cx="6811094" cy="10715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1.	</a:t>
              </a:r>
              <a:r>
                <a:rPr lang="en-US" sz="2000" b="1" kern="0" noProof="1" smtClean="0">
                  <a:latin typeface="Calibri" pitchFamily="34" charset="0"/>
                </a:rPr>
                <a:t>Elke atoom in vry elementvorm het ‘n oksidasiegetal = 0.</a:t>
              </a:r>
              <a:endParaRPr lang="en-US" sz="2000" b="1" kern="0" noProof="1">
                <a:latin typeface="Calibri" pitchFamily="34" charset="0"/>
              </a:endParaRP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    	 Zn      O</a:t>
              </a:r>
              <a:r>
                <a:rPr lang="en-US" sz="2000" b="1" kern="0" baseline="-25000" noProof="1">
                  <a:latin typeface="Calibri" pitchFamily="34" charset="0"/>
                </a:rPr>
                <a:t>2</a:t>
              </a:r>
              <a:r>
                <a:rPr lang="en-US" sz="2000" b="1" kern="0" noProof="1">
                  <a:latin typeface="Calibri" pitchFamily="34" charset="0"/>
                </a:rPr>
                <a:t>      I</a:t>
              </a:r>
              <a:r>
                <a:rPr lang="en-US" sz="2000" b="1" kern="0" baseline="-25000" noProof="1">
                  <a:latin typeface="Calibri" pitchFamily="34" charset="0"/>
                </a:rPr>
                <a:t>2</a:t>
              </a:r>
              <a:r>
                <a:rPr lang="en-US" sz="2000" b="1" kern="0" noProof="1">
                  <a:latin typeface="Calibri" pitchFamily="34" charset="0"/>
                </a:rPr>
                <a:t>      S</a:t>
              </a:r>
              <a:r>
                <a:rPr lang="en-US" sz="2000" b="1" kern="0" baseline="-25000" noProof="1">
                  <a:latin typeface="Calibri" pitchFamily="34" charset="0"/>
                </a:rPr>
                <a:t>8</a:t>
              </a:r>
              <a:endParaRPr lang="en-US" sz="2000" b="1" kern="0" baseline="-250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142875"/>
            <a:ext cx="6096000" cy="838200"/>
          </a:xfrm>
          <a:solidFill>
            <a:schemeClr val="bg2">
              <a:lumMod val="20000"/>
              <a:lumOff val="80000"/>
            </a:schemeClr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sz="40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OKSIDASIEGETALLE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838200" y="1504950"/>
            <a:ext cx="7010400" cy="1066800"/>
            <a:chOff x="838200" y="1524000"/>
            <a:chExt cx="7010400" cy="1066800"/>
          </a:xfrm>
        </p:grpSpPr>
        <p:sp>
          <p:nvSpPr>
            <p:cNvPr id="169988" name="Rectangle 4"/>
            <p:cNvSpPr>
              <a:spLocks noChangeArrowheads="1"/>
            </p:cNvSpPr>
            <p:nvPr/>
          </p:nvSpPr>
          <p:spPr bwMode="auto">
            <a:xfrm>
              <a:off x="838200" y="1524000"/>
              <a:ext cx="70104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0" name="Rectangle 6"/>
            <p:cNvSpPr txBox="1">
              <a:spLocks noChangeArrowheads="1"/>
            </p:cNvSpPr>
            <p:nvPr/>
          </p:nvSpPr>
          <p:spPr bwMode="auto">
            <a:xfrm>
              <a:off x="1071563" y="1643063"/>
              <a:ext cx="6500812" cy="857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3.	O </a:t>
              </a:r>
              <a:r>
                <a:rPr lang="en-US" sz="2000" b="1" kern="0" noProof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se oks. getal = -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2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</a:t>
              </a:r>
              <a:r>
                <a:rPr lang="en-US" sz="2000" b="1" kern="0" noProof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(behalwe in peroksiede: 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in H</a:t>
              </a:r>
              <a:r>
                <a:rPr lang="en-US" sz="2000" b="1" kern="0" baseline="-2500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2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O</a:t>
              </a:r>
              <a:r>
                <a:rPr lang="en-US" sz="2000" b="1" kern="0" baseline="-2500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2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, O = -1)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8200" y="4710113"/>
            <a:ext cx="7010400" cy="1647825"/>
            <a:chOff x="838200" y="4495800"/>
            <a:chExt cx="7010400" cy="1647844"/>
          </a:xfrm>
        </p:grpSpPr>
        <p:sp>
          <p:nvSpPr>
            <p:cNvPr id="169986" name="Rectangle 2"/>
            <p:cNvSpPr>
              <a:spLocks noChangeArrowheads="1"/>
            </p:cNvSpPr>
            <p:nvPr/>
          </p:nvSpPr>
          <p:spPr bwMode="auto">
            <a:xfrm>
              <a:off x="838200" y="4495800"/>
              <a:ext cx="7010400" cy="1647844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1" name="Rectangle 6"/>
            <p:cNvSpPr txBox="1">
              <a:spLocks noChangeArrowheads="1"/>
            </p:cNvSpPr>
            <p:nvPr/>
          </p:nvSpPr>
          <p:spPr bwMode="auto">
            <a:xfrm>
              <a:off x="1071563" y="4643439"/>
              <a:ext cx="5715000" cy="1428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5.	</a:t>
              </a:r>
              <a:r>
                <a:rPr lang="en-US" sz="2000" b="1" kern="0" noProof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Algebraiese somtotaal van oksidasiegetalle  </a:t>
              </a:r>
              <a:endParaRPr lang="en-US" sz="2000" b="1" kern="0" noProof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endParaRP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= 0 </a:t>
              </a:r>
              <a:r>
                <a:rPr lang="en-US" sz="2000" b="1" kern="0" noProof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vir ‘n verbinding  EN/OF  </a:t>
              </a:r>
              <a:endParaRPr lang="en-US" sz="2000" b="1" kern="0" noProof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endParaRP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= </a:t>
              </a:r>
              <a:r>
                <a:rPr lang="en-US" sz="2000" b="1" kern="0" noProof="1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totale lading van ‘n ioon.</a:t>
              </a:r>
              <a:endParaRPr lang="en-US" sz="2000" b="1" kern="0" noProof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endParaRP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835025" y="2933700"/>
            <a:ext cx="7010400" cy="1423988"/>
            <a:chOff x="428596" y="2790828"/>
            <a:chExt cx="7010400" cy="1423990"/>
          </a:xfrm>
        </p:grpSpPr>
        <p:sp>
          <p:nvSpPr>
            <p:cNvPr id="21" name="Rectangle 4"/>
            <p:cNvSpPr>
              <a:spLocks noChangeArrowheads="1"/>
            </p:cNvSpPr>
            <p:nvPr/>
          </p:nvSpPr>
          <p:spPr bwMode="auto">
            <a:xfrm>
              <a:off x="428596" y="2790828"/>
              <a:ext cx="7010400" cy="1423990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22" name="Rectangle 6"/>
            <p:cNvSpPr txBox="1">
              <a:spLocks noChangeArrowheads="1"/>
            </p:cNvSpPr>
            <p:nvPr/>
          </p:nvSpPr>
          <p:spPr bwMode="auto">
            <a:xfrm>
              <a:off x="661959" y="2909891"/>
              <a:ext cx="6500812" cy="123348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4.	</a:t>
              </a:r>
              <a:r>
                <a:rPr lang="en-US" sz="2000" b="1" kern="0" noProof="1" smtClean="0">
                  <a:latin typeface="Calibri" pitchFamily="34" charset="0"/>
                </a:rPr>
                <a:t>Oks. getal van H </a:t>
              </a:r>
              <a:r>
                <a:rPr lang="en-US" sz="2000" b="1" kern="0" noProof="1">
                  <a:latin typeface="Calibri" pitchFamily="34" charset="0"/>
                </a:rPr>
                <a:t>= +1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dirty="0">
                  <a:latin typeface="Calibri" pitchFamily="34" charset="0"/>
                </a:rPr>
                <a:t>    </a:t>
              </a:r>
              <a:r>
                <a:rPr lang="en-US" sz="2000" b="1" kern="0" noProof="1" smtClean="0">
                  <a:latin typeface="Calibri" pitchFamily="34" charset="0"/>
                </a:rPr>
                <a:t>(behalwe wanneer H aan ‘n metaal gebind is soos in NaH waar die oks. getal dan = -1)</a:t>
              </a:r>
              <a:endParaRPr lang="en-US" sz="2000" b="1" kern="0" noProof="1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71500" y="1517883"/>
            <a:ext cx="7929563" cy="830997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dirty="0" smtClean="0">
                <a:latin typeface="Comic Sans MS" pitchFamily="66" charset="0"/>
              </a:rPr>
              <a:t>Ken ‘n </a:t>
            </a:r>
            <a:r>
              <a:rPr lang="en-ZA" dirty="0" err="1" smtClean="0">
                <a:latin typeface="Comic Sans MS" pitchFamily="66" charset="0"/>
              </a:rPr>
              <a:t>oksidasiegetal</a:t>
            </a:r>
            <a:r>
              <a:rPr lang="en-ZA" dirty="0" smtClean="0">
                <a:latin typeface="Comic Sans MS" pitchFamily="66" charset="0"/>
              </a:rPr>
              <a:t> toe </a:t>
            </a:r>
            <a:r>
              <a:rPr lang="en-ZA" dirty="0" err="1" smtClean="0">
                <a:latin typeface="Comic Sans MS" pitchFamily="66" charset="0"/>
              </a:rPr>
              <a:t>aan</a:t>
            </a:r>
            <a:r>
              <a:rPr lang="en-ZA" dirty="0" smtClean="0">
                <a:latin typeface="Comic Sans MS" pitchFamily="66" charset="0"/>
              </a:rPr>
              <a:t> die </a:t>
            </a:r>
            <a:r>
              <a:rPr lang="en-ZA" dirty="0" err="1" smtClean="0">
                <a:latin typeface="Comic Sans MS" pitchFamily="66" charset="0"/>
              </a:rPr>
              <a:t>onderstreepte</a:t>
            </a:r>
            <a:r>
              <a:rPr lang="en-ZA" dirty="0" smtClean="0">
                <a:latin typeface="Comic Sans MS" pitchFamily="66" charset="0"/>
              </a:rPr>
              <a:t> </a:t>
            </a:r>
            <a:r>
              <a:rPr lang="en-ZA" dirty="0" err="1" smtClean="0">
                <a:latin typeface="Comic Sans MS" pitchFamily="66" charset="0"/>
              </a:rPr>
              <a:t>atoom</a:t>
            </a:r>
            <a:r>
              <a:rPr lang="en-ZA" dirty="0" smtClean="0">
                <a:latin typeface="Comic Sans MS" pitchFamily="66" charset="0"/>
              </a:rPr>
              <a:t> in elk van die </a:t>
            </a:r>
            <a:r>
              <a:rPr lang="en-ZA" dirty="0" err="1" smtClean="0">
                <a:latin typeface="Comic Sans MS" pitchFamily="66" charset="0"/>
              </a:rPr>
              <a:t>volgende</a:t>
            </a:r>
            <a:r>
              <a:rPr lang="en-ZA" dirty="0" smtClean="0">
                <a:latin typeface="Comic Sans MS" pitchFamily="66" charset="0"/>
              </a:rPr>
              <a:t> </a:t>
            </a:r>
            <a:r>
              <a:rPr lang="en-ZA" dirty="0" err="1" smtClean="0">
                <a:latin typeface="Comic Sans MS" pitchFamily="66" charset="0"/>
              </a:rPr>
              <a:t>molekules</a:t>
            </a:r>
            <a:r>
              <a:rPr lang="en-ZA" dirty="0" smtClean="0">
                <a:latin typeface="Comic Sans MS" pitchFamily="66" charset="0"/>
              </a:rPr>
              <a:t> of </a:t>
            </a:r>
            <a:r>
              <a:rPr lang="en-ZA" dirty="0" err="1" smtClean="0">
                <a:latin typeface="Comic Sans MS" pitchFamily="66" charset="0"/>
              </a:rPr>
              <a:t>ione</a:t>
            </a:r>
            <a:r>
              <a:rPr lang="en-ZA" dirty="0" smtClean="0">
                <a:latin typeface="Comic Sans MS" pitchFamily="66" charset="0"/>
              </a:rPr>
              <a:t>.</a:t>
            </a:r>
            <a:endParaRPr lang="en-ZA" dirty="0">
              <a:latin typeface="Comic Sans MS" pitchFamily="66" charset="0"/>
            </a:endParaRPr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571500" y="2905125"/>
            <a:ext cx="7929563" cy="523875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ZA" altLang="en-US" sz="2800" b="1">
                <a:latin typeface="Comic Sans MS" panose="030F0702030302020204" pitchFamily="66" charset="0"/>
              </a:rPr>
              <a:t>a) </a:t>
            </a:r>
            <a:r>
              <a:rPr lang="en-ZA" altLang="en-US" sz="2800" b="1" u="sng">
                <a:latin typeface="Comic Sans MS" panose="030F0702030302020204" pitchFamily="66" charset="0"/>
              </a:rPr>
              <a:t>Fe</a:t>
            </a:r>
            <a:r>
              <a:rPr lang="en-ZA" altLang="en-US" sz="2800" b="1" u="sng" baseline="-25000">
                <a:latin typeface="Comic Sans MS" panose="030F0702030302020204" pitchFamily="66" charset="0"/>
              </a:rPr>
              <a:t>2</a:t>
            </a:r>
            <a:r>
              <a:rPr lang="en-ZA" altLang="en-US" sz="2800" b="1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>
                <a:latin typeface="Comic Sans MS" panose="030F0702030302020204" pitchFamily="66" charset="0"/>
              </a:rPr>
              <a:t>3</a:t>
            </a:r>
            <a:r>
              <a:rPr lang="en-ZA" altLang="en-US" sz="2800" b="1">
                <a:latin typeface="Comic Sans MS" panose="030F0702030302020204" pitchFamily="66" charset="0"/>
              </a:rPr>
              <a:t>		b)  H</a:t>
            </a:r>
            <a:r>
              <a:rPr lang="en-ZA" altLang="en-US" sz="2800" b="1" baseline="-25000">
                <a:latin typeface="Comic Sans MS" panose="030F0702030302020204" pitchFamily="66" charset="0"/>
              </a:rPr>
              <a:t>2</a:t>
            </a:r>
            <a:r>
              <a:rPr lang="en-ZA" altLang="en-US" sz="2800" b="1" u="sng">
                <a:latin typeface="Comic Sans MS" panose="030F0702030302020204" pitchFamily="66" charset="0"/>
              </a:rPr>
              <a:t>S</a:t>
            </a:r>
            <a:r>
              <a:rPr lang="en-ZA" altLang="en-US" sz="2800" b="1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>
                <a:latin typeface="Comic Sans MS" panose="030F0702030302020204" pitchFamily="66" charset="0"/>
              </a:rPr>
              <a:t>4</a:t>
            </a:r>
            <a:r>
              <a:rPr lang="en-ZA" altLang="en-US" sz="2800" b="1">
                <a:latin typeface="Comic Sans MS" panose="030F0702030302020204" pitchFamily="66" charset="0"/>
              </a:rPr>
              <a:t>		c)  </a:t>
            </a:r>
            <a:r>
              <a:rPr lang="en-ZA" altLang="en-US" sz="2800" b="1" u="sng">
                <a:latin typeface="Comic Sans MS" panose="030F0702030302020204" pitchFamily="66" charset="0"/>
              </a:rPr>
              <a:t>C</a:t>
            </a:r>
            <a:r>
              <a:rPr lang="en-ZA" altLang="en-US" sz="2800" b="1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>
                <a:latin typeface="Comic Sans MS" panose="030F0702030302020204" pitchFamily="66" charset="0"/>
              </a:rPr>
              <a:t>3</a:t>
            </a:r>
            <a:r>
              <a:rPr lang="en-ZA" altLang="en-US" sz="2800" b="1" baseline="30000">
                <a:latin typeface="Comic Sans MS" panose="030F0702030302020204" pitchFamily="66" charset="0"/>
              </a:rPr>
              <a:t>2-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411760" y="420068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Probeer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self 3.8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13513</TotalTime>
  <Pages>8</Pages>
  <Words>965</Words>
  <Application>Microsoft Office PowerPoint</Application>
  <PresentationFormat>On-screen Show (4:3)</PresentationFormat>
  <Paragraphs>167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Brush Script MT</vt:lpstr>
      <vt:lpstr>Calibri</vt:lpstr>
      <vt:lpstr>Comic Sans MS</vt:lpstr>
      <vt:lpstr>Symbol</vt:lpstr>
      <vt:lpstr>Times</vt:lpstr>
      <vt:lpstr>Times New Roman</vt:lpstr>
      <vt:lpstr>Wingdings</vt:lpstr>
      <vt:lpstr>Microsoft Office 98</vt:lpstr>
      <vt:lpstr>PowerPoint Presentation</vt:lpstr>
      <vt:lpstr>Hoekom bestudeer ons Redoksreaksies?</vt:lpstr>
      <vt:lpstr>PowerPoint Presentation</vt:lpstr>
      <vt:lpstr>PowerPoint Presentation</vt:lpstr>
      <vt:lpstr>PowerPoint Presentation</vt:lpstr>
      <vt:lpstr>PowerPoint Presentation</vt:lpstr>
      <vt:lpstr>OKSIDASIEGETALLE</vt:lpstr>
      <vt:lpstr>OKSIDASIEGETALLE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BALANSERING REDOKSREAKSIES</vt:lpstr>
      <vt:lpstr> BALANSERING REDOKSREAKSIES</vt:lpstr>
      <vt:lpstr> BALANSERING REDOKSREAKSIES</vt:lpstr>
      <vt:lpstr>PowerPoint Presentation</vt:lpstr>
      <vt:lpstr> BALANSERING REDOKSREAKSIES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Chapter 4</dc:title>
  <dc:creator>J. Kotz</dc:creator>
  <cp:lastModifiedBy>10074694</cp:lastModifiedBy>
  <cp:revision>344</cp:revision>
  <cp:lastPrinted>2005-02-10T14:55:17Z</cp:lastPrinted>
  <dcterms:created xsi:type="dcterms:W3CDTF">1997-09-21T16:33:21Z</dcterms:created>
  <dcterms:modified xsi:type="dcterms:W3CDTF">2021-04-19T11:30:51Z</dcterms:modified>
</cp:coreProperties>
</file>