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51" r:id="rId2"/>
    <p:sldId id="474" r:id="rId3"/>
    <p:sldId id="454" r:id="rId4"/>
    <p:sldId id="476" r:id="rId5"/>
    <p:sldId id="470" r:id="rId6"/>
    <p:sldId id="456" r:id="rId7"/>
    <p:sldId id="458" r:id="rId8"/>
    <p:sldId id="459" r:id="rId9"/>
    <p:sldId id="460" r:id="rId10"/>
    <p:sldId id="461" r:id="rId11"/>
    <p:sldId id="581" r:id="rId12"/>
    <p:sldId id="479" r:id="rId13"/>
    <p:sldId id="478" r:id="rId14"/>
    <p:sldId id="583" r:id="rId15"/>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9999"/>
    <a:srgbClr val="0000FF"/>
    <a:srgbClr val="FF9218"/>
    <a:srgbClr val="5F5F5F"/>
    <a:srgbClr val="0250EC"/>
    <a:srgbClr val="000000"/>
    <a:srgbClr val="842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7500" autoAdjust="0"/>
  </p:normalViewPr>
  <p:slideViewPr>
    <p:cSldViewPr>
      <p:cViewPr varScale="1">
        <p:scale>
          <a:sx n="85" d="100"/>
          <a:sy n="85" d="100"/>
        </p:scale>
        <p:origin x="1277" y="72"/>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slide" Target="slides/slide4.xml"/><Relationship Id="rId1"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533400" y="414338"/>
            <a:ext cx="16319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defRPr/>
            </a:pPr>
            <a:r>
              <a:rPr lang="en-US" sz="1200" smtClean="0">
                <a:latin typeface="Arial" pitchFamily="34" charset="0"/>
              </a:rPr>
              <a:t>Chapter 4 — Intro—1</a:t>
            </a:r>
          </a:p>
        </p:txBody>
      </p:sp>
      <p:sp>
        <p:nvSpPr>
          <p:cNvPr id="144387" name="Text Box 3"/>
          <p:cNvSpPr txBox="1">
            <a:spLocks noChangeArrowheads="1"/>
          </p:cNvSpPr>
          <p:nvPr/>
        </p:nvSpPr>
        <p:spPr bwMode="auto">
          <a:xfrm>
            <a:off x="6003925" y="490538"/>
            <a:ext cx="36988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fld id="{4049688F-6E58-40AA-84B1-7C10A5E4BE2D}" type="slidenum">
              <a:rPr lang="en-US" altLang="en-US" sz="1200" smtClean="0">
                <a:latin typeface="Arial" panose="020B0604020202020204" pitchFamily="34" charset="0"/>
              </a:rPr>
              <a:pPr>
                <a:defRPr/>
              </a:pPr>
              <a:t>‹#›</a:t>
            </a:fld>
            <a:endParaRPr lang="en-US" altLang="en-US" smtClean="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39"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0938" y="692150"/>
            <a:ext cx="4556125" cy="3416300"/>
          </a:xfrm>
          <a:ln/>
        </p:spPr>
      </p:sp>
      <p:sp>
        <p:nvSpPr>
          <p:cNvPr id="358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E72FD506-2721-490A-A542-306371D09940}" type="slidenum">
              <a:rPr lang="en-US" altLang="en-US"/>
              <a:pPr/>
              <a:t>3</a:t>
            </a:fld>
            <a:endParaRPr lang="en-US" altLang="en-US"/>
          </a:p>
        </p:txBody>
      </p:sp>
      <p:sp>
        <p:nvSpPr>
          <p:cNvPr id="38915" name="Rectangle 2"/>
          <p:cNvSpPr>
            <a:spLocks noGrp="1" noRot="1" noChangeAspect="1" noChangeArrowheads="1" noTextEdit="1"/>
          </p:cNvSpPr>
          <p:nvPr>
            <p:ph type="sldImg"/>
          </p:nvPr>
        </p:nvSpPr>
        <p:spPr>
          <a:xfrm>
            <a:off x="1150938" y="692150"/>
            <a:ext cx="4556125" cy="3416300"/>
          </a:xfrm>
          <a:ln/>
        </p:spPr>
      </p:sp>
      <p:sp>
        <p:nvSpPr>
          <p:cNvPr id="3891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C95068A-73AE-499D-BF39-48A8D5943125}" type="slidenum">
              <a:rPr lang="en-US" altLang="en-US"/>
              <a:pPr/>
              <a:t>4</a:t>
            </a:fld>
            <a:endParaRPr lang="en-US" altLang="en-US"/>
          </a:p>
        </p:txBody>
      </p:sp>
      <p:sp>
        <p:nvSpPr>
          <p:cNvPr id="40963" name="Rectangle 2"/>
          <p:cNvSpPr>
            <a:spLocks noGrp="1" noRot="1" noChangeAspect="1" noChangeArrowheads="1" noTextEdit="1"/>
          </p:cNvSpPr>
          <p:nvPr>
            <p:ph type="sldImg"/>
          </p:nvPr>
        </p:nvSpPr>
        <p:spPr>
          <a:xfrm>
            <a:off x="1150938" y="692150"/>
            <a:ext cx="4556125" cy="3416300"/>
          </a:xfrm>
          <a:ln cap="flat"/>
        </p:spPr>
      </p:sp>
      <p:sp>
        <p:nvSpPr>
          <p:cNvPr id="4096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A509B4DB-A124-4ED1-9BCD-62FF2F993B58}" type="slidenum">
              <a:rPr lang="en-US" altLang="en-US"/>
              <a:pPr/>
              <a:t>6</a:t>
            </a:fld>
            <a:endParaRPr lang="en-US" altLang="en-US"/>
          </a:p>
        </p:txBody>
      </p:sp>
      <p:sp>
        <p:nvSpPr>
          <p:cNvPr id="44035" name="Rectangle 2"/>
          <p:cNvSpPr>
            <a:spLocks noGrp="1" noRot="1" noChangeAspect="1" noChangeArrowheads="1" noTextEdit="1"/>
          </p:cNvSpPr>
          <p:nvPr>
            <p:ph type="sldImg"/>
          </p:nvPr>
        </p:nvSpPr>
        <p:spPr>
          <a:xfrm>
            <a:off x="1150938" y="692150"/>
            <a:ext cx="4556125" cy="3416300"/>
          </a:xfrm>
          <a:ln cap="flat"/>
        </p:spPr>
      </p:sp>
      <p:sp>
        <p:nvSpPr>
          <p:cNvPr id="4403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95F3373-A075-465B-A220-C3DFA0B86EB6}" type="slidenum">
              <a:rPr lang="en-US" altLang="en-US"/>
              <a:pPr/>
              <a:t>7</a:t>
            </a:fld>
            <a:endParaRPr lang="en-US" altLang="en-US"/>
          </a:p>
        </p:txBody>
      </p:sp>
      <p:sp>
        <p:nvSpPr>
          <p:cNvPr id="46083" name="Rectangle 2"/>
          <p:cNvSpPr>
            <a:spLocks noGrp="1" noRot="1" noChangeAspect="1" noChangeArrowheads="1" noTextEdit="1"/>
          </p:cNvSpPr>
          <p:nvPr>
            <p:ph type="sldImg"/>
          </p:nvPr>
        </p:nvSpPr>
        <p:spPr>
          <a:xfrm>
            <a:off x="1150938" y="692150"/>
            <a:ext cx="4556125" cy="3416300"/>
          </a:xfrm>
          <a:ln cap="flat"/>
        </p:spPr>
      </p:sp>
      <p:sp>
        <p:nvSpPr>
          <p:cNvPr id="4608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13006811-C5B1-4612-9C7E-22C9449C0CB1}" type="slidenum">
              <a:rPr lang="en-US" altLang="en-US"/>
              <a:pPr/>
              <a:t>8</a:t>
            </a:fld>
            <a:endParaRPr lang="en-US" altLang="en-US"/>
          </a:p>
        </p:txBody>
      </p:sp>
      <p:sp>
        <p:nvSpPr>
          <p:cNvPr id="48131" name="Rectangle 2"/>
          <p:cNvSpPr>
            <a:spLocks noGrp="1" noRot="1" noChangeAspect="1" noChangeArrowheads="1" noTextEdit="1"/>
          </p:cNvSpPr>
          <p:nvPr>
            <p:ph type="sldImg"/>
          </p:nvPr>
        </p:nvSpPr>
        <p:spPr>
          <a:xfrm>
            <a:off x="1150938" y="692150"/>
            <a:ext cx="4556125" cy="3416300"/>
          </a:xfrm>
          <a:ln cap="flat"/>
        </p:spPr>
      </p:sp>
      <p:sp>
        <p:nvSpPr>
          <p:cNvPr id="481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4D735E47-0535-4925-AFFF-5FAE8E56149E}" type="slidenum">
              <a:rPr lang="en-US" altLang="en-US"/>
              <a:pPr/>
              <a:t>9</a:t>
            </a:fld>
            <a:endParaRPr lang="en-US" altLang="en-US"/>
          </a:p>
        </p:txBody>
      </p:sp>
      <p:sp>
        <p:nvSpPr>
          <p:cNvPr id="50179" name="Rectangle 2"/>
          <p:cNvSpPr>
            <a:spLocks noGrp="1" noRot="1" noChangeAspect="1" noChangeArrowheads="1" noTextEdit="1"/>
          </p:cNvSpPr>
          <p:nvPr>
            <p:ph type="sldImg"/>
          </p:nvPr>
        </p:nvSpPr>
        <p:spPr>
          <a:xfrm>
            <a:off x="1150938" y="692150"/>
            <a:ext cx="4556125" cy="3416300"/>
          </a:xfrm>
          <a:ln cap="flat"/>
        </p:spPr>
      </p:sp>
      <p:sp>
        <p:nvSpPr>
          <p:cNvPr id="501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DFD85389-76BE-4242-B94F-2DA716BF45CA}" type="slidenum">
              <a:rPr lang="en-US" altLang="en-US"/>
              <a:pPr/>
              <a:t>10</a:t>
            </a:fld>
            <a:endParaRPr lang="en-US" altLang="en-US"/>
          </a:p>
        </p:txBody>
      </p:sp>
      <p:sp>
        <p:nvSpPr>
          <p:cNvPr id="52227" name="Rectangle 2"/>
          <p:cNvSpPr>
            <a:spLocks noGrp="1" noRot="1" noChangeAspect="1" noChangeArrowheads="1" noTextEdit="1"/>
          </p:cNvSpPr>
          <p:nvPr>
            <p:ph type="sldImg"/>
          </p:nvPr>
        </p:nvSpPr>
        <p:spPr>
          <a:xfrm>
            <a:off x="1150938" y="692150"/>
            <a:ext cx="4556125" cy="3416300"/>
          </a:xfrm>
          <a:ln cap="flat"/>
        </p:spPr>
      </p:sp>
      <p:sp>
        <p:nvSpPr>
          <p:cNvPr id="522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52638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1968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6077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a:defRPr>
                <a:latin typeface="Times" charset="0"/>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atin typeface="Times" charset="0"/>
              </a:defRPr>
            </a:lvl1pPr>
          </a:lstStyle>
          <a:p>
            <a:pPr>
              <a:defRPr/>
            </a:pPr>
            <a:endParaRPr lang="en-ZA"/>
          </a:p>
        </p:txBody>
      </p:sp>
      <p:sp>
        <p:nvSpPr>
          <p:cNvPr id="5" name="Slide Number Placeholder 4"/>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01A934-B598-4B28-B1D9-6B796DDD16B6}" type="slidenum">
              <a:rPr lang="en-ZA" altLang="en-US"/>
              <a:pPr>
                <a:defRPr/>
              </a:pPr>
              <a:t>‹#›</a:t>
            </a:fld>
            <a:endParaRPr lang="en-ZA" altLang="en-US"/>
          </a:p>
        </p:txBody>
      </p:sp>
    </p:spTree>
    <p:extLst>
      <p:ext uri="{BB962C8B-B14F-4D97-AF65-F5344CB8AC3E}">
        <p14:creationId xmlns:p14="http://schemas.microsoft.com/office/powerpoint/2010/main" val="3248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829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14462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45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6522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7609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33262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61193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7661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4"/>
          <p:cNvSpPr txBox="1">
            <a:spLocks noChangeArrowheads="1"/>
          </p:cNvSpPr>
          <p:nvPr/>
        </p:nvSpPr>
        <p:spPr bwMode="auto">
          <a:xfrm>
            <a:off x="8670925" y="112713"/>
            <a:ext cx="463550" cy="366712"/>
          </a:xfrm>
          <a:prstGeom prst="rect">
            <a:avLst/>
          </a:prstGeom>
          <a:noFill/>
          <a:ln w="12700">
            <a:noFill/>
            <a:miter lim="800000"/>
            <a:headEnd/>
            <a:tailEnd/>
          </a:ln>
          <a:effectLst/>
        </p:spPr>
        <p:txBody>
          <a:bodyPr wrap="none">
            <a:spAutoFit/>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fld id="{12D36BBF-896B-4973-BC65-533B81398DA8}" type="slidenum">
              <a:rPr lang="en-US" altLang="en-US" sz="1800" b="1" smtClean="0">
                <a:effectLst>
                  <a:outerShdw blurRad="38100" dist="38100" dir="2700000" algn="tl">
                    <a:srgbClr val="C0C0C0"/>
                  </a:outerShdw>
                </a:effectLst>
                <a:latin typeface="Arial" panose="020B0604020202020204" pitchFamily="34" charset="0"/>
              </a:rPr>
              <a:pPr>
                <a:defRPr/>
              </a:pPr>
              <a:t>‹#›</a:t>
            </a:fld>
            <a:endParaRPr lang="en-US" altLang="en-US" sz="1800" smtClean="0">
              <a:latin typeface="Arial" panose="020B0604020202020204" pitchFamily="34" charset="0"/>
            </a:endParaRPr>
          </a:p>
        </p:txBody>
      </p:sp>
      <p:sp>
        <p:nvSpPr>
          <p:cNvPr id="1029" name="Text Box 5"/>
          <p:cNvSpPr txBox="1">
            <a:spLocks noChangeArrowheads="1"/>
          </p:cNvSpPr>
          <p:nvPr userDrawn="1"/>
        </p:nvSpPr>
        <p:spPr bwMode="auto">
          <a:xfrm>
            <a:off x="0" y="6613525"/>
            <a:ext cx="1955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a:defRPr/>
            </a:pPr>
            <a:r>
              <a:rPr lang="en-US" sz="1000" smtClean="0">
                <a:latin typeface="Arial" pitchFamily="34" charset="0"/>
              </a:rPr>
              <a:t>© 2006 Brooks/Cole - Thomson</a:t>
            </a:r>
          </a:p>
        </p:txBody>
      </p:sp>
    </p:spTree>
  </p:cSld>
  <p:clrMap bg1="lt1" tx1="dk1" bg2="lt2" tx2="dk2" accent1="accent1" accent2="accent2" accent3="accent3" accent4="accent4" accent5="accent5" accent6="accent6" hlink="hlink" folHlink="folHlink"/>
  <p:sldLayoutIdLst>
    <p:sldLayoutId id="2147484737" r:id="rId1"/>
    <p:sldLayoutId id="2147484738" r:id="rId2"/>
    <p:sldLayoutId id="2147484739" r:id="rId3"/>
    <p:sldLayoutId id="2147484740" r:id="rId4"/>
    <p:sldLayoutId id="2147484741" r:id="rId5"/>
    <p:sldLayoutId id="2147484742" r:id="rId6"/>
    <p:sldLayoutId id="2147484743" r:id="rId7"/>
    <p:sldLayoutId id="2147484744" r:id="rId8"/>
    <p:sldLayoutId id="2147484745" r:id="rId9"/>
    <p:sldLayoutId id="2147484746" r:id="rId10"/>
    <p:sldLayoutId id="2147484747" r:id="rId11"/>
    <p:sldLayoutId id="2147484748"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7.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3D3D3"/>
        </a:solidFill>
        <a:effectLst/>
      </p:bgPr>
    </p:bg>
    <p:spTree>
      <p:nvGrpSpPr>
        <p:cNvPr id="1" name=""/>
        <p:cNvGrpSpPr/>
        <p:nvPr/>
      </p:nvGrpSpPr>
      <p:grpSpPr>
        <a:xfrm>
          <a:off x="0" y="0"/>
          <a:ext cx="0" cy="0"/>
          <a:chOff x="0" y="0"/>
          <a:chExt cx="0" cy="0"/>
        </a:xfrm>
      </p:grpSpPr>
      <p:sp>
        <p:nvSpPr>
          <p:cNvPr id="34821" name="Rectangle 8"/>
          <p:cNvSpPr>
            <a:spLocks noChangeArrowheads="1"/>
          </p:cNvSpPr>
          <p:nvPr/>
        </p:nvSpPr>
        <p:spPr bwMode="auto">
          <a:xfrm>
            <a:off x="0" y="0"/>
            <a:ext cx="1455738"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1440996" tIns="152352" rIns="0" bIns="152352" anchor="ct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0"/>
              </a:spcBef>
              <a:buSzTx/>
              <a:buFontTx/>
              <a:buNone/>
            </a:pPr>
            <a:endParaRPr lang="af-ZA" altLang="en-US" sz="2400"/>
          </a:p>
        </p:txBody>
      </p:sp>
      <p:sp>
        <p:nvSpPr>
          <p:cNvPr id="4" name="TextBox 3"/>
          <p:cNvSpPr txBox="1"/>
          <p:nvPr/>
        </p:nvSpPr>
        <p:spPr bwMode="auto">
          <a:xfrm>
            <a:off x="205154" y="274638"/>
            <a:ext cx="8721969" cy="2062091"/>
          </a:xfrm>
          <a:prstGeom prst="rect">
            <a:avLst/>
          </a:prstGeom>
          <a:solidFill>
            <a:schemeClr val="accent6">
              <a:lumMod val="50000"/>
            </a:schemeClr>
          </a:solidFill>
          <a:ln w="38100">
            <a:solidFill>
              <a:schemeClr val="tx1">
                <a:lumMod val="95000"/>
                <a:lumOff val="5000"/>
              </a:schemeClr>
            </a:solidFill>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r">
              <a:defRPr/>
            </a:pPr>
            <a:endParaRPr lang="en-US" sz="5400" u="sng" dirty="0">
              <a:solidFill>
                <a:srgbClr val="FFFFFF"/>
              </a:solidFill>
              <a:effectLst>
                <a:outerShdw blurRad="50800" dist="38100" dir="10800000" algn="ctr" rotWithShape="0">
                  <a:schemeClr val="tx1">
                    <a:lumMod val="95000"/>
                    <a:lumOff val="5000"/>
                    <a:alpha val="50000"/>
                  </a:schemeClr>
                </a:outerShdw>
                <a:reflection blurRad="6350" stA="55000" endA="300" endPos="45500" dir="5400000" sy="-100000" algn="bl" rotWithShape="0"/>
              </a:effectLst>
              <a:latin typeface="Calibri" pitchFamily="34" charset="0"/>
            </a:endParaRPr>
          </a:p>
          <a:p>
            <a:pPr algn="r">
              <a:defRPr/>
            </a:pPr>
            <a:endParaRPr lang="en-US" sz="5400" u="sng" dirty="0">
              <a:solidFill>
                <a:srgbClr val="FFFFFF"/>
              </a:solidFill>
              <a:effectLst>
                <a:outerShdw blurRad="50800" dist="38100" dir="10800000" algn="ctr" rotWithShape="0">
                  <a:schemeClr val="tx1">
                    <a:lumMod val="95000"/>
                    <a:lumOff val="5000"/>
                    <a:alpha val="50000"/>
                  </a:schemeClr>
                </a:outerShdw>
                <a:reflection blurRad="6350" stA="55000" endA="300" endPos="45500" dir="5400000" sy="-100000" algn="bl" rotWithShape="0"/>
              </a:effectLst>
              <a:latin typeface="Calibri" pitchFamily="34" charset="0"/>
            </a:endParaRPr>
          </a:p>
          <a:p>
            <a:pPr algn="r">
              <a:defRPr/>
            </a:pPr>
            <a:endParaRPr lang="af-ZA" sz="2000" dirty="0">
              <a:solidFill>
                <a:srgbClr val="FFFFFF"/>
              </a:solidFill>
              <a:latin typeface="Calibri" pitchFamily="34" charset="0"/>
            </a:endParaRPr>
          </a:p>
        </p:txBody>
      </p:sp>
      <p:sp>
        <p:nvSpPr>
          <p:cNvPr id="55300" name="Rectangle 4"/>
          <p:cNvSpPr>
            <a:spLocks noChangeArrowheads="1"/>
          </p:cNvSpPr>
          <p:nvPr/>
        </p:nvSpPr>
        <p:spPr bwMode="auto">
          <a:xfrm>
            <a:off x="1931695" y="1013353"/>
            <a:ext cx="6712271" cy="584763"/>
          </a:xfrm>
          <a:prstGeom prst="rect">
            <a:avLst/>
          </a:prstGeom>
          <a:noFill/>
          <a:ln w="9525">
            <a:noFill/>
            <a:miter lim="800000"/>
            <a:headEnd/>
            <a:tailEnd/>
          </a:ln>
          <a:scene3d>
            <a:camera prst="orthographicFront"/>
            <a:lightRig rig="threePt" dir="t"/>
          </a:scene3d>
          <a:sp3d>
            <a:bevelT w="165100" prst="coolSlant"/>
          </a:sp3d>
        </p:spPr>
        <p:txBody>
          <a:bodyPr lIns="91429" tIns="45714" rIns="91429" bIns="45714">
            <a:spAutoFit/>
            <a:sp3d extrusionH="57150">
              <a:bevelT w="82550" h="38100" prst="coolSlant"/>
            </a:sp3d>
          </a:bodyPr>
          <a:lstStyle/>
          <a:p>
            <a:pPr algn="ctr">
              <a:defRPr/>
            </a:pPr>
            <a:r>
              <a:rPr lang="af-ZA" sz="3200" b="1" cap="small" dirty="0" err="1">
                <a:ln>
                  <a:solidFill>
                    <a:srgbClr val="FFFFFF"/>
                  </a:solidFill>
                </a:ln>
                <a:solidFill>
                  <a:srgbClr val="FFFFFF"/>
                </a:solidFill>
                <a:latin typeface="Calibri" pitchFamily="34" charset="0"/>
              </a:rPr>
              <a:t>Aqueous</a:t>
            </a:r>
            <a:r>
              <a:rPr lang="af-ZA" sz="3200" b="1" cap="small" dirty="0">
                <a:ln>
                  <a:solidFill>
                    <a:srgbClr val="FFFFFF"/>
                  </a:solidFill>
                </a:ln>
                <a:solidFill>
                  <a:srgbClr val="FFFFFF"/>
                </a:solidFill>
                <a:latin typeface="Calibri" pitchFamily="34" charset="0"/>
              </a:rPr>
              <a:t> </a:t>
            </a:r>
            <a:r>
              <a:rPr lang="af-ZA" sz="3200" b="1" cap="small" dirty="0" err="1">
                <a:ln>
                  <a:solidFill>
                    <a:srgbClr val="FFFFFF"/>
                  </a:solidFill>
                </a:ln>
                <a:solidFill>
                  <a:srgbClr val="FFFFFF"/>
                </a:solidFill>
                <a:latin typeface="Calibri" pitchFamily="34" charset="0"/>
              </a:rPr>
              <a:t>solutions</a:t>
            </a:r>
            <a:endParaRPr lang="en-US" sz="3200" b="1" cap="small" dirty="0">
              <a:ln>
                <a:solidFill>
                  <a:srgbClr val="FFFFFF"/>
                </a:solidFill>
              </a:ln>
              <a:solidFill>
                <a:srgbClr val="FFFFFF"/>
              </a:solidFill>
              <a:latin typeface="Calibri" pitchFamily="34" charset="0"/>
            </a:endParaRPr>
          </a:p>
        </p:txBody>
      </p:sp>
      <p:grpSp>
        <p:nvGrpSpPr>
          <p:cNvPr id="34824" name="Group 14"/>
          <p:cNvGrpSpPr>
            <a:grpSpLocks/>
          </p:cNvGrpSpPr>
          <p:nvPr/>
        </p:nvGrpSpPr>
        <p:grpSpPr bwMode="auto">
          <a:xfrm>
            <a:off x="355600" y="568325"/>
            <a:ext cx="1416050" cy="1460500"/>
            <a:chOff x="295088" y="214291"/>
            <a:chExt cx="1415494" cy="1460421"/>
          </a:xfrm>
        </p:grpSpPr>
        <p:sp>
          <p:nvSpPr>
            <p:cNvPr id="13" name="TextBox 12"/>
            <p:cNvSpPr txBox="1"/>
            <p:nvPr/>
          </p:nvSpPr>
          <p:spPr bwMode="auto">
            <a:xfrm rot="16200000">
              <a:off x="272624" y="236755"/>
              <a:ext cx="1460421" cy="1415494"/>
            </a:xfrm>
            <a:prstGeom prst="rect">
              <a:avLst/>
            </a:prstGeom>
            <a:gradFill flip="none" rotWithShape="1">
              <a:gsLst>
                <a:gs pos="0">
                  <a:srgbClr val="DDEBCF"/>
                </a:gs>
                <a:gs pos="50000">
                  <a:srgbClr val="9CB86E"/>
                </a:gs>
                <a:gs pos="100000">
                  <a:srgbClr val="156B13"/>
                </a:gs>
              </a:gsLst>
              <a:lin ang="5400000" scaled="0"/>
              <a:tileRect r="-100000" b="-100000"/>
            </a:gradFill>
            <a:scene3d>
              <a:camera prst="orthographicFront"/>
              <a:lightRig rig="threePt" dir="t"/>
            </a:scene3d>
            <a:sp3d>
              <a:bevelT w="165100" prst="coolSlant"/>
            </a:sp3d>
          </p:spPr>
          <p:txBody>
            <a:bodyPr>
              <a:spAutoFit/>
              <a:sp3d extrusionH="57150">
                <a:bevelT w="82550" h="38100" prst="coolSlant"/>
              </a:sp3d>
            </a:bodyPr>
            <a:lstStyle/>
            <a:p>
              <a:pPr algn="ctr">
                <a:defRPr/>
              </a:pPr>
              <a:r>
                <a:rPr lang="af-ZA" sz="1400" dirty="0">
                  <a:latin typeface="Calibri" pitchFamily="34" charset="0"/>
                </a:rPr>
                <a:t>STUDY SECTION</a:t>
              </a:r>
            </a:p>
            <a:p>
              <a:pPr>
                <a:defRPr/>
              </a:pPr>
              <a:endParaRPr lang="af-ZA" dirty="0">
                <a:latin typeface="Times"/>
              </a:endParaRPr>
            </a:p>
            <a:p>
              <a:pPr>
                <a:defRPr/>
              </a:pPr>
              <a:endParaRPr lang="af-ZA" dirty="0">
                <a:latin typeface="Times"/>
              </a:endParaRPr>
            </a:p>
            <a:p>
              <a:pPr>
                <a:defRPr/>
              </a:pPr>
              <a:endParaRPr lang="af-ZA" dirty="0">
                <a:latin typeface="Times"/>
              </a:endParaRPr>
            </a:p>
          </p:txBody>
        </p:sp>
        <p:grpSp>
          <p:nvGrpSpPr>
            <p:cNvPr id="34830" name="Group 15"/>
            <p:cNvGrpSpPr>
              <a:grpSpLocks/>
            </p:cNvGrpSpPr>
            <p:nvPr/>
          </p:nvGrpSpPr>
          <p:grpSpPr bwMode="auto">
            <a:xfrm>
              <a:off x="670102" y="408508"/>
              <a:ext cx="788377" cy="1066801"/>
              <a:chOff x="5858094" y="5693716"/>
              <a:chExt cx="915020" cy="1169609"/>
            </a:xfrm>
          </p:grpSpPr>
          <p:sp>
            <p:nvSpPr>
              <p:cNvPr id="14" name="Isosceles Triangle 13"/>
              <p:cNvSpPr/>
              <p:nvPr/>
            </p:nvSpPr>
            <p:spPr bwMode="auto">
              <a:xfrm rot="5400000">
                <a:off x="5730414" y="5820197"/>
                <a:ext cx="1169544" cy="915369"/>
              </a:xfrm>
              <a:prstGeom prst="triangle">
                <a:avLst>
                  <a:gd name="adj" fmla="val 50687"/>
                </a:avLst>
              </a:prstGeom>
              <a:solidFill>
                <a:schemeClr val="bg2">
                  <a:lumMod val="50000"/>
                </a:schemeClr>
              </a:solidFill>
              <a:ln w="38100" cap="flat" cmpd="sng" algn="ctr">
                <a:solidFill>
                  <a:schemeClr val="tx1"/>
                </a:solidFill>
                <a:prstDash val="solid"/>
                <a:round/>
                <a:headEnd type="none" w="med" len="med"/>
                <a:tailEnd type="none" w="med" len="med"/>
              </a:ln>
              <a:effectLst/>
            </p:spPr>
            <p:txBody>
              <a:bodyPr>
                <a:scene3d>
                  <a:camera prst="orthographicFront"/>
                  <a:lightRig rig="threePt" dir="t"/>
                </a:scene3d>
                <a:sp3d extrusionH="57150">
                  <a:bevelT w="82550" h="38100" prst="coolSlant"/>
                </a:sp3d>
              </a:bodyPr>
              <a:lstStyle/>
              <a:p>
                <a:pPr>
                  <a:defRPr/>
                </a:pPr>
                <a:endParaRPr lang="af-ZA">
                  <a:effectLst>
                    <a:outerShdw blurRad="38100" dist="38100" dir="2700000" algn="tl">
                      <a:srgbClr val="000000">
                        <a:alpha val="43137"/>
                      </a:srgbClr>
                    </a:outerShdw>
                  </a:effectLst>
                  <a:latin typeface="Times"/>
                </a:endParaRPr>
              </a:p>
            </p:txBody>
          </p:sp>
          <p:sp>
            <p:nvSpPr>
              <p:cNvPr id="34832" name="TextBox 14"/>
              <p:cNvSpPr txBox="1">
                <a:spLocks noChangeArrowheads="1"/>
              </p:cNvSpPr>
              <p:nvPr/>
            </p:nvSpPr>
            <p:spPr bwMode="auto">
              <a:xfrm>
                <a:off x="5906212" y="6010533"/>
                <a:ext cx="664573" cy="50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0"/>
                  </a:spcBef>
                  <a:buSzTx/>
                  <a:buFontTx/>
                  <a:buNone/>
                </a:pPr>
                <a:r>
                  <a:rPr lang="af-ZA" altLang="en-US" sz="2400">
                    <a:solidFill>
                      <a:srgbClr val="FFFFFF"/>
                    </a:solidFill>
                    <a:latin typeface="Calibri" panose="020F0502020204030204" pitchFamily="34" charset="0"/>
                  </a:rPr>
                  <a:t>3.3</a:t>
                </a:r>
              </a:p>
            </p:txBody>
          </p:sp>
        </p:grpSp>
      </p:grpSp>
      <p:sp>
        <p:nvSpPr>
          <p:cNvPr id="24" name="TextBox 23"/>
          <p:cNvSpPr txBox="1"/>
          <p:nvPr/>
        </p:nvSpPr>
        <p:spPr>
          <a:xfrm>
            <a:off x="235482" y="3284984"/>
            <a:ext cx="2442622" cy="584775"/>
          </a:xfrm>
          <a:prstGeom prst="rect">
            <a:avLst/>
          </a:prstGeom>
          <a:noFill/>
        </p:spPr>
        <p:txBody>
          <a:bodyPr>
            <a:spAutoFit/>
            <a:scene3d>
              <a:camera prst="obliqueTopLeft"/>
              <a:lightRig rig="threePt" dir="t"/>
            </a:scene3d>
            <a:sp3d extrusionH="57150">
              <a:bevelT w="38100" h="38100" prst="slope"/>
            </a:sp3d>
          </a:bodyPr>
          <a:lstStyle/>
          <a:p>
            <a:pPr>
              <a:defRPr/>
            </a:pPr>
            <a:r>
              <a:rPr lang="en-US" sz="3200" u="sng" dirty="0">
                <a:ln w="3175">
                  <a:solidFill>
                    <a:schemeClr val="tx1"/>
                  </a:solidFill>
                </a:ln>
                <a:solidFill>
                  <a:schemeClr val="accent6">
                    <a:lumMod val="50000"/>
                  </a:schemeClr>
                </a:solidFill>
                <a:latin typeface="Calibri" pitchFamily="34" charset="0"/>
              </a:rPr>
              <a:t>OUTCOMES</a:t>
            </a:r>
          </a:p>
        </p:txBody>
      </p:sp>
      <p:sp>
        <p:nvSpPr>
          <p:cNvPr id="55307" name="Rectangle 11"/>
          <p:cNvSpPr>
            <a:spLocks noChangeArrowheads="1"/>
          </p:cNvSpPr>
          <p:nvPr/>
        </p:nvSpPr>
        <p:spPr bwMode="auto">
          <a:xfrm>
            <a:off x="311188" y="4005064"/>
            <a:ext cx="8581292" cy="2723823"/>
          </a:xfrm>
          <a:prstGeom prst="rect">
            <a:avLst/>
          </a:prstGeom>
          <a:solidFill>
            <a:srgbClr val="E6E6E6"/>
          </a:solidFill>
          <a:ln w="19050" cap="flat" cmpd="sng">
            <a:solidFill>
              <a:schemeClr val="tx1"/>
            </a:solidFill>
            <a:prstDash val="solid"/>
            <a:miter lim="800000"/>
            <a:headEnd/>
            <a:tailEnd/>
          </a:ln>
          <a:effectLst/>
          <a:scene3d>
            <a:camera prst="orthographicFront"/>
            <a:lightRig rig="threePt" dir="t"/>
          </a:scene3d>
          <a:sp3d>
            <a:bevelT w="165100" prst="coolSlant"/>
          </a:sp3d>
        </p:spPr>
        <p:txBody>
          <a:bodyPr anchor="ctr">
            <a:spAutoFit/>
          </a:bodyPr>
          <a:lstStyle/>
          <a:p>
            <a:pPr>
              <a:defRPr/>
            </a:pPr>
            <a:r>
              <a:rPr lang="en-GB" sz="1900" b="1" dirty="0"/>
              <a:t>Following completion of this Study Section you should be able to:</a:t>
            </a:r>
            <a:endParaRPr lang="en-ZA" sz="1900" b="1" dirty="0"/>
          </a:p>
          <a:p>
            <a:pPr marL="342900" indent="-342900">
              <a:buFont typeface="Wingdings" panose="05000000000000000000" pitchFamily="2" charset="2"/>
              <a:buChar char="Ø"/>
              <a:defRPr/>
            </a:pPr>
            <a:r>
              <a:rPr lang="en-GB" sz="1900" dirty="0"/>
              <a:t>Recognize the differences between electrolytes and non-electrolytes as well as an example of each type;</a:t>
            </a:r>
            <a:endParaRPr lang="en-ZA" sz="1900" dirty="0"/>
          </a:p>
          <a:p>
            <a:pPr marL="342900" indent="-342900">
              <a:buFont typeface="Wingdings" panose="05000000000000000000" pitchFamily="2" charset="2"/>
              <a:buChar char="Ø"/>
              <a:defRPr/>
            </a:pPr>
            <a:r>
              <a:rPr lang="en-GB" sz="1900" dirty="0"/>
              <a:t>Predict the solubility of ionic compounds in water by making use of a solubility table.  (Although the table in the middle of p. 108 of KT&amp;T will be supplied to you in tests and the examination you have to make very sure that you know how to use the table.  The table is also provided at the back of the Study Guide; and</a:t>
            </a:r>
            <a:endParaRPr lang="en-ZA" sz="1900" dirty="0"/>
          </a:p>
          <a:p>
            <a:pPr marL="342900" indent="-342900">
              <a:buFont typeface="Wingdings" panose="05000000000000000000" pitchFamily="2" charset="2"/>
              <a:buChar char="Ø"/>
              <a:defRPr/>
            </a:pPr>
            <a:r>
              <a:rPr lang="en-GB" sz="1900" dirty="0"/>
              <a:t>Name the ions that form when an ionic compound of an acid or a base dissolves in water.</a:t>
            </a:r>
            <a:endParaRPr lang="en-ZA" sz="1900" dirty="0"/>
          </a:p>
        </p:txBody>
      </p:sp>
      <p:sp>
        <p:nvSpPr>
          <p:cNvPr id="15" name="Rectangle 6"/>
          <p:cNvSpPr>
            <a:spLocks noChangeArrowheads="1"/>
          </p:cNvSpPr>
          <p:nvPr/>
        </p:nvSpPr>
        <p:spPr bwMode="auto">
          <a:xfrm>
            <a:off x="451338" y="2749569"/>
            <a:ext cx="8229600" cy="400110"/>
          </a:xfrm>
          <a:prstGeom prst="rect">
            <a:avLst/>
          </a:prstGeom>
          <a:solidFill>
            <a:srgbClr val="E6E6E6"/>
          </a:solidFill>
          <a:ln w="19050">
            <a:solidFill>
              <a:schemeClr val="tx1"/>
            </a:solidFill>
            <a:miter lim="800000"/>
            <a:headEnd/>
            <a:tailEnd/>
          </a:ln>
          <a:scene3d>
            <a:camera prst="orthographicFront"/>
            <a:lightRig rig="threePt" dir="t"/>
          </a:scene3d>
          <a:sp3d>
            <a:bevelT w="165100" prst="coolSlant"/>
          </a:sp3d>
        </p:spPr>
        <p:txBody>
          <a:bodyPr anchor="ctr">
            <a:spAutoFit/>
          </a:bodyPr>
          <a:lstStyle/>
          <a:p>
            <a:pPr>
              <a:tabLst>
                <a:tab pos="360363" algn="l"/>
              </a:tabLst>
              <a:defRPr/>
            </a:pPr>
            <a:r>
              <a:rPr lang="af-ZA" sz="2000" dirty="0" err="1">
                <a:latin typeface="Calibri" pitchFamily="34" charset="0"/>
                <a:cs typeface="Times New Roman" pitchFamily="18" charset="0"/>
              </a:rPr>
              <a:t>This</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study</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section</a:t>
            </a:r>
            <a:r>
              <a:rPr lang="af-ZA" sz="2000" dirty="0">
                <a:latin typeface="Calibri" pitchFamily="34" charset="0"/>
                <a:cs typeface="Times New Roman" pitchFamily="18" charset="0"/>
              </a:rPr>
              <a:t> is </a:t>
            </a:r>
            <a:r>
              <a:rPr lang="af-ZA" sz="2000" dirty="0" err="1">
                <a:latin typeface="Calibri" pitchFamily="34" charset="0"/>
                <a:cs typeface="Times New Roman" pitchFamily="18" charset="0"/>
              </a:rPr>
              <a:t>based</a:t>
            </a:r>
            <a:r>
              <a:rPr lang="af-ZA" sz="2000" dirty="0">
                <a:latin typeface="Calibri" pitchFamily="34" charset="0"/>
                <a:cs typeface="Times New Roman" pitchFamily="18" charset="0"/>
              </a:rPr>
              <a:t> </a:t>
            </a:r>
            <a:r>
              <a:rPr lang="af-ZA" sz="2000" dirty="0" err="1">
                <a:latin typeface="Calibri" pitchFamily="34" charset="0"/>
                <a:cs typeface="Times New Roman" pitchFamily="18" charset="0"/>
              </a:rPr>
              <a:t>on</a:t>
            </a:r>
            <a:r>
              <a:rPr lang="af-ZA" sz="2000" dirty="0">
                <a:latin typeface="Calibri" pitchFamily="34" charset="0"/>
                <a:cs typeface="Times New Roman" pitchFamily="18" charset="0"/>
              </a:rPr>
              <a:t> </a:t>
            </a:r>
            <a:r>
              <a:rPr lang="af-ZA" sz="2000" dirty="0" err="1" smtClean="0">
                <a:latin typeface="Calibri" pitchFamily="34" charset="0"/>
                <a:cs typeface="Times New Roman" pitchFamily="18" charset="0"/>
              </a:rPr>
              <a:t>chapter</a:t>
            </a:r>
            <a:r>
              <a:rPr lang="af-ZA" sz="2000" dirty="0" smtClean="0">
                <a:latin typeface="Calibri" pitchFamily="34" charset="0"/>
                <a:cs typeface="Times New Roman" pitchFamily="18" charset="0"/>
              </a:rPr>
              <a:t> 3 in </a:t>
            </a:r>
            <a:r>
              <a:rPr lang="af-ZA" sz="2000" dirty="0" err="1" smtClean="0">
                <a:latin typeface="Calibri" pitchFamily="34" charset="0"/>
                <a:cs typeface="Times New Roman" pitchFamily="18" charset="0"/>
              </a:rPr>
              <a:t>the</a:t>
            </a:r>
            <a:r>
              <a:rPr lang="af-ZA" sz="2000" dirty="0" smtClean="0">
                <a:latin typeface="Calibri" pitchFamily="34" charset="0"/>
                <a:cs typeface="Times New Roman" pitchFamily="18" charset="0"/>
              </a:rPr>
              <a:t> </a:t>
            </a:r>
            <a:r>
              <a:rPr lang="af-ZA" sz="2000" dirty="0" err="1" smtClean="0">
                <a:latin typeface="Calibri" pitchFamily="34" charset="0"/>
                <a:cs typeface="Times New Roman" pitchFamily="18" charset="0"/>
              </a:rPr>
              <a:t>textbook</a:t>
            </a:r>
            <a:r>
              <a:rPr lang="af-ZA" sz="2000" dirty="0" smtClean="0">
                <a:latin typeface="Calibri" pitchFamily="34" charset="0"/>
                <a:cs typeface="Times New Roman" pitchFamily="18" charset="0"/>
              </a:rPr>
              <a:t>. </a:t>
            </a:r>
            <a:endParaRPr lang="en-US" sz="20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500063" y="404813"/>
            <a:ext cx="8185150" cy="1238250"/>
          </a:xfrm>
          <a:solidFill>
            <a:schemeClr val="accent2"/>
          </a:solidFill>
          <a:ln w="57150" cmpd="thinThick">
            <a:solidFill>
              <a:schemeClr val="tx1"/>
            </a:solidFill>
          </a:ln>
          <a:effectLst>
            <a:outerShdw dist="35921" dir="2700000" algn="ctr" rotWithShape="0">
              <a:schemeClr val="bg2"/>
            </a:outerShdw>
          </a:effectLst>
        </p:spPr>
        <p:txBody>
          <a:bodyPr/>
          <a:lstStyle/>
          <a:p>
            <a:pPr>
              <a:defRPr/>
            </a:pPr>
            <a:r>
              <a:rPr lang="en-ZA" sz="3200" b="1" noProof="1" smtClean="0">
                <a:solidFill>
                  <a:srgbClr val="FFFFFF"/>
                </a:solidFill>
                <a:effectLst>
                  <a:outerShdw blurRad="38100" dist="38100" dir="2700000" algn="tl">
                    <a:srgbClr val="000000"/>
                  </a:outerShdw>
                </a:effectLst>
                <a:latin typeface="Comic Sans MS" pitchFamily="66" charset="0"/>
              </a:rPr>
              <a:t>Solubility of ionic compounds in water</a:t>
            </a:r>
            <a:endParaRPr lang="en-US" sz="3200" b="1" noProof="1" smtClean="0">
              <a:solidFill>
                <a:srgbClr val="FFFFFF"/>
              </a:solidFill>
              <a:effectLst>
                <a:outerShdw blurRad="38100" dist="38100" dir="2700000" algn="tl">
                  <a:srgbClr val="000000"/>
                </a:outerShdw>
              </a:effectLst>
              <a:latin typeface="Comic Sans MS" pitchFamily="66" charset="0"/>
            </a:endParaRPr>
          </a:p>
        </p:txBody>
      </p:sp>
      <p:sp>
        <p:nvSpPr>
          <p:cNvPr id="587783" name="Rectangle 7"/>
          <p:cNvSpPr>
            <a:spLocks noGrp="1" noChangeArrowheads="1"/>
          </p:cNvSpPr>
          <p:nvPr>
            <p:ph type="body" idx="1"/>
          </p:nvPr>
        </p:nvSpPr>
        <p:spPr>
          <a:xfrm>
            <a:off x="976313" y="2000250"/>
            <a:ext cx="7239000" cy="914400"/>
          </a:xfrm>
        </p:spPr>
        <p:txBody>
          <a:bodyPr/>
          <a:lstStyle/>
          <a:p>
            <a:pPr algn="ctr">
              <a:buFontTx/>
              <a:buNone/>
              <a:defRPr/>
            </a:pPr>
            <a:r>
              <a:rPr lang="en-ZA" sz="2800" noProof="1" smtClean="0">
                <a:effectLst>
                  <a:outerShdw blurRad="38100" dist="38100" dir="2700000" algn="tl">
                    <a:srgbClr val="FFFFFF"/>
                  </a:outerShdw>
                </a:effectLst>
                <a:latin typeface="Calibri" pitchFamily="34" charset="0"/>
              </a:rPr>
              <a:t>Not all ionic compounds dissolve in water.  Some are INSOLUBLE.</a:t>
            </a:r>
          </a:p>
        </p:txBody>
      </p:sp>
      <p:sp>
        <p:nvSpPr>
          <p:cNvPr id="51204" name="Text Box 8"/>
          <p:cNvSpPr txBox="1">
            <a:spLocks noChangeArrowheads="1"/>
          </p:cNvSpPr>
          <p:nvPr/>
        </p:nvSpPr>
        <p:spPr bwMode="auto">
          <a:xfrm>
            <a:off x="642938" y="3859213"/>
            <a:ext cx="71437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50000"/>
              </a:spcBef>
              <a:buSzTx/>
              <a:buFontTx/>
              <a:buNone/>
            </a:pPr>
            <a:r>
              <a:rPr lang="af-ZA" altLang="en-US" sz="2400" dirty="0" err="1">
                <a:solidFill>
                  <a:srgbClr val="00279F"/>
                </a:solidFill>
                <a:latin typeface="Comic Sans MS" panose="030F0702030302020204" pitchFamily="66" charset="0"/>
              </a:rPr>
              <a:t>Look</a:t>
            </a:r>
            <a:r>
              <a:rPr lang="af-ZA" altLang="en-US" sz="2400" dirty="0">
                <a:solidFill>
                  <a:srgbClr val="00279F"/>
                </a:solidFill>
                <a:latin typeface="Comic Sans MS" panose="030F0702030302020204" pitchFamily="66" charset="0"/>
              </a:rPr>
              <a:t> </a:t>
            </a:r>
            <a:r>
              <a:rPr lang="af-ZA" altLang="en-US" sz="2400" dirty="0" err="1">
                <a:solidFill>
                  <a:srgbClr val="00279F"/>
                </a:solidFill>
                <a:latin typeface="Comic Sans MS" panose="030F0702030302020204" pitchFamily="66" charset="0"/>
              </a:rPr>
              <a:t>at</a:t>
            </a:r>
            <a:r>
              <a:rPr lang="af-ZA" altLang="en-US" sz="2400" dirty="0">
                <a:solidFill>
                  <a:srgbClr val="00279F"/>
                </a:solidFill>
                <a:latin typeface="Comic Sans MS" panose="030F0702030302020204" pitchFamily="66" charset="0"/>
              </a:rPr>
              <a:t> </a:t>
            </a:r>
            <a:r>
              <a:rPr lang="af-ZA" altLang="en-US" sz="2400" dirty="0" err="1">
                <a:solidFill>
                  <a:srgbClr val="00279F"/>
                </a:solidFill>
                <a:latin typeface="Comic Sans MS" panose="030F0702030302020204" pitchFamily="66" charset="0"/>
              </a:rPr>
              <a:t>solubility</a:t>
            </a:r>
            <a:r>
              <a:rPr lang="af-ZA" altLang="en-US" sz="2400" dirty="0">
                <a:solidFill>
                  <a:srgbClr val="00279F"/>
                </a:solidFill>
                <a:latin typeface="Comic Sans MS" panose="030F0702030302020204" pitchFamily="66" charset="0"/>
              </a:rPr>
              <a:t> </a:t>
            </a:r>
            <a:r>
              <a:rPr lang="af-ZA" altLang="en-US" sz="2400" dirty="0" err="1">
                <a:solidFill>
                  <a:srgbClr val="00279F"/>
                </a:solidFill>
                <a:latin typeface="Comic Sans MS" panose="030F0702030302020204" pitchFamily="66" charset="0"/>
              </a:rPr>
              <a:t>rules</a:t>
            </a:r>
            <a:r>
              <a:rPr lang="af-ZA" altLang="en-US" sz="2400" dirty="0" smtClean="0">
                <a:solidFill>
                  <a:srgbClr val="00279F"/>
                </a:solidFill>
                <a:latin typeface="Comic Sans MS" panose="030F0702030302020204" pitchFamily="66" charset="0"/>
              </a:rPr>
              <a:t>:</a:t>
            </a:r>
            <a:endParaRPr lang="af-ZA" altLang="en-US" sz="2400" dirty="0">
              <a:solidFill>
                <a:srgbClr val="00279F"/>
              </a:solidFill>
              <a:latin typeface="Comic Sans MS" panose="030F0702030302020204" pitchFamily="66"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3600400" cy="432048"/>
          </a:xfrm>
          <a:solidFill>
            <a:schemeClr val="tx1"/>
          </a:solidFill>
          <a:scene3d>
            <a:camera prst="orthographicFront"/>
            <a:lightRig rig="threePt" dir="t"/>
          </a:scene3d>
          <a:sp3d>
            <a:bevelT/>
          </a:sp3d>
        </p:spPr>
        <p:txBody>
          <a:bodyPr/>
          <a:lstStyle/>
          <a:p>
            <a:r>
              <a:rPr lang="en-ZA" sz="1800" dirty="0" smtClean="0">
                <a:solidFill>
                  <a:srgbClr val="FF9999"/>
                </a:solidFill>
              </a:rPr>
              <a:t>Solubility Table</a:t>
            </a:r>
            <a:endParaRPr lang="en-ZA" sz="1800" dirty="0">
              <a:solidFill>
                <a:srgbClr val="FF9999"/>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763391"/>
              </p:ext>
            </p:extLst>
          </p:nvPr>
        </p:nvGraphicFramePr>
        <p:xfrm>
          <a:off x="323528" y="692696"/>
          <a:ext cx="5400600" cy="3383280"/>
        </p:xfrm>
        <a:graphic>
          <a:graphicData uri="http://schemas.openxmlformats.org/drawingml/2006/table">
            <a:tbl>
              <a:tblPr firstRow="1" bandRow="1">
                <a:tableStyleId>{00A15C55-8517-42AA-B614-E9B94910E393}</a:tableStyleId>
              </a:tblPr>
              <a:tblGrid>
                <a:gridCol w="1350150">
                  <a:extLst>
                    <a:ext uri="{9D8B030D-6E8A-4147-A177-3AD203B41FA5}">
                      <a16:colId xmlns:a16="http://schemas.microsoft.com/office/drawing/2014/main" val="1489848150"/>
                    </a:ext>
                  </a:extLst>
                </a:gridCol>
                <a:gridCol w="1350150">
                  <a:extLst>
                    <a:ext uri="{9D8B030D-6E8A-4147-A177-3AD203B41FA5}">
                      <a16:colId xmlns:a16="http://schemas.microsoft.com/office/drawing/2014/main" val="1945359370"/>
                    </a:ext>
                  </a:extLst>
                </a:gridCol>
                <a:gridCol w="1350150">
                  <a:extLst>
                    <a:ext uri="{9D8B030D-6E8A-4147-A177-3AD203B41FA5}">
                      <a16:colId xmlns:a16="http://schemas.microsoft.com/office/drawing/2014/main" val="1930021218"/>
                    </a:ext>
                  </a:extLst>
                </a:gridCol>
                <a:gridCol w="1350150">
                  <a:extLst>
                    <a:ext uri="{9D8B030D-6E8A-4147-A177-3AD203B41FA5}">
                      <a16:colId xmlns:a16="http://schemas.microsoft.com/office/drawing/2014/main" val="3187046713"/>
                    </a:ext>
                  </a:extLst>
                </a:gridCol>
              </a:tblGrid>
              <a:tr h="252561">
                <a:tc gridSpan="4">
                  <a:txBody>
                    <a:bodyPr/>
                    <a:lstStyle/>
                    <a:p>
                      <a:pPr algn="ctr"/>
                      <a:r>
                        <a:rPr lang="en-ZA" sz="1200" dirty="0" smtClean="0">
                          <a:solidFill>
                            <a:srgbClr val="FFFFFF"/>
                          </a:solidFill>
                        </a:rPr>
                        <a:t>Soluble compounds</a:t>
                      </a:r>
                      <a:endParaRPr lang="en-ZA" sz="12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sz="1400" dirty="0"/>
                    </a:p>
                  </a:txBody>
                  <a:tcPr/>
                </a:tc>
                <a:tc hMerge="1">
                  <a:txBody>
                    <a:bodyPr/>
                    <a:lstStyle/>
                    <a:p>
                      <a:endParaRPr lang="en-ZA" sz="1400" dirty="0"/>
                    </a:p>
                  </a:txBody>
                  <a:tcPr/>
                </a:tc>
                <a:tc hMerge="1">
                  <a:txBody>
                    <a:bodyPr/>
                    <a:lstStyle/>
                    <a:p>
                      <a:endParaRPr lang="en-ZA" sz="1400" dirty="0"/>
                    </a:p>
                  </a:txBody>
                  <a:tcPr/>
                </a:tc>
                <a:extLst>
                  <a:ext uri="{0D108BD9-81ED-4DB2-BD59-A6C34878D82A}">
                    <a16:rowId xmlns:a16="http://schemas.microsoft.com/office/drawing/2014/main" val="1296352401"/>
                  </a:ext>
                </a:extLst>
              </a:tr>
              <a:tr h="406674">
                <a:tc>
                  <a:txBody>
                    <a:bodyPr/>
                    <a:lstStyle/>
                    <a:p>
                      <a:r>
                        <a:rPr lang="en-ZA" sz="1200" dirty="0" smtClean="0"/>
                        <a:t>Almost all salts of Na</a:t>
                      </a:r>
                      <a:r>
                        <a:rPr lang="en-ZA" sz="1200" baseline="30000" dirty="0" smtClean="0"/>
                        <a:t>+</a:t>
                      </a:r>
                      <a:r>
                        <a:rPr lang="en-ZA" sz="1200" dirty="0" smtClean="0"/>
                        <a:t>, K</a:t>
                      </a:r>
                      <a:r>
                        <a:rPr lang="en-ZA" sz="1200" baseline="30000" dirty="0" smtClean="0"/>
                        <a:t>+</a:t>
                      </a:r>
                      <a:r>
                        <a:rPr lang="en-ZA" sz="1200" dirty="0" smtClean="0"/>
                        <a:t>, NH</a:t>
                      </a:r>
                      <a:r>
                        <a:rPr lang="en-ZA" sz="1200" baseline="-25000" dirty="0" smtClean="0"/>
                        <a:t>4</a:t>
                      </a:r>
                      <a:r>
                        <a:rPr lang="en-ZA" sz="1200" baseline="30000" dirty="0" smtClean="0"/>
                        <a:t>+</a:t>
                      </a:r>
                      <a:endParaRPr lang="en-ZA" sz="12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ZA" sz="1200" dirty="0" smtClean="0"/>
                        <a:t>Almost all salts of Cl</a:t>
                      </a:r>
                      <a:r>
                        <a:rPr lang="en-ZA" sz="1200" baseline="30000" dirty="0" smtClean="0"/>
                        <a:t>-</a:t>
                      </a:r>
                      <a:r>
                        <a:rPr lang="en-ZA" sz="1200" dirty="0" smtClean="0"/>
                        <a:t>, Br</a:t>
                      </a:r>
                      <a:r>
                        <a:rPr lang="en-ZA" sz="1200" baseline="30000" dirty="0" smtClean="0"/>
                        <a:t>-</a:t>
                      </a:r>
                      <a:r>
                        <a:rPr lang="en-ZA" sz="1200" dirty="0" smtClean="0"/>
                        <a:t>, I</a:t>
                      </a:r>
                      <a:r>
                        <a:rPr lang="en-ZA" sz="1200" baseline="30000" dirty="0" smtClean="0"/>
                        <a:t>-</a:t>
                      </a:r>
                      <a:endParaRPr lang="en-ZA" sz="12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ZA" sz="1200" dirty="0" smtClean="0"/>
                        <a:t>Salts containing F</a:t>
                      </a:r>
                      <a:r>
                        <a:rPr lang="en-ZA" sz="1200" baseline="30000" dirty="0" smtClean="0"/>
                        <a:t>-</a:t>
                      </a:r>
                      <a:r>
                        <a:rPr lang="en-ZA" sz="1200" dirty="0" smtClean="0"/>
                        <a:t> </a:t>
                      </a:r>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ZA" sz="1200" dirty="0" smtClean="0"/>
                        <a:t>Salts of </a:t>
                      </a:r>
                      <a:r>
                        <a:rPr lang="en-ZA" sz="1200" dirty="0" err="1" smtClean="0"/>
                        <a:t>sulfate</a:t>
                      </a:r>
                      <a:r>
                        <a:rPr lang="en-ZA" sz="1200" dirty="0" smtClean="0"/>
                        <a:t>, SO</a:t>
                      </a:r>
                      <a:r>
                        <a:rPr lang="en-ZA" sz="1200" baseline="-25000" dirty="0" smtClean="0"/>
                        <a:t>4</a:t>
                      </a:r>
                      <a:r>
                        <a:rPr lang="en-ZA" sz="1200" baseline="30000" dirty="0" smtClean="0"/>
                        <a:t>2-</a:t>
                      </a:r>
                      <a:r>
                        <a:rPr lang="en-ZA" sz="1200" dirty="0" smtClean="0"/>
                        <a:t> </a:t>
                      </a:r>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5501205"/>
                  </a:ext>
                </a:extLst>
              </a:tr>
              <a:tr h="1389083">
                <a:tc>
                  <a:txBody>
                    <a:bodyPr/>
                    <a:lstStyle/>
                    <a:p>
                      <a:r>
                        <a:rPr lang="en-ZA" sz="1200" dirty="0" smtClean="0"/>
                        <a:t>Salts of nitrates,</a:t>
                      </a:r>
                      <a:r>
                        <a:rPr lang="en-ZA" sz="1200" baseline="0" dirty="0" smtClean="0"/>
                        <a:t> NO</a:t>
                      </a:r>
                      <a:r>
                        <a:rPr lang="en-ZA" sz="1200" baseline="-25000" dirty="0" smtClean="0"/>
                        <a:t>3</a:t>
                      </a:r>
                      <a:r>
                        <a:rPr lang="en-ZA" sz="1200" baseline="30000" dirty="0" smtClean="0"/>
                        <a:t>-</a:t>
                      </a:r>
                    </a:p>
                    <a:p>
                      <a:r>
                        <a:rPr lang="en-ZA" sz="1200" baseline="0" dirty="0" smtClean="0"/>
                        <a:t>Salts of chlorate, ClO</a:t>
                      </a:r>
                      <a:r>
                        <a:rPr lang="en-ZA" sz="1200" baseline="-25000" dirty="0" smtClean="0"/>
                        <a:t>3</a:t>
                      </a:r>
                      <a:r>
                        <a:rPr lang="en-ZA" sz="1200" baseline="30000" dirty="0" smtClean="0"/>
                        <a:t>-</a:t>
                      </a:r>
                    </a:p>
                    <a:p>
                      <a:r>
                        <a:rPr lang="en-ZA" sz="1200" baseline="0" dirty="0" smtClean="0"/>
                        <a:t>Salts of perchlorate, ClO</a:t>
                      </a:r>
                      <a:r>
                        <a:rPr lang="en-ZA" sz="1200" baseline="-25000" dirty="0" smtClean="0"/>
                        <a:t>4</a:t>
                      </a:r>
                      <a:r>
                        <a:rPr lang="en-ZA" sz="1200" baseline="30000" dirty="0" smtClean="0"/>
                        <a:t>-</a:t>
                      </a:r>
                    </a:p>
                    <a:p>
                      <a:r>
                        <a:rPr lang="en-ZA" sz="1200" baseline="0" dirty="0" smtClean="0"/>
                        <a:t>Salts of acetate, CH</a:t>
                      </a:r>
                      <a:r>
                        <a:rPr lang="en-ZA" sz="1200" baseline="-25000" dirty="0" smtClean="0"/>
                        <a:t>3</a:t>
                      </a:r>
                      <a:r>
                        <a:rPr lang="en-ZA" sz="1200" baseline="0" dirty="0" smtClean="0"/>
                        <a:t>CO</a:t>
                      </a:r>
                      <a:r>
                        <a:rPr lang="en-ZA" sz="1200" baseline="-25000" dirty="0" smtClean="0"/>
                        <a:t>2</a:t>
                      </a:r>
                      <a:r>
                        <a:rPr lang="en-ZA" sz="1200" baseline="30000" dirty="0" smtClean="0"/>
                        <a:t>-</a:t>
                      </a:r>
                      <a:r>
                        <a:rPr lang="en-ZA" sz="1200" baseline="0" dirty="0" smtClean="0"/>
                        <a:t> </a:t>
                      </a:r>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9246303"/>
                  </a:ext>
                </a:extLst>
              </a:tr>
              <a:tr h="406674">
                <a:tc>
                  <a:txBody>
                    <a:bodyPr/>
                    <a:lstStyle/>
                    <a:p>
                      <a:r>
                        <a:rPr lang="en-ZA" sz="1200" b="1" dirty="0" smtClean="0"/>
                        <a:t>NO EXCEPTIONS</a:t>
                      </a:r>
                      <a:endParaRPr lang="en-ZA"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b="1" dirty="0" smtClean="0"/>
                        <a:t>Exceptions</a:t>
                      </a:r>
                    </a:p>
                    <a:p>
                      <a:r>
                        <a:rPr lang="en-ZA" sz="1200" b="1" dirty="0" smtClean="0"/>
                        <a:t>(not soluble)</a:t>
                      </a:r>
                      <a:endParaRPr lang="en-ZA"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b="1" dirty="0" smtClean="0"/>
                        <a:t>Exceptions</a:t>
                      </a:r>
                    </a:p>
                    <a:p>
                      <a:r>
                        <a:rPr lang="en-ZA" sz="1200" b="1" dirty="0" smtClean="0"/>
                        <a:t>(not</a:t>
                      </a:r>
                      <a:r>
                        <a:rPr lang="en-ZA" sz="1200" b="1" baseline="0" dirty="0" smtClean="0"/>
                        <a:t> soluble)</a:t>
                      </a:r>
                      <a:endParaRPr lang="en-ZA"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b="1" dirty="0" smtClean="0"/>
                        <a:t>Exceptions</a:t>
                      </a:r>
                    </a:p>
                    <a:p>
                      <a:r>
                        <a:rPr lang="en-ZA" sz="1200" b="1" dirty="0" smtClean="0"/>
                        <a:t>(not soluble)</a:t>
                      </a:r>
                      <a:endParaRPr lang="en-ZA"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72992677"/>
                  </a:ext>
                </a:extLst>
              </a:tr>
              <a:tr h="569344">
                <a:tc>
                  <a:txBody>
                    <a:bodyPr/>
                    <a:lstStyle/>
                    <a:p>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dirty="0" smtClean="0"/>
                        <a:t>Halides of Ag</a:t>
                      </a:r>
                      <a:r>
                        <a:rPr lang="en-ZA" sz="1200" baseline="30000" dirty="0" smtClean="0"/>
                        <a:t>+</a:t>
                      </a:r>
                      <a:r>
                        <a:rPr lang="en-ZA" sz="1200" dirty="0" smtClean="0"/>
                        <a:t>, Hg</a:t>
                      </a:r>
                      <a:r>
                        <a:rPr lang="en-ZA" sz="1200" baseline="-25000" dirty="0" smtClean="0"/>
                        <a:t>2</a:t>
                      </a:r>
                      <a:r>
                        <a:rPr lang="en-ZA" sz="1200" baseline="30000" dirty="0" smtClean="0"/>
                        <a:t>2+</a:t>
                      </a:r>
                      <a:r>
                        <a:rPr lang="en-ZA" sz="1200" dirty="0" smtClean="0"/>
                        <a:t>, Pb</a:t>
                      </a:r>
                      <a:r>
                        <a:rPr lang="en-ZA" sz="1200" baseline="30000" dirty="0" smtClean="0"/>
                        <a:t>2+</a:t>
                      </a:r>
                      <a:r>
                        <a:rPr lang="en-ZA" sz="1200" dirty="0" smtClean="0"/>
                        <a:t> </a:t>
                      </a:r>
                      <a:endParaRPr lang="en-ZA"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dirty="0" smtClean="0"/>
                        <a:t>Fluorides of</a:t>
                      </a:r>
                      <a:r>
                        <a:rPr lang="en-ZA" sz="1200" baseline="0" dirty="0" smtClean="0"/>
                        <a:t> Mg</a:t>
                      </a:r>
                      <a:r>
                        <a:rPr lang="en-ZA" sz="1200" baseline="30000" dirty="0" smtClean="0"/>
                        <a:t>2+</a:t>
                      </a:r>
                      <a:r>
                        <a:rPr lang="en-ZA" sz="1200" baseline="0" dirty="0" smtClean="0"/>
                        <a:t>, Ca</a:t>
                      </a:r>
                      <a:r>
                        <a:rPr lang="en-ZA" sz="1200" baseline="30000" dirty="0" smtClean="0"/>
                        <a:t>2+</a:t>
                      </a:r>
                      <a:r>
                        <a:rPr lang="en-ZA" sz="1200" baseline="0" dirty="0" smtClean="0"/>
                        <a:t>, Sr</a:t>
                      </a:r>
                      <a:r>
                        <a:rPr lang="en-ZA" sz="1200" baseline="30000" dirty="0" smtClean="0"/>
                        <a:t>2+</a:t>
                      </a:r>
                      <a:r>
                        <a:rPr lang="en-ZA" sz="1200" baseline="0" dirty="0" smtClean="0"/>
                        <a:t>, Ba</a:t>
                      </a:r>
                      <a:r>
                        <a:rPr lang="en-ZA" sz="1200" baseline="30000" dirty="0" smtClean="0"/>
                        <a:t>2+</a:t>
                      </a:r>
                      <a:r>
                        <a:rPr lang="en-ZA" sz="1200" baseline="0" dirty="0" smtClean="0"/>
                        <a:t>, Pb</a:t>
                      </a:r>
                      <a:r>
                        <a:rPr lang="en-ZA" sz="1200" baseline="30000" dirty="0" smtClean="0"/>
                        <a:t>2+</a:t>
                      </a:r>
                      <a:r>
                        <a:rPr lang="en-ZA" sz="1200" baseline="0" dirty="0" smtClean="0"/>
                        <a:t> </a:t>
                      </a:r>
                      <a:endParaRPr lang="en-ZA"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ZA" sz="1200" dirty="0" err="1" smtClean="0"/>
                        <a:t>Sulfates</a:t>
                      </a:r>
                      <a:r>
                        <a:rPr lang="en-ZA" sz="1200" dirty="0" smtClean="0"/>
                        <a:t> of</a:t>
                      </a:r>
                      <a:r>
                        <a:rPr lang="en-ZA" sz="1200" baseline="0" dirty="0" smtClean="0"/>
                        <a:t> Ca</a:t>
                      </a:r>
                      <a:r>
                        <a:rPr lang="en-ZA" sz="1200" baseline="30000" dirty="0" smtClean="0"/>
                        <a:t>2+</a:t>
                      </a:r>
                      <a:r>
                        <a:rPr lang="en-ZA" sz="1200" baseline="0" dirty="0" smtClean="0"/>
                        <a:t>, Sr</a:t>
                      </a:r>
                      <a:r>
                        <a:rPr lang="en-ZA" sz="1200" baseline="30000" dirty="0" smtClean="0"/>
                        <a:t>2+</a:t>
                      </a:r>
                      <a:r>
                        <a:rPr lang="en-ZA" sz="1200" baseline="0" dirty="0" smtClean="0"/>
                        <a:t>, Ba</a:t>
                      </a:r>
                      <a:r>
                        <a:rPr lang="en-ZA" sz="1200" baseline="30000" dirty="0" smtClean="0"/>
                        <a:t>2+</a:t>
                      </a:r>
                      <a:r>
                        <a:rPr lang="en-ZA" sz="1200" baseline="0" dirty="0" smtClean="0"/>
                        <a:t>, Pb</a:t>
                      </a:r>
                      <a:r>
                        <a:rPr lang="en-ZA" sz="1200" baseline="30000" dirty="0" smtClean="0"/>
                        <a:t>2+</a:t>
                      </a:r>
                      <a:r>
                        <a:rPr lang="en-ZA" sz="1200" baseline="0" dirty="0" smtClean="0"/>
                        <a:t>, Ag</a:t>
                      </a:r>
                      <a:r>
                        <a:rPr lang="en-ZA" sz="1200" baseline="30000" dirty="0" smtClean="0"/>
                        <a:t>+</a:t>
                      </a:r>
                      <a:r>
                        <a:rPr lang="en-ZA" sz="1200" baseline="0" dirty="0" smtClean="0"/>
                        <a:t> </a:t>
                      </a:r>
                      <a:endParaRPr lang="en-ZA"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340016913"/>
                  </a:ext>
                </a:extLst>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4030512495"/>
              </p:ext>
            </p:extLst>
          </p:nvPr>
        </p:nvGraphicFramePr>
        <p:xfrm>
          <a:off x="4427984" y="4149368"/>
          <a:ext cx="4320480" cy="2577798"/>
        </p:xfrm>
        <a:graphic>
          <a:graphicData uri="http://schemas.openxmlformats.org/drawingml/2006/table">
            <a:tbl>
              <a:tblPr firstRow="1" bandRow="1">
                <a:tableStyleId>{00A15C55-8517-42AA-B614-E9B94910E393}</a:tableStyleId>
              </a:tblPr>
              <a:tblGrid>
                <a:gridCol w="2160240">
                  <a:extLst>
                    <a:ext uri="{9D8B030D-6E8A-4147-A177-3AD203B41FA5}">
                      <a16:colId xmlns:a16="http://schemas.microsoft.com/office/drawing/2014/main" val="1489848150"/>
                    </a:ext>
                  </a:extLst>
                </a:gridCol>
                <a:gridCol w="2160240">
                  <a:extLst>
                    <a:ext uri="{9D8B030D-6E8A-4147-A177-3AD203B41FA5}">
                      <a16:colId xmlns:a16="http://schemas.microsoft.com/office/drawing/2014/main" val="1930021218"/>
                    </a:ext>
                  </a:extLst>
                </a:gridCol>
              </a:tblGrid>
              <a:tr h="282451">
                <a:tc gridSpan="2">
                  <a:txBody>
                    <a:bodyPr/>
                    <a:lstStyle/>
                    <a:p>
                      <a:pPr algn="ctr"/>
                      <a:r>
                        <a:rPr lang="en-ZA" sz="1200" dirty="0" smtClean="0">
                          <a:solidFill>
                            <a:srgbClr val="FFFFFF"/>
                          </a:solidFill>
                        </a:rPr>
                        <a:t>Insoluble compounds</a:t>
                      </a:r>
                      <a:endParaRPr lang="en-ZA" sz="12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ZA" sz="1400" dirty="0"/>
                    </a:p>
                  </a:txBody>
                  <a:tcPr/>
                </a:tc>
                <a:extLst>
                  <a:ext uri="{0D108BD9-81ED-4DB2-BD59-A6C34878D82A}">
                    <a16:rowId xmlns:a16="http://schemas.microsoft.com/office/drawing/2014/main" val="1296352401"/>
                  </a:ext>
                </a:extLst>
              </a:tr>
              <a:tr h="1059192">
                <a:tc>
                  <a:txBody>
                    <a:bodyPr/>
                    <a:lstStyle/>
                    <a:p>
                      <a:r>
                        <a:rPr lang="en-ZA" sz="1200" dirty="0" smtClean="0"/>
                        <a:t>Salts of carbonate,</a:t>
                      </a:r>
                      <a:r>
                        <a:rPr lang="en-ZA" sz="1200" baseline="0" dirty="0" smtClean="0"/>
                        <a:t> CO</a:t>
                      </a:r>
                      <a:r>
                        <a:rPr lang="en-ZA" sz="1200" baseline="-25000" dirty="0" smtClean="0"/>
                        <a:t>3</a:t>
                      </a:r>
                      <a:r>
                        <a:rPr lang="en-ZA" sz="1200" baseline="30000" dirty="0" smtClean="0"/>
                        <a:t>2-</a:t>
                      </a:r>
                      <a:r>
                        <a:rPr lang="en-ZA" sz="1200" baseline="0" dirty="0" smtClean="0"/>
                        <a:t> </a:t>
                      </a:r>
                      <a:endParaRPr lang="en-ZA" sz="1200" baseline="30000" dirty="0" smtClean="0"/>
                    </a:p>
                    <a:p>
                      <a:r>
                        <a:rPr lang="en-ZA" sz="1200" baseline="0" dirty="0" smtClean="0"/>
                        <a:t>Salts of phosphate, PO</a:t>
                      </a:r>
                      <a:r>
                        <a:rPr lang="en-ZA" sz="1200" baseline="-25000" dirty="0" smtClean="0"/>
                        <a:t>4</a:t>
                      </a:r>
                      <a:r>
                        <a:rPr lang="en-ZA" sz="1200" baseline="30000" dirty="0" smtClean="0"/>
                        <a:t>3-</a:t>
                      </a:r>
                      <a:r>
                        <a:rPr lang="en-ZA" sz="1200" baseline="0" dirty="0" smtClean="0"/>
                        <a:t> </a:t>
                      </a:r>
                      <a:endParaRPr lang="en-ZA" sz="1200" baseline="30000" dirty="0" smtClean="0"/>
                    </a:p>
                    <a:p>
                      <a:r>
                        <a:rPr lang="en-ZA" sz="1200" baseline="0" dirty="0" smtClean="0"/>
                        <a:t>Salts of oxalate, C</a:t>
                      </a:r>
                      <a:r>
                        <a:rPr lang="en-ZA" sz="1200" baseline="-25000" dirty="0" smtClean="0"/>
                        <a:t>2</a:t>
                      </a:r>
                      <a:r>
                        <a:rPr lang="en-ZA" sz="1200" baseline="0" dirty="0" smtClean="0"/>
                        <a:t>O</a:t>
                      </a:r>
                      <a:r>
                        <a:rPr lang="en-ZA" sz="1200" baseline="-25000" dirty="0" smtClean="0"/>
                        <a:t>4</a:t>
                      </a:r>
                      <a:r>
                        <a:rPr lang="en-ZA" sz="1200" baseline="30000" dirty="0" smtClean="0"/>
                        <a:t>2-</a:t>
                      </a:r>
                      <a:r>
                        <a:rPr lang="en-ZA" sz="1200" baseline="0" dirty="0" smtClean="0"/>
                        <a:t>  (CO</a:t>
                      </a:r>
                      <a:r>
                        <a:rPr lang="en-ZA" sz="1200" baseline="-25000" dirty="0" smtClean="0"/>
                        <a:t>2</a:t>
                      </a:r>
                      <a:r>
                        <a:rPr lang="en-ZA" sz="1200" baseline="0" dirty="0" smtClean="0"/>
                        <a:t>)</a:t>
                      </a:r>
                      <a:r>
                        <a:rPr lang="en-ZA" sz="1200" baseline="-25000" dirty="0" smtClean="0"/>
                        <a:t>2</a:t>
                      </a:r>
                      <a:r>
                        <a:rPr lang="en-ZA" sz="1200" baseline="30000" dirty="0" smtClean="0"/>
                        <a:t>2-</a:t>
                      </a:r>
                      <a:r>
                        <a:rPr lang="en-ZA" sz="1200" baseline="0" dirty="0" smtClean="0"/>
                        <a:t> </a:t>
                      </a:r>
                      <a:endParaRPr lang="en-ZA" sz="1200" baseline="30000" dirty="0" smtClean="0"/>
                    </a:p>
                    <a:p>
                      <a:r>
                        <a:rPr lang="en-ZA" sz="1200" baseline="0" dirty="0" smtClean="0"/>
                        <a:t>Salts of chromate, CrO</a:t>
                      </a:r>
                      <a:r>
                        <a:rPr lang="en-ZA" sz="1200" baseline="-25000" dirty="0" smtClean="0"/>
                        <a:t>4</a:t>
                      </a:r>
                      <a:r>
                        <a:rPr lang="en-ZA" sz="1200" baseline="30000" dirty="0" smtClean="0"/>
                        <a:t>2-</a:t>
                      </a:r>
                      <a:r>
                        <a:rPr lang="en-ZA" sz="1200" baseline="0" dirty="0" smtClean="0"/>
                        <a:t> </a:t>
                      </a:r>
                    </a:p>
                    <a:p>
                      <a:r>
                        <a:rPr lang="en-ZA" sz="1200" baseline="0" dirty="0" smtClean="0"/>
                        <a:t>Salts of sulphide, S</a:t>
                      </a:r>
                      <a:r>
                        <a:rPr lang="en-ZA" sz="1200" baseline="30000" dirty="0" smtClean="0"/>
                        <a:t>2-</a:t>
                      </a:r>
                      <a:r>
                        <a:rPr lang="en-ZA" sz="1200" baseline="0" dirty="0" smtClean="0"/>
                        <a:t>  </a:t>
                      </a:r>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ZA" sz="1200" dirty="0" smtClean="0"/>
                        <a:t>Most metal hydroxides</a:t>
                      </a:r>
                      <a:r>
                        <a:rPr lang="en-ZA" sz="1200" baseline="0" dirty="0" smtClean="0"/>
                        <a:t> and oxides</a:t>
                      </a:r>
                      <a:endParaRPr lang="en-ZA"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9246303"/>
                  </a:ext>
                </a:extLst>
              </a:tr>
              <a:tr h="462941">
                <a:tc>
                  <a:txBody>
                    <a:bodyPr/>
                    <a:lstStyle/>
                    <a:p>
                      <a:pPr algn="ctr"/>
                      <a:r>
                        <a:rPr lang="en-ZA" sz="1200" b="1" dirty="0" smtClean="0"/>
                        <a:t>Exceptions (soluble)</a:t>
                      </a:r>
                      <a:endParaRPr lang="en-ZA"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ZA" sz="1200" b="1" dirty="0" smtClean="0"/>
                        <a:t>Exceptions (soluble)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72992677"/>
                  </a:ext>
                </a:extLst>
              </a:tr>
              <a:tr h="643686">
                <a:tc>
                  <a:txBody>
                    <a:bodyPr/>
                    <a:lstStyle/>
                    <a:p>
                      <a:r>
                        <a:rPr lang="en-ZA" sz="1200" dirty="0" smtClean="0"/>
                        <a:t>Salts of NH</a:t>
                      </a:r>
                      <a:r>
                        <a:rPr lang="en-ZA" sz="1200" baseline="-25000" dirty="0" smtClean="0"/>
                        <a:t>4</a:t>
                      </a:r>
                      <a:r>
                        <a:rPr lang="en-ZA" sz="1200" baseline="30000" dirty="0" smtClean="0"/>
                        <a:t>+</a:t>
                      </a:r>
                      <a:r>
                        <a:rPr lang="en-ZA" sz="1200" dirty="0" smtClean="0"/>
                        <a:t> and the alkali metal cations,</a:t>
                      </a:r>
                      <a:r>
                        <a:rPr lang="en-ZA" sz="1200" baseline="0" dirty="0" smtClean="0"/>
                        <a:t> and </a:t>
                      </a:r>
                      <a:r>
                        <a:rPr lang="en-ZA" sz="1200" baseline="0" dirty="0" err="1" smtClean="0"/>
                        <a:t>BaS</a:t>
                      </a:r>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Alkali metal hydroxides and Ba(OH)</a:t>
                      </a:r>
                      <a:r>
                        <a:rPr lang="en-ZA" sz="1200" baseline="-25000" dirty="0" smtClean="0"/>
                        <a:t>2</a:t>
                      </a:r>
                      <a:r>
                        <a:rPr lang="en-ZA" sz="1200" dirty="0" smtClean="0"/>
                        <a:t> and </a:t>
                      </a:r>
                      <a:r>
                        <a:rPr lang="en-ZA" sz="1200" dirty="0" err="1" smtClean="0"/>
                        <a:t>Sr</a:t>
                      </a:r>
                      <a:r>
                        <a:rPr lang="en-ZA" sz="1200" dirty="0" smtClean="0"/>
                        <a:t>(OH)</a:t>
                      </a:r>
                      <a:r>
                        <a:rPr lang="en-ZA" sz="1200" baseline="-25000" dirty="0" smtClean="0"/>
                        <a:t>2</a:t>
                      </a:r>
                      <a:r>
                        <a:rPr lang="en-ZA" sz="1200" dirty="0" smtClean="0"/>
                        <a:t> </a:t>
                      </a:r>
                    </a:p>
                    <a:p>
                      <a:endParaRPr lang="en-ZA"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3340016913"/>
                  </a:ext>
                </a:extLst>
              </a:tr>
            </a:tbl>
          </a:graphicData>
        </a:graphic>
      </p:graphicFrame>
    </p:spTree>
    <p:extLst>
      <p:ext uri="{BB962C8B-B14F-4D97-AF65-F5344CB8AC3E}">
        <p14:creationId xmlns:p14="http://schemas.microsoft.com/office/powerpoint/2010/main" val="2642403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8" name="Rectangle 10"/>
          <p:cNvSpPr>
            <a:spLocks noGrp="1" noChangeArrowheads="1"/>
          </p:cNvSpPr>
          <p:nvPr>
            <p:ph type="title"/>
          </p:nvPr>
        </p:nvSpPr>
        <p:spPr>
          <a:xfrm>
            <a:off x="762000" y="142875"/>
            <a:ext cx="7620000" cy="609600"/>
          </a:xfrm>
        </p:spPr>
        <p:txBody>
          <a:bodyPr/>
          <a:lstStyle/>
          <a:p>
            <a:pPr>
              <a:defRPr/>
            </a:pPr>
            <a:r>
              <a:rPr lang="en-US" sz="3200" dirty="0">
                <a:solidFill>
                  <a:schemeClr val="hlink"/>
                </a:solidFill>
                <a:effectLst>
                  <a:outerShdw blurRad="38100" dist="38100" dir="2700000" algn="tl">
                    <a:srgbClr val="C0C0C0"/>
                  </a:outerShdw>
                </a:effectLst>
                <a:latin typeface="Comic Sans MS" pitchFamily="66" charset="0"/>
              </a:rPr>
              <a:t>Water Solubility of Ionic Compounds</a:t>
            </a:r>
            <a:endParaRPr lang="en-US" sz="4000" dirty="0">
              <a:solidFill>
                <a:schemeClr val="hlink"/>
              </a:solidFill>
              <a:effectLst>
                <a:outerShdw blurRad="38100" dist="38100" dir="2700000" algn="tl">
                  <a:srgbClr val="C0C0C0"/>
                </a:outerShdw>
              </a:effectLst>
            </a:endParaRPr>
          </a:p>
        </p:txBody>
      </p:sp>
      <p:pic>
        <p:nvPicPr>
          <p:cNvPr id="5325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876300"/>
            <a:ext cx="6203950" cy="591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776" name="Text Box 8"/>
          <p:cNvSpPr txBox="1">
            <a:spLocks noChangeArrowheads="1"/>
          </p:cNvSpPr>
          <p:nvPr/>
        </p:nvSpPr>
        <p:spPr bwMode="auto">
          <a:xfrm>
            <a:off x="4114800" y="971550"/>
            <a:ext cx="4587875" cy="1457325"/>
          </a:xfrm>
          <a:prstGeom prst="rect">
            <a:avLst/>
          </a:prstGeom>
          <a:solidFill>
            <a:srgbClr val="3333FF"/>
          </a:solidFill>
          <a:ln w="6350">
            <a:solidFill>
              <a:schemeClr val="tx1"/>
            </a:solidFill>
            <a:miter lim="800000"/>
            <a:headEnd/>
            <a:tailEnd/>
          </a:ln>
          <a:effectLst/>
        </p:spPr>
        <p:txBody>
          <a:bodyPr>
            <a:spAutoFit/>
          </a:bodyPr>
          <a:lstStyle/>
          <a:p>
            <a:pPr algn="ctr">
              <a:lnSpc>
                <a:spcPct val="80000"/>
              </a:lnSpc>
              <a:defRPr/>
            </a:pPr>
            <a:r>
              <a:rPr lang="en-US">
                <a:solidFill>
                  <a:srgbClr val="FFFFCC"/>
                </a:solidFill>
                <a:effectLst>
                  <a:outerShdw blurRad="38100" dist="38100" dir="2700000" algn="tl">
                    <a:srgbClr val="000000"/>
                  </a:outerShdw>
                </a:effectLst>
                <a:latin typeface="Comic Sans MS" pitchFamily="66" charset="0"/>
              </a:rPr>
              <a:t>If one ion from the “Soluble Compd.” list is present in a compound, the compound is water soluble.</a:t>
            </a:r>
            <a:endParaRPr lang="en-US">
              <a:solidFill>
                <a:schemeClr val="hlink"/>
              </a:solidFill>
              <a:effectLst>
                <a:outerShdw blurRad="38100" dist="38100" dir="2700000" algn="tl">
                  <a:srgbClr val="000000"/>
                </a:outerShdw>
              </a:effectLst>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6"/>
                                        </p:tgtEl>
                                        <p:attrNameLst>
                                          <p:attrName>style.visibility</p:attrName>
                                        </p:attrNameLst>
                                      </p:cBhvr>
                                      <p:to>
                                        <p:strVal val="visible"/>
                                      </p:to>
                                    </p:set>
                                    <p:animEffect transition="in" filter="dissolve">
                                      <p:cBhvr>
                                        <p:cTn id="7" dur="500"/>
                                        <p:tgtEl>
                                          <p:spTgt spid="32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6"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9E9E9"/>
        </a:solid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bwMode="auto">
          <a:xfrm>
            <a:off x="357188" y="1285875"/>
            <a:ext cx="8286750" cy="571500"/>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Which one of the compounds listed below is water soluble?</a:t>
            </a:r>
          </a:p>
        </p:txBody>
      </p:sp>
      <p:sp>
        <p:nvSpPr>
          <p:cNvPr id="6" name="Rectangle 4"/>
          <p:cNvSpPr txBox="1">
            <a:spLocks noChangeArrowheads="1"/>
          </p:cNvSpPr>
          <p:nvPr/>
        </p:nvSpPr>
        <p:spPr bwMode="auto">
          <a:xfrm>
            <a:off x="325438" y="2878138"/>
            <a:ext cx="8286750" cy="1071562"/>
          </a:xfrm>
          <a:prstGeom prst="rect">
            <a:avLst/>
          </a:prstGeom>
          <a:noFill/>
          <a:ln w="12700">
            <a:noFill/>
            <a:miter lim="800000"/>
            <a:headEnd/>
            <a:tailEnd/>
          </a:ln>
        </p:spPr>
        <p:txBody>
          <a:bodyPr lIns="90487" tIns="44450" rIns="90487" bIns="44450"/>
          <a:lstStyle/>
          <a:p>
            <a:pPr marL="342900" indent="-342900" defTabSz="274320">
              <a:lnSpc>
                <a:spcPct val="150000"/>
              </a:lnSpc>
              <a:spcBef>
                <a:spcPts val="0"/>
              </a:spcBef>
              <a:buClr>
                <a:srgbClr val="C00000"/>
              </a:buClr>
              <a:buSzPct val="100000"/>
              <a:tabLst>
                <a:tab pos="274320" algn="l"/>
              </a:tabLst>
              <a:defRPr/>
            </a:pPr>
            <a:r>
              <a:rPr lang="en-US" sz="2000" b="1" kern="0" noProof="1">
                <a:latin typeface="Comic Sans MS" pitchFamily="66" charset="0"/>
              </a:rPr>
              <a:t>Calsium nitrate dihydrate is dissolved in water.  What ions are present in solution?</a:t>
            </a:r>
          </a:p>
        </p:txBody>
      </p:sp>
      <p:sp>
        <p:nvSpPr>
          <p:cNvPr id="7" name="Rectangle 4"/>
          <p:cNvSpPr txBox="1">
            <a:spLocks noChangeArrowheads="1"/>
          </p:cNvSpPr>
          <p:nvPr/>
        </p:nvSpPr>
        <p:spPr bwMode="auto">
          <a:xfrm>
            <a:off x="449263" y="4027488"/>
            <a:ext cx="3286125" cy="571500"/>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a)			Ca</a:t>
            </a:r>
            <a:r>
              <a:rPr lang="en-US" sz="2000" b="1" kern="0" baseline="30000" noProof="1">
                <a:latin typeface="Comic Sans MS" pitchFamily="66" charset="0"/>
              </a:rPr>
              <a:t>2+</a:t>
            </a:r>
            <a:r>
              <a:rPr lang="en-US" sz="2000" b="1" kern="0" noProof="1">
                <a:latin typeface="Comic Sans MS" pitchFamily="66" charset="0"/>
              </a:rPr>
              <a:t> and (NO</a:t>
            </a:r>
            <a:r>
              <a:rPr lang="en-US" sz="2000" b="1" kern="0" baseline="-25000" noProof="1">
                <a:latin typeface="Comic Sans MS" pitchFamily="66" charset="0"/>
              </a:rPr>
              <a:t>3</a:t>
            </a:r>
            <a:r>
              <a:rPr lang="en-US" sz="2000" b="1" kern="0" noProof="1">
                <a:latin typeface="Comic Sans MS" pitchFamily="66" charset="0"/>
              </a:rPr>
              <a:t>)</a:t>
            </a:r>
            <a:r>
              <a:rPr lang="en-US" sz="2000" b="1" kern="0" baseline="30000" noProof="1">
                <a:latin typeface="Comic Sans MS" pitchFamily="66" charset="0"/>
              </a:rPr>
              <a:t>2-</a:t>
            </a:r>
          </a:p>
        </p:txBody>
      </p:sp>
      <p:sp>
        <p:nvSpPr>
          <p:cNvPr id="9" name="Rectangle 4"/>
          <p:cNvSpPr txBox="1">
            <a:spLocks noChangeArrowheads="1"/>
          </p:cNvSpPr>
          <p:nvPr/>
        </p:nvSpPr>
        <p:spPr bwMode="auto">
          <a:xfrm>
            <a:off x="401638" y="1924050"/>
            <a:ext cx="1357312" cy="500063"/>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a)  CuS</a:t>
            </a:r>
          </a:p>
        </p:txBody>
      </p:sp>
      <p:sp>
        <p:nvSpPr>
          <p:cNvPr id="11" name="Rectangle 4"/>
          <p:cNvSpPr txBox="1">
            <a:spLocks noChangeArrowheads="1"/>
          </p:cNvSpPr>
          <p:nvPr/>
        </p:nvSpPr>
        <p:spPr bwMode="auto">
          <a:xfrm>
            <a:off x="1889125" y="1924050"/>
            <a:ext cx="2143125" cy="500063"/>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b)  Fe</a:t>
            </a:r>
            <a:r>
              <a:rPr lang="en-US" sz="2000" b="1" kern="0" baseline="-25000" noProof="1">
                <a:latin typeface="Comic Sans MS" pitchFamily="66" charset="0"/>
              </a:rPr>
              <a:t>3</a:t>
            </a:r>
            <a:r>
              <a:rPr lang="en-US" sz="2000" b="1" kern="0" noProof="1">
                <a:latin typeface="Comic Sans MS" pitchFamily="66" charset="0"/>
              </a:rPr>
              <a:t>(PO</a:t>
            </a:r>
            <a:r>
              <a:rPr lang="en-US" sz="2000" b="1" kern="0" baseline="-25000" noProof="1">
                <a:latin typeface="Comic Sans MS" pitchFamily="66" charset="0"/>
              </a:rPr>
              <a:t>4</a:t>
            </a:r>
            <a:r>
              <a:rPr lang="en-US" sz="2000" b="1" kern="0" noProof="1">
                <a:latin typeface="Comic Sans MS" pitchFamily="66" charset="0"/>
              </a:rPr>
              <a:t>)</a:t>
            </a:r>
            <a:r>
              <a:rPr lang="en-US" sz="2000" b="1" kern="0" baseline="-25000" noProof="1">
                <a:latin typeface="Comic Sans MS" pitchFamily="66" charset="0"/>
              </a:rPr>
              <a:t>2</a:t>
            </a:r>
          </a:p>
        </p:txBody>
      </p:sp>
      <p:sp>
        <p:nvSpPr>
          <p:cNvPr id="12" name="Rectangle 4"/>
          <p:cNvSpPr txBox="1">
            <a:spLocks noChangeArrowheads="1"/>
          </p:cNvSpPr>
          <p:nvPr/>
        </p:nvSpPr>
        <p:spPr bwMode="auto">
          <a:xfrm>
            <a:off x="4089400" y="1931988"/>
            <a:ext cx="1928813" cy="500062"/>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c)  Ba(NO</a:t>
            </a:r>
            <a:r>
              <a:rPr lang="en-US" sz="2000" b="1" kern="0" baseline="-25000" noProof="1">
                <a:latin typeface="Comic Sans MS" pitchFamily="66" charset="0"/>
              </a:rPr>
              <a:t>3</a:t>
            </a:r>
            <a:r>
              <a:rPr lang="en-US" sz="2000" b="1" kern="0" noProof="1">
                <a:latin typeface="Comic Sans MS" pitchFamily="66" charset="0"/>
              </a:rPr>
              <a:t>)</a:t>
            </a:r>
            <a:r>
              <a:rPr lang="en-US" sz="2000" b="1" kern="0" baseline="-25000" noProof="1">
                <a:latin typeface="Comic Sans MS" pitchFamily="66" charset="0"/>
              </a:rPr>
              <a:t>2</a:t>
            </a:r>
          </a:p>
        </p:txBody>
      </p:sp>
      <p:sp>
        <p:nvSpPr>
          <p:cNvPr id="13" name="Rectangle 4"/>
          <p:cNvSpPr txBox="1">
            <a:spLocks noChangeArrowheads="1"/>
          </p:cNvSpPr>
          <p:nvPr/>
        </p:nvSpPr>
        <p:spPr bwMode="auto">
          <a:xfrm>
            <a:off x="6357938" y="1901825"/>
            <a:ext cx="1785937" cy="500063"/>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d)  Mg(OH)</a:t>
            </a:r>
            <a:r>
              <a:rPr lang="en-US" sz="2000" b="1" kern="0" baseline="-25000" noProof="1">
                <a:latin typeface="Comic Sans MS" pitchFamily="66" charset="0"/>
              </a:rPr>
              <a:t>2</a:t>
            </a:r>
          </a:p>
        </p:txBody>
      </p:sp>
      <p:sp>
        <p:nvSpPr>
          <p:cNvPr id="14" name="Rectangle 4"/>
          <p:cNvSpPr txBox="1">
            <a:spLocks noChangeArrowheads="1"/>
          </p:cNvSpPr>
          <p:nvPr/>
        </p:nvSpPr>
        <p:spPr bwMode="auto">
          <a:xfrm>
            <a:off x="481013" y="4664075"/>
            <a:ext cx="3286125" cy="571500"/>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b)			Ca</a:t>
            </a:r>
            <a:r>
              <a:rPr lang="en-US" sz="2000" b="1" kern="0" baseline="30000" noProof="1">
                <a:latin typeface="Comic Sans MS" pitchFamily="66" charset="0"/>
              </a:rPr>
              <a:t>2+</a:t>
            </a:r>
            <a:r>
              <a:rPr lang="en-US" sz="2000" b="1" kern="0" noProof="1">
                <a:latin typeface="Comic Sans MS" pitchFamily="66" charset="0"/>
              </a:rPr>
              <a:t> and 2NO</a:t>
            </a:r>
            <a:r>
              <a:rPr lang="en-US" sz="2000" b="1" kern="0" baseline="-25000" noProof="1">
                <a:latin typeface="Comic Sans MS" pitchFamily="66" charset="0"/>
              </a:rPr>
              <a:t>3</a:t>
            </a:r>
            <a:r>
              <a:rPr lang="en-US" sz="2000" b="1" kern="0" baseline="30000" noProof="1">
                <a:latin typeface="Comic Sans MS" pitchFamily="66" charset="0"/>
              </a:rPr>
              <a:t>-</a:t>
            </a:r>
          </a:p>
        </p:txBody>
      </p:sp>
      <p:sp>
        <p:nvSpPr>
          <p:cNvPr id="17" name="Rectangle 4"/>
          <p:cNvSpPr txBox="1">
            <a:spLocks noChangeArrowheads="1"/>
          </p:cNvSpPr>
          <p:nvPr/>
        </p:nvSpPr>
        <p:spPr bwMode="auto">
          <a:xfrm>
            <a:off x="468313" y="5262563"/>
            <a:ext cx="3286125" cy="571500"/>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c)			Ca and 2NO</a:t>
            </a:r>
            <a:r>
              <a:rPr lang="en-US" sz="2000" b="1" kern="0" baseline="-25000" noProof="1">
                <a:latin typeface="Comic Sans MS" pitchFamily="66" charset="0"/>
              </a:rPr>
              <a:t>3</a:t>
            </a:r>
            <a:endParaRPr lang="en-US" sz="2000" b="1" kern="0" baseline="30000" noProof="1">
              <a:latin typeface="Comic Sans MS" pitchFamily="66" charset="0"/>
            </a:endParaRPr>
          </a:p>
        </p:txBody>
      </p:sp>
      <p:sp>
        <p:nvSpPr>
          <p:cNvPr id="18" name="Rectangle 4"/>
          <p:cNvSpPr txBox="1">
            <a:spLocks noChangeArrowheads="1"/>
          </p:cNvSpPr>
          <p:nvPr/>
        </p:nvSpPr>
        <p:spPr bwMode="auto">
          <a:xfrm>
            <a:off x="468313" y="5857875"/>
            <a:ext cx="3286125" cy="571500"/>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a:latin typeface="Comic Sans MS" pitchFamily="66" charset="0"/>
              </a:rPr>
              <a:t>d)			Ca</a:t>
            </a:r>
            <a:r>
              <a:rPr lang="en-US" sz="2000" b="1" kern="0" baseline="30000" noProof="1">
                <a:latin typeface="Comic Sans MS" pitchFamily="66" charset="0"/>
              </a:rPr>
              <a:t>+</a:t>
            </a:r>
            <a:r>
              <a:rPr lang="en-US" sz="2000" b="1" kern="0" noProof="1">
                <a:latin typeface="Comic Sans MS" pitchFamily="66" charset="0"/>
              </a:rPr>
              <a:t> and NO</a:t>
            </a:r>
            <a:r>
              <a:rPr lang="en-US" sz="2000" b="1" kern="0" baseline="-25000" noProof="1">
                <a:latin typeface="Comic Sans MS" pitchFamily="66" charset="0"/>
              </a:rPr>
              <a:t>3</a:t>
            </a:r>
            <a:r>
              <a:rPr lang="en-US" sz="2000" b="1" kern="0" baseline="30000" noProof="1">
                <a:latin typeface="Comic Sans MS" pitchFamily="66" charset="0"/>
              </a:rPr>
              <a:t>-</a:t>
            </a:r>
          </a:p>
        </p:txBody>
      </p:sp>
      <p:sp>
        <p:nvSpPr>
          <p:cNvPr id="15" name="Title 1"/>
          <p:cNvSpPr txBox="1">
            <a:spLocks/>
          </p:cNvSpPr>
          <p:nvPr/>
        </p:nvSpPr>
        <p:spPr bwMode="auto">
          <a:xfrm>
            <a:off x="1889125" y="269874"/>
            <a:ext cx="4979987" cy="747713"/>
          </a:xfrm>
          <a:prstGeom prst="rect">
            <a:avLst/>
          </a:prstGeom>
          <a:solidFill>
            <a:srgbClr val="0000FF"/>
          </a:solidFill>
          <a:ln w="12700">
            <a:noFill/>
            <a:miter lim="800000"/>
            <a:headEnd/>
            <a:tailEnd/>
          </a:ln>
          <a:scene3d>
            <a:camera prst="orthographicFront"/>
            <a:lightRig rig="threePt" dir="t"/>
          </a:scene3d>
          <a:sp3d>
            <a:bevelT/>
          </a:sp3d>
        </p:spPr>
        <p:txBody>
          <a:bodyPr lIns="90487" tIns="44450" rIns="90487" bIns="44450" anchor="ctr"/>
          <a:lstStyle/>
          <a:p>
            <a:pPr algn="ctr">
              <a:defRPr/>
            </a:pPr>
            <a:r>
              <a:rPr lang="en-US" sz="4400" kern="0" dirty="0" smtClean="0">
                <a:solidFill>
                  <a:srgbClr val="FFFFFF"/>
                </a:solidFill>
                <a:latin typeface="+mj-lt"/>
                <a:ea typeface="+mj-ea"/>
                <a:cs typeface="+mj-cs"/>
              </a:rPr>
              <a:t>Try Yourself </a:t>
            </a:r>
            <a:r>
              <a:rPr lang="en-US" sz="4400" kern="0" dirty="0" smtClean="0">
                <a:solidFill>
                  <a:srgbClr val="FFFFFF"/>
                </a:solidFill>
                <a:latin typeface="+mj-lt"/>
                <a:ea typeface="+mj-ea"/>
                <a:cs typeface="+mj-cs"/>
              </a:rPr>
              <a:t>3.4</a:t>
            </a:r>
            <a:endParaRPr lang="en-US" sz="4400" kern="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bwMode="auto">
          <a:xfrm>
            <a:off x="467544" y="1412776"/>
            <a:ext cx="8286750" cy="1152128"/>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smtClean="0">
                <a:latin typeface="Comic Sans MS" pitchFamily="66" charset="0"/>
              </a:rPr>
              <a:t>Predict if each of the following ionic compounds are water soluble or not. If it is water soluble, write down the formulas of the ions in solution.</a:t>
            </a:r>
            <a:endParaRPr lang="en-US" sz="2000" b="1" kern="0" noProof="1">
              <a:latin typeface="Comic Sans MS" pitchFamily="66" charset="0"/>
            </a:endParaRPr>
          </a:p>
        </p:txBody>
      </p:sp>
      <p:sp>
        <p:nvSpPr>
          <p:cNvPr id="15" name="Title 1"/>
          <p:cNvSpPr txBox="1">
            <a:spLocks/>
          </p:cNvSpPr>
          <p:nvPr/>
        </p:nvSpPr>
        <p:spPr bwMode="auto">
          <a:xfrm>
            <a:off x="1979712" y="260648"/>
            <a:ext cx="4979987" cy="747713"/>
          </a:xfrm>
          <a:prstGeom prst="rect">
            <a:avLst/>
          </a:prstGeom>
          <a:solidFill>
            <a:srgbClr val="0000FF"/>
          </a:solidFill>
          <a:ln w="12700">
            <a:noFill/>
            <a:miter lim="800000"/>
            <a:headEnd/>
            <a:tailEnd/>
          </a:ln>
          <a:scene3d>
            <a:camera prst="orthographicFront"/>
            <a:lightRig rig="threePt" dir="t"/>
          </a:scene3d>
          <a:sp3d>
            <a:bevelT/>
          </a:sp3d>
        </p:spPr>
        <p:txBody>
          <a:bodyPr lIns="90487" tIns="44450" rIns="90487" bIns="44450" anchor="ctr"/>
          <a:lstStyle/>
          <a:p>
            <a:pPr algn="ctr">
              <a:defRPr/>
            </a:pPr>
            <a:r>
              <a:rPr lang="en-US" sz="4400" kern="0" dirty="0" smtClean="0">
                <a:solidFill>
                  <a:srgbClr val="FFFFFF"/>
                </a:solidFill>
                <a:latin typeface="+mj-lt"/>
                <a:ea typeface="+mj-ea"/>
                <a:cs typeface="+mj-cs"/>
              </a:rPr>
              <a:t>Try Yourself </a:t>
            </a:r>
            <a:r>
              <a:rPr lang="en-US" sz="4400" kern="0" dirty="0" smtClean="0">
                <a:solidFill>
                  <a:srgbClr val="FFFFFF"/>
                </a:solidFill>
                <a:latin typeface="+mj-lt"/>
                <a:ea typeface="+mj-ea"/>
                <a:cs typeface="+mj-cs"/>
              </a:rPr>
              <a:t>3.5</a:t>
            </a:r>
            <a:endParaRPr lang="en-US" sz="4400" kern="0" dirty="0">
              <a:solidFill>
                <a:srgbClr val="FFFFFF"/>
              </a:solidFill>
              <a:latin typeface="+mj-lt"/>
              <a:ea typeface="+mj-ea"/>
              <a:cs typeface="+mj-cs"/>
            </a:endParaRPr>
          </a:p>
        </p:txBody>
      </p:sp>
      <p:sp>
        <p:nvSpPr>
          <p:cNvPr id="16" name="Rectangle 4"/>
          <p:cNvSpPr txBox="1">
            <a:spLocks noChangeArrowheads="1"/>
          </p:cNvSpPr>
          <p:nvPr/>
        </p:nvSpPr>
        <p:spPr bwMode="auto">
          <a:xfrm>
            <a:off x="611560" y="3068960"/>
            <a:ext cx="8286750" cy="504056"/>
          </a:xfrm>
          <a:prstGeom prst="rect">
            <a:avLst/>
          </a:prstGeom>
          <a:noFill/>
          <a:ln w="12700">
            <a:noFill/>
            <a:miter lim="800000"/>
            <a:headEnd/>
            <a:tailEnd/>
          </a:ln>
        </p:spPr>
        <p:txBody>
          <a:bodyPr lIns="90487" tIns="44450" rIns="90487" bIns="44450"/>
          <a:lstStyle/>
          <a:p>
            <a:pPr marL="342900" indent="-342900" defTabSz="274320">
              <a:spcBef>
                <a:spcPct val="20000"/>
              </a:spcBef>
              <a:buClr>
                <a:srgbClr val="C00000"/>
              </a:buClr>
              <a:buSzPct val="100000"/>
              <a:tabLst>
                <a:tab pos="274320" algn="l"/>
              </a:tabLst>
              <a:defRPr/>
            </a:pPr>
            <a:r>
              <a:rPr lang="en-US" sz="2000" b="1" kern="0" noProof="1" smtClean="0">
                <a:latin typeface="Comic Sans MS" pitchFamily="66" charset="0"/>
              </a:rPr>
              <a:t>a) LiNO</a:t>
            </a:r>
            <a:r>
              <a:rPr lang="en-US" sz="2000" b="1" kern="0" baseline="-25000" noProof="1" smtClean="0">
                <a:latin typeface="Comic Sans MS" pitchFamily="66" charset="0"/>
              </a:rPr>
              <a:t>3</a:t>
            </a:r>
            <a:r>
              <a:rPr lang="en-US" sz="2000" b="1" kern="0" noProof="1" smtClean="0">
                <a:latin typeface="Comic Sans MS" pitchFamily="66" charset="0"/>
              </a:rPr>
              <a:t>     b) CaCl</a:t>
            </a:r>
            <a:r>
              <a:rPr lang="en-US" sz="2000" b="1" kern="0" baseline="-25000" noProof="1" smtClean="0">
                <a:latin typeface="Comic Sans MS" pitchFamily="66" charset="0"/>
              </a:rPr>
              <a:t>2</a:t>
            </a:r>
            <a:r>
              <a:rPr lang="en-US" sz="2000" b="1" kern="0" noProof="1" smtClean="0">
                <a:latin typeface="Comic Sans MS" pitchFamily="66" charset="0"/>
              </a:rPr>
              <a:t>     c) Cu(OH)</a:t>
            </a:r>
            <a:r>
              <a:rPr lang="en-US" sz="2000" b="1" kern="0" baseline="-25000" noProof="1" smtClean="0">
                <a:latin typeface="Comic Sans MS" pitchFamily="66" charset="0"/>
              </a:rPr>
              <a:t>2</a:t>
            </a:r>
            <a:r>
              <a:rPr lang="en-US" sz="2000" b="1" kern="0" noProof="1" smtClean="0">
                <a:latin typeface="Comic Sans MS" pitchFamily="66" charset="0"/>
              </a:rPr>
              <a:t>     d) NaCH</a:t>
            </a:r>
            <a:r>
              <a:rPr lang="en-US" sz="2000" b="1" kern="0" baseline="-25000" noProof="1" smtClean="0">
                <a:latin typeface="Comic Sans MS" pitchFamily="66" charset="0"/>
              </a:rPr>
              <a:t>3</a:t>
            </a:r>
            <a:r>
              <a:rPr lang="en-US" sz="2000" b="1" kern="0" noProof="1" smtClean="0">
                <a:latin typeface="Comic Sans MS" pitchFamily="66" charset="0"/>
              </a:rPr>
              <a:t>CO</a:t>
            </a:r>
            <a:r>
              <a:rPr lang="en-US" sz="2000" b="1" kern="0" baseline="-25000" noProof="1" smtClean="0">
                <a:latin typeface="Comic Sans MS" pitchFamily="66" charset="0"/>
              </a:rPr>
              <a:t>2</a:t>
            </a:r>
            <a:r>
              <a:rPr lang="en-US" sz="2000" b="1" kern="0" noProof="1" smtClean="0">
                <a:latin typeface="Comic Sans MS" pitchFamily="66" charset="0"/>
              </a:rPr>
              <a:t> </a:t>
            </a:r>
            <a:endParaRPr lang="en-US" sz="2000" b="1" kern="0" noProof="1">
              <a:latin typeface="Comic Sans MS" pitchFamily="66" charset="0"/>
            </a:endParaRPr>
          </a:p>
        </p:txBody>
      </p:sp>
    </p:spTree>
    <p:extLst>
      <p:ext uri="{BB962C8B-B14F-4D97-AF65-F5344CB8AC3E}">
        <p14:creationId xmlns:p14="http://schemas.microsoft.com/office/powerpoint/2010/main" val="909695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671546" y="357166"/>
            <a:ext cx="7829544" cy="584775"/>
          </a:xfrm>
          <a:prstGeom prst="rect">
            <a:avLst/>
          </a:prstGeom>
          <a:ln>
            <a:headEnd type="none" w="sm" len="sm"/>
            <a:tailEnd type="none" w="sm" len="sm"/>
          </a:ln>
        </p:spPr>
        <p:style>
          <a:lnRef idx="0">
            <a:schemeClr val="accent5"/>
          </a:lnRef>
          <a:fillRef idx="3">
            <a:schemeClr val="accent5"/>
          </a:fillRef>
          <a:effectRef idx="3">
            <a:schemeClr val="accent5"/>
          </a:effectRef>
          <a:fontRef idx="minor">
            <a:schemeClr val="lt1"/>
          </a:fontRef>
        </p:style>
        <p:txBody>
          <a:bodyPr>
            <a:spAutoFit/>
          </a:bodyPr>
          <a:lstStyle/>
          <a:p>
            <a:pPr algn="ctr">
              <a:spcBef>
                <a:spcPct val="50000"/>
              </a:spcBef>
              <a:defRPr/>
            </a:pPr>
            <a:r>
              <a:rPr lang="en-ZA" sz="3200" b="1" cap="small" dirty="0">
                <a:solidFill>
                  <a:schemeClr val="tx1">
                    <a:lumMod val="65000"/>
                    <a:lumOff val="35000"/>
                  </a:schemeClr>
                </a:solidFill>
                <a:latin typeface="Calibri" pitchFamily="34" charset="0"/>
              </a:rPr>
              <a:t>Waterige </a:t>
            </a:r>
            <a:r>
              <a:rPr lang="en-ZA" sz="3200" b="1" cap="small" dirty="0" err="1">
                <a:solidFill>
                  <a:schemeClr val="tx1">
                    <a:lumMod val="65000"/>
                    <a:lumOff val="35000"/>
                  </a:schemeClr>
                </a:solidFill>
                <a:latin typeface="Calibri" pitchFamily="34" charset="0"/>
              </a:rPr>
              <a:t>oplossings</a:t>
            </a:r>
            <a:r>
              <a:rPr lang="en-ZA" sz="3200" b="1" cap="small" dirty="0">
                <a:solidFill>
                  <a:schemeClr val="tx1">
                    <a:lumMod val="65000"/>
                    <a:lumOff val="35000"/>
                  </a:schemeClr>
                </a:solidFill>
                <a:latin typeface="Calibri" pitchFamily="34" charset="0"/>
              </a:rPr>
              <a:t> (Aqueous solutions)</a:t>
            </a:r>
          </a:p>
        </p:txBody>
      </p:sp>
      <p:sp>
        <p:nvSpPr>
          <p:cNvPr id="4" name="Text Box 4"/>
          <p:cNvSpPr txBox="1">
            <a:spLocks noChangeArrowheads="1"/>
          </p:cNvSpPr>
          <p:nvPr/>
        </p:nvSpPr>
        <p:spPr bwMode="auto">
          <a:xfrm>
            <a:off x="171450" y="2071688"/>
            <a:ext cx="8686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tabLst>
                <a:tab pos="396875" algn="l"/>
              </a:tabLst>
              <a:defRPr sz="3200">
                <a:solidFill>
                  <a:schemeClr val="tx1"/>
                </a:solidFill>
                <a:latin typeface="Times" panose="02020603050405020304" pitchFamily="18" charset="0"/>
              </a:defRPr>
            </a:lvl1pPr>
            <a:lvl2pPr marL="742950" indent="-285750">
              <a:spcBef>
                <a:spcPct val="20000"/>
              </a:spcBef>
              <a:buSzPct val="100000"/>
              <a:buChar char="–"/>
              <a:tabLst>
                <a:tab pos="396875" algn="l"/>
              </a:tabLst>
              <a:defRPr sz="2800">
                <a:solidFill>
                  <a:schemeClr val="tx1"/>
                </a:solidFill>
                <a:latin typeface="Times" panose="02020603050405020304" pitchFamily="18" charset="0"/>
              </a:defRPr>
            </a:lvl2pPr>
            <a:lvl3pPr marL="1143000" indent="-228600">
              <a:spcBef>
                <a:spcPct val="20000"/>
              </a:spcBef>
              <a:buSzPct val="100000"/>
              <a:buChar char="•"/>
              <a:tabLst>
                <a:tab pos="396875" algn="l"/>
              </a:tabLst>
              <a:defRPr sz="2400">
                <a:solidFill>
                  <a:schemeClr val="tx1"/>
                </a:solidFill>
                <a:latin typeface="Times" panose="02020603050405020304" pitchFamily="18" charset="0"/>
              </a:defRPr>
            </a:lvl3pPr>
            <a:lvl4pPr marL="1600200" indent="-228600">
              <a:spcBef>
                <a:spcPct val="20000"/>
              </a:spcBef>
              <a:buSzPct val="100000"/>
              <a:buChar char="–"/>
              <a:tabLst>
                <a:tab pos="396875" algn="l"/>
              </a:tabLst>
              <a:defRPr sz="2000">
                <a:solidFill>
                  <a:schemeClr val="tx1"/>
                </a:solidFill>
                <a:latin typeface="Times" panose="02020603050405020304" pitchFamily="18" charset="0"/>
              </a:defRPr>
            </a:lvl4pPr>
            <a:lvl5pPr marL="2057400" indent="-228600">
              <a:spcBef>
                <a:spcPct val="20000"/>
              </a:spcBef>
              <a:buSzPct val="100000"/>
              <a:buChar char="•"/>
              <a:tabLst>
                <a:tab pos="396875" algn="l"/>
              </a:tabLst>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tabLst>
                <a:tab pos="396875" algn="l"/>
              </a:tabLst>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tabLst>
                <a:tab pos="396875" algn="l"/>
              </a:tabLst>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tabLst>
                <a:tab pos="396875" algn="l"/>
              </a:tabLst>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tabLst>
                <a:tab pos="396875" algn="l"/>
              </a:tabLst>
              <a:defRPr sz="2000">
                <a:solidFill>
                  <a:schemeClr val="tx1"/>
                </a:solidFill>
                <a:latin typeface="Times" panose="02020603050405020304" pitchFamily="18" charset="0"/>
              </a:defRPr>
            </a:lvl9pPr>
          </a:lstStyle>
          <a:p>
            <a:pPr algn="just">
              <a:spcBef>
                <a:spcPct val="50000"/>
              </a:spcBef>
              <a:buClr>
                <a:srgbClr val="0000FF"/>
              </a:buClr>
              <a:buSzTx/>
              <a:buFont typeface="Wingdings" panose="05000000000000000000" pitchFamily="2" charset="2"/>
              <a:buChar char="v"/>
            </a:pPr>
            <a:r>
              <a:rPr lang="en-ZA" altLang="en-US" sz="2000" b="1">
                <a:latin typeface="Calibri" panose="020F0502020204030204" pitchFamily="34" charset="0"/>
              </a:rPr>
              <a:t>	Many reactions in chemistry and almost all of the reactions that occur in 	living things are carried out in solutions in which the reacting substances are 	dissolved in water.</a:t>
            </a:r>
          </a:p>
          <a:p>
            <a:pPr algn="just">
              <a:spcBef>
                <a:spcPct val="50000"/>
              </a:spcBef>
              <a:buClr>
                <a:srgbClr val="0000FF"/>
              </a:buClr>
              <a:buSzTx/>
              <a:buFont typeface="Wingdings" panose="05000000000000000000" pitchFamily="2" charset="2"/>
              <a:buChar char="v"/>
            </a:pPr>
            <a:endParaRPr lang="en-ZA" altLang="en-US" sz="800" b="1">
              <a:latin typeface="Calibri" panose="020F0502020204030204" pitchFamily="34" charset="0"/>
            </a:endParaRPr>
          </a:p>
          <a:p>
            <a:pPr algn="just">
              <a:spcBef>
                <a:spcPct val="50000"/>
              </a:spcBef>
              <a:buClr>
                <a:srgbClr val="0000FF"/>
              </a:buClr>
              <a:buSzTx/>
              <a:buFont typeface="Wingdings" panose="05000000000000000000" pitchFamily="2" charset="2"/>
              <a:buChar char="v"/>
            </a:pPr>
            <a:r>
              <a:rPr lang="en-ZA" altLang="en-US" sz="2000" b="1">
                <a:latin typeface="Calibri" panose="020F0502020204030204" pitchFamily="34" charset="0"/>
              </a:rPr>
              <a:t>	We define a solution as a homogeneous mixture of 2 or more substances.</a:t>
            </a:r>
          </a:p>
          <a:p>
            <a:pPr algn="just">
              <a:spcBef>
                <a:spcPct val="50000"/>
              </a:spcBef>
              <a:buClr>
                <a:srgbClr val="0000FF"/>
              </a:buClr>
              <a:buSzTx/>
              <a:buFont typeface="Wingdings" panose="05000000000000000000" pitchFamily="2" charset="2"/>
              <a:buChar char="v"/>
            </a:pPr>
            <a:endParaRPr lang="en-ZA" altLang="en-US" sz="800" b="1">
              <a:latin typeface="Calibri" panose="020F0502020204030204" pitchFamily="34" charset="0"/>
            </a:endParaRPr>
          </a:p>
          <a:p>
            <a:pPr algn="just">
              <a:spcBef>
                <a:spcPct val="50000"/>
              </a:spcBef>
              <a:buClr>
                <a:srgbClr val="0000FF"/>
              </a:buClr>
              <a:buSzTx/>
              <a:buFont typeface="Wingdings" panose="05000000000000000000" pitchFamily="2" charset="2"/>
              <a:buChar char="v"/>
            </a:pPr>
            <a:r>
              <a:rPr lang="en-ZA" altLang="en-US" sz="2000" b="1">
                <a:latin typeface="Calibri" panose="020F0502020204030204" pitchFamily="34" charset="0"/>
              </a:rPr>
              <a:t> 	One substance is </a:t>
            </a:r>
            <a:r>
              <a:rPr lang="en-ZA" altLang="en-US" sz="2000" b="1">
                <a:solidFill>
                  <a:srgbClr val="FF0000"/>
                </a:solidFill>
                <a:latin typeface="Calibri" panose="020F0502020204030204" pitchFamily="34" charset="0"/>
              </a:rPr>
              <a:t>the solvent (oplosmiddel)</a:t>
            </a:r>
            <a:r>
              <a:rPr lang="en-ZA" altLang="en-US" sz="2000" b="1">
                <a:latin typeface="Calibri" panose="020F0502020204030204" pitchFamily="34" charset="0"/>
              </a:rPr>
              <a:t>, the medium in which another 	substance – </a:t>
            </a:r>
            <a:r>
              <a:rPr lang="en-ZA" altLang="en-US" sz="2000" b="1">
                <a:solidFill>
                  <a:srgbClr val="FF0000"/>
                </a:solidFill>
                <a:latin typeface="Calibri" panose="020F0502020204030204" pitchFamily="34" charset="0"/>
              </a:rPr>
              <a:t>the solute (die opgeloste stof)</a:t>
            </a:r>
            <a:r>
              <a:rPr lang="en-ZA" altLang="en-US" sz="2000" b="1">
                <a:latin typeface="Calibri" panose="020F0502020204030204" pitchFamily="34" charset="0"/>
              </a:rPr>
              <a:t> – is dissolved.</a:t>
            </a:r>
          </a:p>
          <a:p>
            <a:pPr algn="just">
              <a:spcBef>
                <a:spcPct val="50000"/>
              </a:spcBef>
              <a:buClr>
                <a:srgbClr val="0000FF"/>
              </a:buClr>
              <a:buSzTx/>
              <a:buFont typeface="Wingdings" panose="05000000000000000000" pitchFamily="2" charset="2"/>
              <a:buChar char="v"/>
            </a:pPr>
            <a:endParaRPr lang="en-ZA" altLang="en-US" sz="800" b="1">
              <a:latin typeface="Calibri" panose="020F0502020204030204" pitchFamily="34" charset="0"/>
            </a:endParaRPr>
          </a:p>
          <a:p>
            <a:pPr algn="just">
              <a:spcBef>
                <a:spcPct val="50000"/>
              </a:spcBef>
              <a:buClr>
                <a:srgbClr val="0000FF"/>
              </a:buClr>
              <a:buSzTx/>
              <a:buFont typeface="Wingdings" panose="05000000000000000000" pitchFamily="2" charset="2"/>
              <a:buChar char="v"/>
            </a:pPr>
            <a:r>
              <a:rPr lang="en-ZA" altLang="en-US" sz="2000" b="1">
                <a:latin typeface="Calibri" panose="020F0502020204030204" pitchFamily="34" charset="0"/>
              </a:rPr>
              <a:t>	</a:t>
            </a:r>
            <a:r>
              <a:rPr lang="en-ZA" altLang="en-US" sz="2000" b="1">
                <a:solidFill>
                  <a:srgbClr val="FF0000"/>
                </a:solidFill>
                <a:latin typeface="Calibri" panose="020F0502020204030204" pitchFamily="34" charset="0"/>
              </a:rPr>
              <a:t>Aqueous solutions </a:t>
            </a:r>
            <a:r>
              <a:rPr lang="en-ZA" altLang="en-US" sz="2000" b="1">
                <a:latin typeface="Calibri" panose="020F0502020204030204" pitchFamily="34" charset="0"/>
              </a:rPr>
              <a:t>are solutions in which </a:t>
            </a:r>
            <a:r>
              <a:rPr lang="en-ZA" altLang="en-US" b="1">
                <a:solidFill>
                  <a:srgbClr val="FF0000"/>
                </a:solidFill>
                <a:latin typeface="Calibri" panose="020F0502020204030204" pitchFamily="34" charset="0"/>
              </a:rPr>
              <a:t>water</a:t>
            </a:r>
            <a:r>
              <a:rPr lang="en-ZA" altLang="en-US" sz="2000" b="1">
                <a:latin typeface="Calibri" panose="020F0502020204030204" pitchFamily="34" charset="0"/>
              </a:rPr>
              <a:t> is the solvent.</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60" name="Text Box 4"/>
          <p:cNvSpPr txBox="1">
            <a:spLocks noChangeArrowheads="1"/>
          </p:cNvSpPr>
          <p:nvPr/>
        </p:nvSpPr>
        <p:spPr bwMode="auto">
          <a:xfrm>
            <a:off x="323850" y="2276475"/>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lgn="just">
              <a:spcBef>
                <a:spcPct val="50000"/>
              </a:spcBef>
              <a:buSzTx/>
              <a:buFontTx/>
              <a:buNone/>
            </a:pPr>
            <a:r>
              <a:rPr lang="en-ZA" altLang="en-US" sz="2400">
                <a:latin typeface="Arial" panose="020B0604020202020204" pitchFamily="34" charset="0"/>
              </a:rPr>
              <a:t>For a chemical reaction </a:t>
            </a:r>
            <a:r>
              <a:rPr lang="en-ZA" altLang="en-US" sz="2400">
                <a:solidFill>
                  <a:srgbClr val="F35B1B"/>
                </a:solidFill>
                <a:latin typeface="Arial" panose="020B0604020202020204" pitchFamily="34" charset="0"/>
              </a:rPr>
              <a:t>reagent molecules or ions need to make contact</a:t>
            </a:r>
            <a:r>
              <a:rPr lang="en-ZA" altLang="en-US" sz="2400">
                <a:latin typeface="Arial" panose="020B0604020202020204" pitchFamily="34" charset="0"/>
              </a:rPr>
              <a:t>.</a:t>
            </a:r>
            <a:r>
              <a:rPr lang="en-ZA" altLang="en-US" sz="2200">
                <a:latin typeface="Arial" panose="020B0604020202020204" pitchFamily="34" charset="0"/>
              </a:rPr>
              <a:t> </a:t>
            </a:r>
          </a:p>
        </p:txBody>
      </p:sp>
      <p:sp>
        <p:nvSpPr>
          <p:cNvPr id="557061" name="Text Box 5"/>
          <p:cNvSpPr txBox="1">
            <a:spLocks noChangeArrowheads="1"/>
          </p:cNvSpPr>
          <p:nvPr/>
        </p:nvSpPr>
        <p:spPr bwMode="auto">
          <a:xfrm>
            <a:off x="323850" y="3284538"/>
            <a:ext cx="84978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50000"/>
              </a:spcBef>
              <a:buSzTx/>
              <a:buFontTx/>
              <a:buNone/>
            </a:pPr>
            <a:r>
              <a:rPr lang="en-ZA" altLang="en-US" sz="2400">
                <a:latin typeface="Arial" panose="020B0604020202020204" pitchFamily="34" charset="0"/>
              </a:rPr>
              <a:t>Reactions between </a:t>
            </a:r>
            <a:r>
              <a:rPr lang="en-ZA" altLang="en-US" sz="2400">
                <a:solidFill>
                  <a:srgbClr val="F35B1B"/>
                </a:solidFill>
                <a:latin typeface="Arial" panose="020B0604020202020204" pitchFamily="34" charset="0"/>
              </a:rPr>
              <a:t>two solids</a:t>
            </a:r>
            <a:r>
              <a:rPr lang="en-ZA" altLang="en-US" sz="2400">
                <a:latin typeface="Arial" panose="020B0604020202020204" pitchFamily="34" charset="0"/>
              </a:rPr>
              <a:t> usually proceed at a very slow rate.</a:t>
            </a:r>
          </a:p>
        </p:txBody>
      </p:sp>
      <p:sp>
        <p:nvSpPr>
          <p:cNvPr id="557062" name="Text Box 6"/>
          <p:cNvSpPr txBox="1">
            <a:spLocks noChangeArrowheads="1"/>
          </p:cNvSpPr>
          <p:nvPr/>
        </p:nvSpPr>
        <p:spPr bwMode="auto">
          <a:xfrm>
            <a:off x="323850" y="4292600"/>
            <a:ext cx="81359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lgn="just">
              <a:spcBef>
                <a:spcPct val="50000"/>
              </a:spcBef>
              <a:buSzTx/>
              <a:buFontTx/>
              <a:buNone/>
            </a:pPr>
            <a:r>
              <a:rPr lang="en-ZA" altLang="en-US" sz="2400">
                <a:latin typeface="Arial" panose="020B0604020202020204" pitchFamily="34" charset="0"/>
              </a:rPr>
              <a:t>The atoms, molecules or ions in </a:t>
            </a:r>
            <a:r>
              <a:rPr lang="en-ZA" altLang="en-US" sz="2400">
                <a:solidFill>
                  <a:srgbClr val="F35B1B"/>
                </a:solidFill>
                <a:latin typeface="Arial" panose="020B0604020202020204" pitchFamily="34" charset="0"/>
              </a:rPr>
              <a:t>fixed positions</a:t>
            </a:r>
            <a:r>
              <a:rPr lang="en-ZA" altLang="en-US" sz="2400">
                <a:latin typeface="Arial" panose="020B0604020202020204" pitchFamily="34" charset="0"/>
              </a:rPr>
              <a:t> have very little opportunity to get together. </a:t>
            </a:r>
          </a:p>
        </p:txBody>
      </p:sp>
      <p:sp>
        <p:nvSpPr>
          <p:cNvPr id="557063" name="Text Box 7"/>
          <p:cNvSpPr txBox="1">
            <a:spLocks noChangeArrowheads="1"/>
          </p:cNvSpPr>
          <p:nvPr/>
        </p:nvSpPr>
        <p:spPr bwMode="auto">
          <a:xfrm>
            <a:off x="323850" y="5373688"/>
            <a:ext cx="82073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lgn="just">
              <a:spcBef>
                <a:spcPct val="50000"/>
              </a:spcBef>
              <a:buSzTx/>
              <a:buFontTx/>
              <a:buNone/>
            </a:pPr>
            <a:r>
              <a:rPr lang="en-ZA" altLang="en-US" sz="2400">
                <a:latin typeface="Arial" panose="020B0604020202020204" pitchFamily="34" charset="0"/>
              </a:rPr>
              <a:t>The majority of chemical reactions is therefore done in </a:t>
            </a:r>
            <a:r>
              <a:rPr lang="en-ZA" altLang="en-US" sz="2400">
                <a:solidFill>
                  <a:srgbClr val="F35B1B"/>
                </a:solidFill>
                <a:latin typeface="Arial" panose="020B0604020202020204" pitchFamily="34" charset="0"/>
              </a:rPr>
              <a:t>liquid solutions</a:t>
            </a:r>
            <a:r>
              <a:rPr lang="en-ZA" altLang="en-US" sz="2400">
                <a:latin typeface="Arial" panose="020B0604020202020204" pitchFamily="34" charset="0"/>
              </a:rPr>
              <a:t> or in the </a:t>
            </a:r>
            <a:r>
              <a:rPr lang="en-ZA" altLang="en-US" sz="2400">
                <a:solidFill>
                  <a:srgbClr val="F35B1B"/>
                </a:solidFill>
                <a:latin typeface="Arial" panose="020B0604020202020204" pitchFamily="34" charset="0"/>
              </a:rPr>
              <a:t>gas phase</a:t>
            </a:r>
            <a:r>
              <a:rPr lang="en-ZA" altLang="en-US" sz="2400">
                <a:latin typeface="Arial" panose="020B0604020202020204" pitchFamily="34" charset="0"/>
              </a:rPr>
              <a:t>. </a:t>
            </a:r>
          </a:p>
        </p:txBody>
      </p:sp>
      <p:sp>
        <p:nvSpPr>
          <p:cNvPr id="37894" name="Text Box 8"/>
          <p:cNvSpPr txBox="1">
            <a:spLocks noChangeArrowheads="1"/>
          </p:cNvSpPr>
          <p:nvPr/>
        </p:nvSpPr>
        <p:spPr bwMode="auto">
          <a:xfrm>
            <a:off x="900113" y="620713"/>
            <a:ext cx="7416800" cy="1077912"/>
          </a:xfrm>
          <a:prstGeom prst="rect">
            <a:avLst/>
          </a:prstGeom>
          <a:solidFill>
            <a:srgbClr val="BFA939"/>
          </a:solidFill>
          <a:ln w="12700">
            <a:solidFill>
              <a:schemeClr val="tx1"/>
            </a:solidFill>
            <a:miter lim="800000"/>
            <a:headEnd type="none" w="sm" len="sm"/>
            <a:tailEnd type="none" w="sm" len="sm"/>
          </a:ln>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lgn="ctr">
              <a:spcBef>
                <a:spcPct val="50000"/>
              </a:spcBef>
              <a:buSzTx/>
              <a:buFontTx/>
              <a:buNone/>
            </a:pPr>
            <a:r>
              <a:rPr lang="en-ZA" altLang="en-US">
                <a:latin typeface="Arial" panose="020B0604020202020204" pitchFamily="34" charset="0"/>
              </a:rPr>
              <a:t>Why must reagents rather be in liquid form or in the gas phase?</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7060"/>
                                        </p:tgtEl>
                                        <p:attrNameLst>
                                          <p:attrName>style.visibility</p:attrName>
                                        </p:attrNameLst>
                                      </p:cBhvr>
                                      <p:to>
                                        <p:strVal val="visible"/>
                                      </p:to>
                                    </p:set>
                                    <p:anim calcmode="lin" valueType="num">
                                      <p:cBhvr>
                                        <p:cTn id="7" dur="500" fill="hold"/>
                                        <p:tgtEl>
                                          <p:spTgt spid="557060"/>
                                        </p:tgtEl>
                                        <p:attrNameLst>
                                          <p:attrName>ppt_w</p:attrName>
                                        </p:attrNameLst>
                                      </p:cBhvr>
                                      <p:tavLst>
                                        <p:tav tm="0">
                                          <p:val>
                                            <p:fltVal val="0"/>
                                          </p:val>
                                        </p:tav>
                                        <p:tav tm="100000">
                                          <p:val>
                                            <p:strVal val="#ppt_w"/>
                                          </p:val>
                                        </p:tav>
                                      </p:tavLst>
                                    </p:anim>
                                    <p:anim calcmode="lin" valueType="num">
                                      <p:cBhvr>
                                        <p:cTn id="8" dur="500" fill="hold"/>
                                        <p:tgtEl>
                                          <p:spTgt spid="557060"/>
                                        </p:tgtEl>
                                        <p:attrNameLst>
                                          <p:attrName>ppt_h</p:attrName>
                                        </p:attrNameLst>
                                      </p:cBhvr>
                                      <p:tavLst>
                                        <p:tav tm="0">
                                          <p:val>
                                            <p:fltVal val="0"/>
                                          </p:val>
                                        </p:tav>
                                        <p:tav tm="100000">
                                          <p:val>
                                            <p:strVal val="#ppt_h"/>
                                          </p:val>
                                        </p:tav>
                                      </p:tavLst>
                                    </p:anim>
                                    <p:animEffect transition="in" filter="fade">
                                      <p:cBhvr>
                                        <p:cTn id="9" dur="500"/>
                                        <p:tgtEl>
                                          <p:spTgt spid="55706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57061"/>
                                        </p:tgtEl>
                                        <p:attrNameLst>
                                          <p:attrName>style.visibility</p:attrName>
                                        </p:attrNameLst>
                                      </p:cBhvr>
                                      <p:to>
                                        <p:strVal val="visible"/>
                                      </p:to>
                                    </p:set>
                                    <p:anim calcmode="lin" valueType="num">
                                      <p:cBhvr>
                                        <p:cTn id="12" dur="500" fill="hold"/>
                                        <p:tgtEl>
                                          <p:spTgt spid="557061"/>
                                        </p:tgtEl>
                                        <p:attrNameLst>
                                          <p:attrName>ppt_w</p:attrName>
                                        </p:attrNameLst>
                                      </p:cBhvr>
                                      <p:tavLst>
                                        <p:tav tm="0">
                                          <p:val>
                                            <p:fltVal val="0"/>
                                          </p:val>
                                        </p:tav>
                                        <p:tav tm="100000">
                                          <p:val>
                                            <p:strVal val="#ppt_w"/>
                                          </p:val>
                                        </p:tav>
                                      </p:tavLst>
                                    </p:anim>
                                    <p:anim calcmode="lin" valueType="num">
                                      <p:cBhvr>
                                        <p:cTn id="13" dur="500" fill="hold"/>
                                        <p:tgtEl>
                                          <p:spTgt spid="557061"/>
                                        </p:tgtEl>
                                        <p:attrNameLst>
                                          <p:attrName>ppt_h</p:attrName>
                                        </p:attrNameLst>
                                      </p:cBhvr>
                                      <p:tavLst>
                                        <p:tav tm="0">
                                          <p:val>
                                            <p:fltVal val="0"/>
                                          </p:val>
                                        </p:tav>
                                        <p:tav tm="100000">
                                          <p:val>
                                            <p:strVal val="#ppt_h"/>
                                          </p:val>
                                        </p:tav>
                                      </p:tavLst>
                                    </p:anim>
                                    <p:animEffect transition="in" filter="fade">
                                      <p:cBhvr>
                                        <p:cTn id="14" dur="500"/>
                                        <p:tgtEl>
                                          <p:spTgt spid="55706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557062"/>
                                        </p:tgtEl>
                                        <p:attrNameLst>
                                          <p:attrName>style.visibility</p:attrName>
                                        </p:attrNameLst>
                                      </p:cBhvr>
                                      <p:to>
                                        <p:strVal val="visible"/>
                                      </p:to>
                                    </p:set>
                                    <p:anim calcmode="lin" valueType="num">
                                      <p:cBhvr>
                                        <p:cTn id="17" dur="500" fill="hold"/>
                                        <p:tgtEl>
                                          <p:spTgt spid="557062"/>
                                        </p:tgtEl>
                                        <p:attrNameLst>
                                          <p:attrName>ppt_w</p:attrName>
                                        </p:attrNameLst>
                                      </p:cBhvr>
                                      <p:tavLst>
                                        <p:tav tm="0">
                                          <p:val>
                                            <p:fltVal val="0"/>
                                          </p:val>
                                        </p:tav>
                                        <p:tav tm="100000">
                                          <p:val>
                                            <p:strVal val="#ppt_w"/>
                                          </p:val>
                                        </p:tav>
                                      </p:tavLst>
                                    </p:anim>
                                    <p:anim calcmode="lin" valueType="num">
                                      <p:cBhvr>
                                        <p:cTn id="18" dur="500" fill="hold"/>
                                        <p:tgtEl>
                                          <p:spTgt spid="557062"/>
                                        </p:tgtEl>
                                        <p:attrNameLst>
                                          <p:attrName>ppt_h</p:attrName>
                                        </p:attrNameLst>
                                      </p:cBhvr>
                                      <p:tavLst>
                                        <p:tav tm="0">
                                          <p:val>
                                            <p:fltVal val="0"/>
                                          </p:val>
                                        </p:tav>
                                        <p:tav tm="100000">
                                          <p:val>
                                            <p:strVal val="#ppt_h"/>
                                          </p:val>
                                        </p:tav>
                                      </p:tavLst>
                                    </p:anim>
                                    <p:animEffect transition="in" filter="fade">
                                      <p:cBhvr>
                                        <p:cTn id="19" dur="500"/>
                                        <p:tgtEl>
                                          <p:spTgt spid="557062"/>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557063"/>
                                        </p:tgtEl>
                                        <p:attrNameLst>
                                          <p:attrName>style.visibility</p:attrName>
                                        </p:attrNameLst>
                                      </p:cBhvr>
                                      <p:to>
                                        <p:strVal val="visible"/>
                                      </p:to>
                                    </p:set>
                                    <p:anim calcmode="lin" valueType="num">
                                      <p:cBhvr>
                                        <p:cTn id="22" dur="500" fill="hold"/>
                                        <p:tgtEl>
                                          <p:spTgt spid="557063"/>
                                        </p:tgtEl>
                                        <p:attrNameLst>
                                          <p:attrName>ppt_w</p:attrName>
                                        </p:attrNameLst>
                                      </p:cBhvr>
                                      <p:tavLst>
                                        <p:tav tm="0">
                                          <p:val>
                                            <p:fltVal val="0"/>
                                          </p:val>
                                        </p:tav>
                                        <p:tav tm="100000">
                                          <p:val>
                                            <p:strVal val="#ppt_w"/>
                                          </p:val>
                                        </p:tav>
                                      </p:tavLst>
                                    </p:anim>
                                    <p:anim calcmode="lin" valueType="num">
                                      <p:cBhvr>
                                        <p:cTn id="23" dur="500" fill="hold"/>
                                        <p:tgtEl>
                                          <p:spTgt spid="557063"/>
                                        </p:tgtEl>
                                        <p:attrNameLst>
                                          <p:attrName>ppt_h</p:attrName>
                                        </p:attrNameLst>
                                      </p:cBhvr>
                                      <p:tavLst>
                                        <p:tav tm="0">
                                          <p:val>
                                            <p:fltVal val="0"/>
                                          </p:val>
                                        </p:tav>
                                        <p:tav tm="100000">
                                          <p:val>
                                            <p:strVal val="#ppt_h"/>
                                          </p:val>
                                        </p:tav>
                                      </p:tavLst>
                                    </p:anim>
                                    <p:animEffect transition="in" filter="fade">
                                      <p:cBhvr>
                                        <p:cTn id="24" dur="500"/>
                                        <p:tgtEl>
                                          <p:spTgt spid="557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60" grpId="0"/>
      <p:bldP spid="557061" grpId="0"/>
      <p:bldP spid="557062" grpId="0"/>
      <p:bldP spid="55706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F7F7F"/>
        </a:solidFill>
        <a:effectLst/>
      </p:bgPr>
    </p:bg>
    <p:spTree>
      <p:nvGrpSpPr>
        <p:cNvPr id="1" name=""/>
        <p:cNvGrpSpPr/>
        <p:nvPr/>
      </p:nvGrpSpPr>
      <p:grpSpPr>
        <a:xfrm>
          <a:off x="0" y="0"/>
          <a:ext cx="0" cy="0"/>
          <a:chOff x="0" y="0"/>
          <a:chExt cx="0" cy="0"/>
        </a:xfrm>
      </p:grpSpPr>
      <p:sp>
        <p:nvSpPr>
          <p:cNvPr id="565252" name="Rectangle 4"/>
          <p:cNvSpPr>
            <a:spLocks noGrp="1" noChangeArrowheads="1"/>
          </p:cNvSpPr>
          <p:nvPr>
            <p:ph type="title"/>
          </p:nvPr>
        </p:nvSpPr>
        <p:spPr>
          <a:xfrm>
            <a:off x="1438275" y="161925"/>
            <a:ext cx="6348413" cy="571500"/>
          </a:xfrm>
          <a:solidFill>
            <a:srgbClr val="FFC000"/>
          </a:solidFill>
          <a:ln w="57150" cmpd="thinThick">
            <a:solidFill>
              <a:schemeClr val="tx1"/>
            </a:solidFill>
          </a:ln>
        </p:spPr>
        <p:txBody>
          <a:bodyPr/>
          <a:lstStyle/>
          <a:p>
            <a:pPr>
              <a:defRPr/>
            </a:pPr>
            <a:r>
              <a:rPr lang="en-ZA" sz="2400" noProof="1" smtClean="0">
                <a:solidFill>
                  <a:schemeClr val="bg1">
                    <a:lumMod val="10000"/>
                  </a:schemeClr>
                </a:solidFill>
                <a:effectLst>
                  <a:outerShdw blurRad="38100" dist="38100" dir="2700000" algn="tl">
                    <a:srgbClr val="000000"/>
                  </a:outerShdw>
                </a:effectLst>
              </a:rPr>
              <a:t>IONS IN AQUEOUS SOLUTION</a:t>
            </a:r>
          </a:p>
        </p:txBody>
      </p:sp>
      <p:sp>
        <p:nvSpPr>
          <p:cNvPr id="56323" name="Text Box 5"/>
          <p:cNvSpPr txBox="1">
            <a:spLocks noChangeArrowheads="1"/>
          </p:cNvSpPr>
          <p:nvPr/>
        </p:nvSpPr>
        <p:spPr bwMode="auto">
          <a:xfrm>
            <a:off x="152400" y="817563"/>
            <a:ext cx="87058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273050">
              <a:spcBef>
                <a:spcPct val="20000"/>
              </a:spcBef>
              <a:buSzPct val="100000"/>
              <a:buChar char="•"/>
              <a:tabLst>
                <a:tab pos="273050" algn="l"/>
              </a:tabLst>
              <a:defRPr sz="3200">
                <a:solidFill>
                  <a:schemeClr val="tx1"/>
                </a:solidFill>
                <a:latin typeface="Times" panose="02020603050405020304" pitchFamily="18" charset="0"/>
              </a:defRPr>
            </a:lvl1pPr>
            <a:lvl2pPr marL="742950" indent="-285750" defTabSz="273050">
              <a:spcBef>
                <a:spcPct val="20000"/>
              </a:spcBef>
              <a:buSzPct val="100000"/>
              <a:buChar char="–"/>
              <a:tabLst>
                <a:tab pos="273050" algn="l"/>
              </a:tabLst>
              <a:defRPr sz="2800">
                <a:solidFill>
                  <a:schemeClr val="tx1"/>
                </a:solidFill>
                <a:latin typeface="Times" panose="02020603050405020304" pitchFamily="18" charset="0"/>
              </a:defRPr>
            </a:lvl2pPr>
            <a:lvl3pPr marL="1143000" indent="-228600" defTabSz="273050">
              <a:spcBef>
                <a:spcPct val="20000"/>
              </a:spcBef>
              <a:buSzPct val="100000"/>
              <a:buChar char="•"/>
              <a:tabLst>
                <a:tab pos="273050" algn="l"/>
              </a:tabLst>
              <a:defRPr sz="2400">
                <a:solidFill>
                  <a:schemeClr val="tx1"/>
                </a:solidFill>
                <a:latin typeface="Times" panose="02020603050405020304" pitchFamily="18" charset="0"/>
              </a:defRPr>
            </a:lvl3pPr>
            <a:lvl4pPr marL="1600200" indent="-228600" defTabSz="273050">
              <a:spcBef>
                <a:spcPct val="20000"/>
              </a:spcBef>
              <a:buSzPct val="100000"/>
              <a:buChar char="–"/>
              <a:tabLst>
                <a:tab pos="273050" algn="l"/>
              </a:tabLst>
              <a:defRPr sz="2000">
                <a:solidFill>
                  <a:schemeClr val="tx1"/>
                </a:solidFill>
                <a:latin typeface="Times" panose="02020603050405020304" pitchFamily="18" charset="0"/>
              </a:defRPr>
            </a:lvl4pPr>
            <a:lvl5pPr marL="2057400" indent="-228600" defTabSz="273050">
              <a:spcBef>
                <a:spcPct val="20000"/>
              </a:spcBef>
              <a:buSzPct val="100000"/>
              <a:buChar char="•"/>
              <a:tabLst>
                <a:tab pos="273050" algn="l"/>
              </a:tabLst>
              <a:defRPr sz="2000">
                <a:solidFill>
                  <a:schemeClr val="tx1"/>
                </a:solidFill>
                <a:latin typeface="Times" panose="02020603050405020304" pitchFamily="18" charset="0"/>
              </a:defRPr>
            </a:lvl5pPr>
            <a:lvl6pPr marL="2514600" indent="-228600" defTabSz="273050" eaLnBrk="0" fontAlgn="base" hangingPunct="0">
              <a:spcBef>
                <a:spcPct val="20000"/>
              </a:spcBef>
              <a:spcAft>
                <a:spcPct val="0"/>
              </a:spcAft>
              <a:buSzPct val="100000"/>
              <a:buChar char="•"/>
              <a:tabLst>
                <a:tab pos="273050" algn="l"/>
              </a:tabLst>
              <a:defRPr sz="2000">
                <a:solidFill>
                  <a:schemeClr val="tx1"/>
                </a:solidFill>
                <a:latin typeface="Times" panose="02020603050405020304" pitchFamily="18" charset="0"/>
              </a:defRPr>
            </a:lvl6pPr>
            <a:lvl7pPr marL="2971800" indent="-228600" defTabSz="273050" eaLnBrk="0" fontAlgn="base" hangingPunct="0">
              <a:spcBef>
                <a:spcPct val="20000"/>
              </a:spcBef>
              <a:spcAft>
                <a:spcPct val="0"/>
              </a:spcAft>
              <a:buSzPct val="100000"/>
              <a:buChar char="•"/>
              <a:tabLst>
                <a:tab pos="273050" algn="l"/>
              </a:tabLst>
              <a:defRPr sz="2000">
                <a:solidFill>
                  <a:schemeClr val="tx1"/>
                </a:solidFill>
                <a:latin typeface="Times" panose="02020603050405020304" pitchFamily="18" charset="0"/>
              </a:defRPr>
            </a:lvl7pPr>
            <a:lvl8pPr marL="3429000" indent="-228600" defTabSz="273050" eaLnBrk="0" fontAlgn="base" hangingPunct="0">
              <a:spcBef>
                <a:spcPct val="20000"/>
              </a:spcBef>
              <a:spcAft>
                <a:spcPct val="0"/>
              </a:spcAft>
              <a:buSzPct val="100000"/>
              <a:buChar char="•"/>
              <a:tabLst>
                <a:tab pos="273050" algn="l"/>
              </a:tabLst>
              <a:defRPr sz="2000">
                <a:solidFill>
                  <a:schemeClr val="tx1"/>
                </a:solidFill>
                <a:latin typeface="Times" panose="02020603050405020304" pitchFamily="18" charset="0"/>
              </a:defRPr>
            </a:lvl8pPr>
            <a:lvl9pPr marL="3886200" indent="-228600" defTabSz="273050" eaLnBrk="0" fontAlgn="base" hangingPunct="0">
              <a:spcBef>
                <a:spcPct val="20000"/>
              </a:spcBef>
              <a:spcAft>
                <a:spcPct val="0"/>
              </a:spcAft>
              <a:buSzPct val="100000"/>
              <a:buChar char="•"/>
              <a:tabLst>
                <a:tab pos="273050" algn="l"/>
              </a:tabLst>
              <a:defRPr sz="2000">
                <a:solidFill>
                  <a:schemeClr val="tx1"/>
                </a:solidFill>
                <a:latin typeface="Times" panose="02020603050405020304" pitchFamily="18" charset="0"/>
              </a:defRPr>
            </a:lvl9pPr>
          </a:lstStyle>
          <a:p>
            <a:pPr>
              <a:spcBef>
                <a:spcPct val="50000"/>
              </a:spcBef>
              <a:buClr>
                <a:srgbClr val="FFFF00"/>
              </a:buClr>
              <a:buSzTx/>
              <a:buFont typeface="Wingdings" panose="05000000000000000000" pitchFamily="2" charset="2"/>
              <a:buChar char="v"/>
            </a:pPr>
            <a:r>
              <a:rPr lang="en-US" altLang="en-US" sz="1800" b="1" noProof="1">
                <a:solidFill>
                  <a:srgbClr val="FFFFFF"/>
                </a:solidFill>
                <a:latin typeface="Comic Sans MS" panose="030F0702030302020204" pitchFamily="66" charset="0"/>
              </a:rPr>
              <a:t>		Dissolving an ionic solid requires separating each ion from the   						oppositely charged ions that surround it in the solid state.</a:t>
            </a:r>
          </a:p>
          <a:p>
            <a:pPr>
              <a:spcBef>
                <a:spcPct val="50000"/>
              </a:spcBef>
              <a:buClr>
                <a:srgbClr val="FFFF00"/>
              </a:buClr>
              <a:buSzTx/>
              <a:buFont typeface="Wingdings" panose="05000000000000000000" pitchFamily="2" charset="2"/>
              <a:buChar char="v"/>
            </a:pPr>
            <a:endParaRPr lang="en-US" altLang="en-US" sz="800" b="1" noProof="1">
              <a:solidFill>
                <a:srgbClr val="FFFFFF"/>
              </a:solidFill>
              <a:latin typeface="Comic Sans MS" panose="030F0702030302020204" pitchFamily="66" charset="0"/>
            </a:endParaRPr>
          </a:p>
          <a:p>
            <a:pPr>
              <a:spcBef>
                <a:spcPct val="50000"/>
              </a:spcBef>
              <a:buClr>
                <a:srgbClr val="FFFF00"/>
              </a:buClr>
              <a:buSzTx/>
              <a:buFont typeface="Wingdings" panose="05000000000000000000" pitchFamily="2" charset="2"/>
              <a:buChar char="v"/>
            </a:pPr>
            <a:r>
              <a:rPr lang="en-US" altLang="en-US" sz="1800" b="1" noProof="1">
                <a:solidFill>
                  <a:srgbClr val="FFFFFF"/>
                </a:solidFill>
                <a:latin typeface="Comic Sans MS" panose="030F0702030302020204" pitchFamily="66" charset="0"/>
              </a:rPr>
              <a:t>		Water is good at dissolving ionic compounds because each water 						molecule has a positively charged end and a negativily charged end.</a:t>
            </a:r>
            <a:endParaRPr lang="en-US" altLang="en-US" sz="1800" b="1">
              <a:solidFill>
                <a:srgbClr val="FFFFFF"/>
              </a:solidFill>
              <a:latin typeface="Comic Sans MS" panose="030F0702030302020204" pitchFamily="66" charset="0"/>
            </a:endParaRPr>
          </a:p>
        </p:txBody>
      </p:sp>
      <p:sp>
        <p:nvSpPr>
          <p:cNvPr id="39940" name="Rectangle 3" descr="0501a"/>
          <p:cNvSpPr>
            <a:spLocks noGrp="1" noChangeAspect="1" noChangeArrowheads="1"/>
          </p:cNvSpPr>
          <p:nvPr isPhoto="1"/>
        </p:nvSpPr>
        <p:spPr bwMode="auto">
          <a:xfrm>
            <a:off x="2143125" y="2505075"/>
            <a:ext cx="4500563" cy="4281488"/>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0"/>
              </a:spcBef>
              <a:buSzTx/>
              <a:buFontTx/>
              <a:buNone/>
            </a:pPr>
            <a:endParaRPr lang="af-ZA" altLang="en-US" sz="240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F7F7F"/>
        </a:solidFill>
        <a:effectLst/>
      </p:bgPr>
    </p:bg>
    <p:spTree>
      <p:nvGrpSpPr>
        <p:cNvPr id="1" name=""/>
        <p:cNvGrpSpPr/>
        <p:nvPr/>
      </p:nvGrpSpPr>
      <p:grpSpPr>
        <a:xfrm>
          <a:off x="0" y="0"/>
          <a:ext cx="0" cy="0"/>
          <a:chOff x="0" y="0"/>
          <a:chExt cx="0" cy="0"/>
        </a:xfrm>
      </p:grpSpPr>
      <p:pic>
        <p:nvPicPr>
          <p:cNvPr id="41986" name="Picture 4" descr="0501.jpg                                                       00268407Fausto                         BA94C69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357313"/>
            <a:ext cx="8916988"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p:cNvSpPr>
            <a:spLocks noGrp="1" noChangeArrowheads="1"/>
          </p:cNvSpPr>
          <p:nvPr>
            <p:ph type="title"/>
          </p:nvPr>
        </p:nvSpPr>
        <p:spPr>
          <a:xfrm>
            <a:off x="1438275" y="161925"/>
            <a:ext cx="6348413" cy="571500"/>
          </a:xfrm>
          <a:solidFill>
            <a:srgbClr val="FFC000"/>
          </a:solidFill>
          <a:ln w="57150" cmpd="thinThick">
            <a:solidFill>
              <a:schemeClr val="tx1"/>
            </a:solidFill>
          </a:ln>
        </p:spPr>
        <p:txBody>
          <a:bodyPr/>
          <a:lstStyle/>
          <a:p>
            <a:pPr>
              <a:defRPr/>
            </a:pPr>
            <a:r>
              <a:rPr lang="en-ZA" sz="2400" noProof="1" smtClean="0">
                <a:solidFill>
                  <a:schemeClr val="bg1">
                    <a:lumMod val="10000"/>
                  </a:schemeClr>
                </a:solidFill>
                <a:effectLst>
                  <a:outerShdw blurRad="38100" dist="38100" dir="2700000" algn="tl">
                    <a:srgbClr val="000000"/>
                  </a:outerShdw>
                </a:effectLst>
              </a:rPr>
              <a:t>IONS IN AQUEOUS SOLUTION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5"/>
          <p:cNvSpPr txBox="1">
            <a:spLocks noChangeArrowheads="1"/>
          </p:cNvSpPr>
          <p:nvPr/>
        </p:nvSpPr>
        <p:spPr bwMode="auto">
          <a:xfrm>
            <a:off x="71438" y="1625600"/>
            <a:ext cx="89916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lgn="ctr">
              <a:spcBef>
                <a:spcPct val="50000"/>
              </a:spcBef>
              <a:buSzTx/>
              <a:buFontTx/>
              <a:buNone/>
            </a:pPr>
            <a:r>
              <a:rPr lang="en-US" altLang="en-US" sz="2800" noProof="1">
                <a:latin typeface="Comic Sans MS" panose="030F0702030302020204" pitchFamily="66" charset="0"/>
              </a:rPr>
              <a:t>How do we know that ions are present in aqueous solution?</a:t>
            </a:r>
            <a:endParaRPr lang="en-US" altLang="en-US" sz="2800">
              <a:latin typeface="Comic Sans MS" panose="030F0702030302020204" pitchFamily="66" charset="0"/>
            </a:endParaRPr>
          </a:p>
        </p:txBody>
      </p:sp>
      <p:sp>
        <p:nvSpPr>
          <p:cNvPr id="565261" name="Text Box 13"/>
          <p:cNvSpPr txBox="1">
            <a:spLocks noChangeArrowheads="1"/>
          </p:cNvSpPr>
          <p:nvPr/>
        </p:nvSpPr>
        <p:spPr bwMode="auto">
          <a:xfrm>
            <a:off x="500063" y="3443288"/>
            <a:ext cx="8072437" cy="1200150"/>
          </a:xfrm>
          <a:prstGeom prst="rect">
            <a:avLst/>
          </a:prstGeom>
          <a:solidFill>
            <a:schemeClr val="folHlink"/>
          </a:solidFill>
          <a:ln w="12700">
            <a:noFill/>
            <a:miter lim="800000"/>
            <a:headEnd type="none" w="sm" len="sm"/>
            <a:tailEnd type="none" w="sm" len="sm"/>
          </a:ln>
          <a:effectLst>
            <a:outerShdw dist="107763" dir="2700000" algn="ctr" rotWithShape="0">
              <a:schemeClr val="bg2"/>
            </a:outerShdw>
          </a:effectLst>
        </p:spPr>
        <p:txBody>
          <a:bodyPr>
            <a:spAutoFit/>
          </a:bodyPr>
          <a:lstStyle/>
          <a:p>
            <a:pPr>
              <a:defRPr/>
            </a:pPr>
            <a:r>
              <a:rPr lang="en-ZA" noProof="1">
                <a:latin typeface="Comic Sans MS" pitchFamily="66" charset="0"/>
              </a:rPr>
              <a:t>The solutions conduct electricity!</a:t>
            </a:r>
            <a:endParaRPr lang="en-US" dirty="0">
              <a:latin typeface="Comic Sans MS" pitchFamily="66" charset="0"/>
            </a:endParaRPr>
          </a:p>
          <a:p>
            <a:pPr>
              <a:defRPr/>
            </a:pPr>
            <a:endParaRPr lang="en-US" noProof="1">
              <a:latin typeface="Comic Sans MS" pitchFamily="66" charset="0"/>
            </a:endParaRPr>
          </a:p>
          <a:p>
            <a:pPr>
              <a:defRPr/>
            </a:pPr>
            <a:r>
              <a:rPr lang="en-US" noProof="1">
                <a:latin typeface="Comic Sans MS" pitchFamily="66" charset="0"/>
              </a:rPr>
              <a:t>They are called </a:t>
            </a:r>
            <a:r>
              <a:rPr lang="en-US" noProof="1">
                <a:solidFill>
                  <a:srgbClr val="F35B1B"/>
                </a:solidFill>
                <a:effectLst>
                  <a:outerShdw blurRad="38100" dist="38100" dir="2700000" algn="tl">
                    <a:srgbClr val="000000"/>
                  </a:outerShdw>
                </a:effectLst>
                <a:latin typeface="Comic Sans MS" pitchFamily="66" charset="0"/>
              </a:rPr>
              <a:t>ELECTROLYTES.</a:t>
            </a:r>
            <a:endParaRPr lang="en-US" dirty="0">
              <a:solidFill>
                <a:srgbClr val="F35B1B"/>
              </a:solidFill>
              <a:effectLst>
                <a:outerShdw blurRad="38100" dist="38100" dir="2700000" algn="tl">
                  <a:srgbClr val="000000"/>
                </a:outerShdw>
              </a:effectLst>
              <a:latin typeface="Comic Sans MS" pitchFamily="66" charset="0"/>
            </a:endParaRPr>
          </a:p>
        </p:txBody>
      </p:sp>
      <p:sp>
        <p:nvSpPr>
          <p:cNvPr id="6" name="Rectangle 4"/>
          <p:cNvSpPr>
            <a:spLocks noGrp="1" noChangeArrowheads="1"/>
          </p:cNvSpPr>
          <p:nvPr>
            <p:ph type="title"/>
          </p:nvPr>
        </p:nvSpPr>
        <p:spPr>
          <a:xfrm>
            <a:off x="1476375" y="468313"/>
            <a:ext cx="6348413" cy="571500"/>
          </a:xfrm>
          <a:solidFill>
            <a:srgbClr val="FFC000"/>
          </a:solidFill>
          <a:ln w="57150" cmpd="thinThick">
            <a:solidFill>
              <a:schemeClr val="tx1"/>
            </a:solidFill>
          </a:ln>
        </p:spPr>
        <p:txBody>
          <a:bodyPr/>
          <a:lstStyle/>
          <a:p>
            <a:pPr>
              <a:defRPr/>
            </a:pPr>
            <a:r>
              <a:rPr lang="en-ZA" sz="2400" noProof="1" smtClean="0">
                <a:solidFill>
                  <a:schemeClr val="bg1">
                    <a:lumMod val="10000"/>
                  </a:schemeClr>
                </a:solidFill>
                <a:effectLst>
                  <a:outerShdw blurRad="38100" dist="38100" dir="2700000" algn="tl">
                    <a:srgbClr val="000000"/>
                  </a:outerShdw>
                </a:effectLst>
              </a:rPr>
              <a:t>IONS IN AQUEOUS SOLUTION</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52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526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rgbClr val="7F7F7F"/>
        </a:solidFill>
        <a:effectLst/>
      </p:bgPr>
    </p:bg>
    <p:spTree>
      <p:nvGrpSpPr>
        <p:cNvPr id="1" name=""/>
        <p:cNvGrpSpPr/>
        <p:nvPr/>
      </p:nvGrpSpPr>
      <p:grpSpPr>
        <a:xfrm>
          <a:off x="0" y="0"/>
          <a:ext cx="0" cy="0"/>
          <a:chOff x="0" y="0"/>
          <a:chExt cx="0" cy="0"/>
        </a:xfrm>
      </p:grpSpPr>
      <p:sp>
        <p:nvSpPr>
          <p:cNvPr id="571396" name="Rectangle 4"/>
          <p:cNvSpPr>
            <a:spLocks noGrp="1" noChangeArrowheads="1"/>
          </p:cNvSpPr>
          <p:nvPr>
            <p:ph type="body" idx="1"/>
          </p:nvPr>
        </p:nvSpPr>
        <p:spPr>
          <a:xfrm>
            <a:off x="142875" y="1571625"/>
            <a:ext cx="4572000" cy="4214813"/>
          </a:xfrm>
        </p:spPr>
        <p:txBody>
          <a:bodyPr/>
          <a:lstStyle/>
          <a:p>
            <a:pPr>
              <a:spcBef>
                <a:spcPct val="0"/>
              </a:spcBef>
              <a:buClr>
                <a:srgbClr val="FFFF00"/>
              </a:buClr>
              <a:buFont typeface="Wingdings" panose="05000000000000000000" pitchFamily="2" charset="2"/>
              <a:buChar char="v"/>
            </a:pPr>
            <a:r>
              <a:rPr lang="en-US" altLang="en-US" sz="2800" b="1" noProof="1" smtClean="0">
                <a:solidFill>
                  <a:srgbClr val="FFFFFF"/>
                </a:solidFill>
                <a:latin typeface="Comic Sans MS" panose="030F0702030302020204" pitchFamily="66" charset="0"/>
              </a:rPr>
              <a:t>Good conductors of electricity are strong electrolytes.</a:t>
            </a:r>
          </a:p>
          <a:p>
            <a:pPr>
              <a:spcBef>
                <a:spcPct val="0"/>
              </a:spcBef>
              <a:buClr>
                <a:srgbClr val="FFFF00"/>
              </a:buClr>
              <a:buFont typeface="Wingdings" panose="05000000000000000000" pitchFamily="2" charset="2"/>
              <a:buChar char="v"/>
            </a:pPr>
            <a:endParaRPr lang="en-US" altLang="en-US" sz="2800" b="1" noProof="1" smtClean="0">
              <a:solidFill>
                <a:srgbClr val="FFFFFF"/>
              </a:solidFill>
              <a:latin typeface="Comic Sans MS" panose="030F0702030302020204" pitchFamily="66" charset="0"/>
            </a:endParaRPr>
          </a:p>
          <a:p>
            <a:pPr>
              <a:spcBef>
                <a:spcPct val="0"/>
              </a:spcBef>
              <a:buClr>
                <a:srgbClr val="FFFF00"/>
              </a:buClr>
              <a:buFont typeface="Wingdings" panose="05000000000000000000" pitchFamily="2" charset="2"/>
              <a:buChar char="v"/>
            </a:pPr>
            <a:r>
              <a:rPr lang="en-US" altLang="en-US" sz="2800" b="1" noProof="1" smtClean="0">
                <a:solidFill>
                  <a:srgbClr val="FFFFFF"/>
                </a:solidFill>
                <a:latin typeface="Comic Sans MS" panose="030F0702030302020204" pitchFamily="66" charset="0"/>
              </a:rPr>
              <a:t>Ex. HCl, MgCl</a:t>
            </a:r>
            <a:r>
              <a:rPr lang="en-US" altLang="en-US" sz="2800" b="1" baseline="-25000" noProof="1" smtClean="0">
                <a:solidFill>
                  <a:srgbClr val="FFFFFF"/>
                </a:solidFill>
                <a:latin typeface="Comic Sans MS" panose="030F0702030302020204" pitchFamily="66" charset="0"/>
              </a:rPr>
              <a:t>2</a:t>
            </a:r>
            <a:r>
              <a:rPr lang="en-US" altLang="en-US" sz="2800" b="1" noProof="1" smtClean="0">
                <a:solidFill>
                  <a:srgbClr val="FFFFFF"/>
                </a:solidFill>
                <a:latin typeface="Comic Sans MS" panose="030F0702030302020204" pitchFamily="66" charset="0"/>
              </a:rPr>
              <a:t>, NaCl</a:t>
            </a:r>
            <a:r>
              <a:rPr lang="en-US" altLang="en-US" sz="2800" b="1" smtClean="0">
                <a:solidFill>
                  <a:srgbClr val="FFFFFF"/>
                </a:solidFill>
                <a:latin typeface="Comic Sans MS" panose="030F0702030302020204" pitchFamily="66" charset="0"/>
              </a:rPr>
              <a:t>. </a:t>
            </a:r>
          </a:p>
          <a:p>
            <a:pPr>
              <a:spcBef>
                <a:spcPct val="0"/>
              </a:spcBef>
              <a:buClr>
                <a:srgbClr val="FFFF00"/>
              </a:buClr>
              <a:buFont typeface="Wingdings" panose="05000000000000000000" pitchFamily="2" charset="2"/>
              <a:buChar char="v"/>
            </a:pPr>
            <a:endParaRPr lang="en-US" altLang="en-US" sz="2800" b="1" smtClean="0">
              <a:solidFill>
                <a:srgbClr val="FFFFFF"/>
              </a:solidFill>
              <a:latin typeface="Comic Sans MS" panose="030F0702030302020204" pitchFamily="66" charset="0"/>
            </a:endParaRPr>
          </a:p>
          <a:p>
            <a:pPr>
              <a:spcBef>
                <a:spcPct val="0"/>
              </a:spcBef>
              <a:buClr>
                <a:srgbClr val="FFFF00"/>
              </a:buClr>
              <a:buFont typeface="Wingdings" panose="05000000000000000000" pitchFamily="2" charset="2"/>
              <a:buChar char="v"/>
            </a:pPr>
            <a:r>
              <a:rPr lang="en-US" altLang="en-US" sz="2800" b="1" noProof="1" smtClean="0">
                <a:solidFill>
                  <a:srgbClr val="FFFFFF"/>
                </a:solidFill>
                <a:latin typeface="Comic Sans MS" panose="030F0702030302020204" pitchFamily="66" charset="0"/>
              </a:rPr>
              <a:t>They dissociate completely (or nearly so) into ions.</a:t>
            </a:r>
          </a:p>
        </p:txBody>
      </p:sp>
      <p:sp>
        <p:nvSpPr>
          <p:cNvPr id="45059" name="Rectangle 1027" descr="0502a"/>
          <p:cNvSpPr>
            <a:spLocks noGrp="1" noChangeAspect="1" noChangeArrowheads="1"/>
          </p:cNvSpPr>
          <p:nvPr isPhoto="1"/>
        </p:nvSpPr>
        <p:spPr bwMode="auto">
          <a:xfrm>
            <a:off x="5072063" y="1189038"/>
            <a:ext cx="3714750" cy="5454650"/>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0"/>
              </a:spcBef>
              <a:buSzTx/>
              <a:buFontTx/>
              <a:buNone/>
            </a:pPr>
            <a:endParaRPr lang="af-ZA" altLang="en-US" sz="2400"/>
          </a:p>
        </p:txBody>
      </p:sp>
      <p:sp>
        <p:nvSpPr>
          <p:cNvPr id="5" name="Rectangle 4"/>
          <p:cNvSpPr>
            <a:spLocks noGrp="1" noChangeArrowheads="1"/>
          </p:cNvSpPr>
          <p:nvPr>
            <p:ph type="title"/>
          </p:nvPr>
        </p:nvSpPr>
        <p:spPr>
          <a:xfrm>
            <a:off x="1366838" y="376238"/>
            <a:ext cx="6491287" cy="695325"/>
          </a:xfrm>
          <a:solidFill>
            <a:srgbClr val="FFC000"/>
          </a:solidFill>
          <a:ln w="57150" cmpd="thinThick">
            <a:solidFill>
              <a:schemeClr val="tx1"/>
            </a:solidFill>
          </a:ln>
        </p:spPr>
        <p:txBody>
          <a:bodyPr/>
          <a:lstStyle/>
          <a:p>
            <a:pPr>
              <a:defRPr/>
            </a:pPr>
            <a:r>
              <a:rPr lang="en-ZA" sz="3200" noProof="1" smtClean="0">
                <a:solidFill>
                  <a:schemeClr val="bg1">
                    <a:lumMod val="10000"/>
                  </a:schemeClr>
                </a:solidFill>
                <a:effectLst>
                  <a:outerShdw blurRad="38100" dist="38100" dir="2700000" algn="tl">
                    <a:srgbClr val="000000"/>
                  </a:outerShdw>
                </a:effectLst>
              </a:rPr>
              <a:t>STRONG ELECTROLITES</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1396">
                                            <p:txEl>
                                              <p:pRg st="0" end="0"/>
                                            </p:txEl>
                                          </p:spTgt>
                                        </p:tgtEl>
                                        <p:attrNameLst>
                                          <p:attrName>style.visibility</p:attrName>
                                        </p:attrNameLst>
                                      </p:cBhvr>
                                      <p:to>
                                        <p:strVal val="visible"/>
                                      </p:to>
                                    </p:set>
                                    <p:anim calcmode="lin" valueType="num">
                                      <p:cBhvr additive="base">
                                        <p:cTn id="7" dur="500" fill="hold"/>
                                        <p:tgtEl>
                                          <p:spTgt spid="57139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13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1396">
                                            <p:txEl>
                                              <p:pRg st="2" end="2"/>
                                            </p:txEl>
                                          </p:spTgt>
                                        </p:tgtEl>
                                        <p:attrNameLst>
                                          <p:attrName>style.visibility</p:attrName>
                                        </p:attrNameLst>
                                      </p:cBhvr>
                                      <p:to>
                                        <p:strVal val="visible"/>
                                      </p:to>
                                    </p:set>
                                    <p:anim calcmode="lin" valueType="num">
                                      <p:cBhvr additive="base">
                                        <p:cTn id="13" dur="500" fill="hold"/>
                                        <p:tgtEl>
                                          <p:spTgt spid="57139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7139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1396">
                                            <p:txEl>
                                              <p:pRg st="4" end="4"/>
                                            </p:txEl>
                                          </p:spTgt>
                                        </p:tgtEl>
                                        <p:attrNameLst>
                                          <p:attrName>style.visibility</p:attrName>
                                        </p:attrNameLst>
                                      </p:cBhvr>
                                      <p:to>
                                        <p:strVal val="visible"/>
                                      </p:to>
                                    </p:set>
                                    <p:anim calcmode="lin" valueType="num">
                                      <p:cBhvr additive="base">
                                        <p:cTn id="19" dur="500" fill="hold"/>
                                        <p:tgtEl>
                                          <p:spTgt spid="57139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139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rgbClr val="7F7F7F"/>
        </a:solidFill>
        <a:effectLst/>
      </p:bgPr>
    </p:bg>
    <p:spTree>
      <p:nvGrpSpPr>
        <p:cNvPr id="1" name=""/>
        <p:cNvGrpSpPr/>
        <p:nvPr/>
      </p:nvGrpSpPr>
      <p:grpSpPr>
        <a:xfrm>
          <a:off x="0" y="0"/>
          <a:ext cx="0" cy="0"/>
          <a:chOff x="0" y="0"/>
          <a:chExt cx="0" cy="0"/>
        </a:xfrm>
      </p:grpSpPr>
      <p:pic>
        <p:nvPicPr>
          <p:cNvPr id="47106"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0188" y="3000375"/>
            <a:ext cx="3000375" cy="2571750"/>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ctangle 4"/>
          <p:cNvSpPr>
            <a:spLocks noGrp="1" noChangeArrowheads="1"/>
          </p:cNvSpPr>
          <p:nvPr>
            <p:ph type="body" idx="1"/>
          </p:nvPr>
        </p:nvSpPr>
        <p:spPr>
          <a:xfrm>
            <a:off x="142875" y="1143000"/>
            <a:ext cx="5072063" cy="1928813"/>
          </a:xfrm>
        </p:spPr>
        <p:txBody>
          <a:bodyPr/>
          <a:lstStyle/>
          <a:p>
            <a:pPr>
              <a:buClr>
                <a:srgbClr val="FFFF00"/>
              </a:buClr>
              <a:buFont typeface="Wingdings" panose="05000000000000000000" pitchFamily="2" charset="2"/>
              <a:buChar char="v"/>
            </a:pPr>
            <a:r>
              <a:rPr lang="en-US" altLang="en-US" sz="2400" b="1" noProof="1" smtClean="0">
                <a:solidFill>
                  <a:srgbClr val="FFFFFF"/>
                </a:solidFill>
                <a:latin typeface="Comic Sans MS" panose="030F0702030302020204" pitchFamily="66" charset="0"/>
              </a:rPr>
              <a:t>Acetic acid ionizes</a:t>
            </a:r>
            <a:r>
              <a:rPr lang="en-US" altLang="en-US" sz="2400" b="1" smtClean="0">
                <a:solidFill>
                  <a:srgbClr val="FFFFFF"/>
                </a:solidFill>
                <a:latin typeface="Comic Sans MS" panose="030F0702030302020204" pitchFamily="66" charset="0"/>
              </a:rPr>
              <a:t> or dissociate</a:t>
            </a:r>
            <a:r>
              <a:rPr lang="en-US" altLang="en-US" sz="2400" b="1" noProof="1" smtClean="0">
                <a:solidFill>
                  <a:srgbClr val="FFFFFF"/>
                </a:solidFill>
                <a:latin typeface="Comic Sans MS" panose="030F0702030302020204" pitchFamily="66" charset="0"/>
              </a:rPr>
              <a:t> only to a small extent, so it is a weak electrolyte</a:t>
            </a:r>
          </a:p>
          <a:p>
            <a:pPr>
              <a:buClr>
                <a:srgbClr val="FFFF00"/>
              </a:buClr>
              <a:buFont typeface="Wingdings" panose="05000000000000000000" pitchFamily="2" charset="2"/>
              <a:buChar char="v"/>
            </a:pPr>
            <a:endParaRPr lang="en-US" altLang="en-US" sz="2400" b="1" noProof="1" smtClean="0">
              <a:solidFill>
                <a:srgbClr val="FFFFFF"/>
              </a:solidFill>
              <a:latin typeface="Comic Sans MS" panose="030F0702030302020204" pitchFamily="66" charset="0"/>
            </a:endParaRPr>
          </a:p>
        </p:txBody>
      </p:sp>
      <p:sp>
        <p:nvSpPr>
          <p:cNvPr id="47108" name="Rectangle 3" descr="0502b"/>
          <p:cNvSpPr>
            <a:spLocks noGrp="1" noChangeAspect="1" noChangeArrowheads="1"/>
          </p:cNvSpPr>
          <p:nvPr isPhoto="1"/>
        </p:nvSpPr>
        <p:spPr bwMode="auto">
          <a:xfrm>
            <a:off x="5715000" y="928688"/>
            <a:ext cx="3286125" cy="5102225"/>
          </a:xfrm>
          <a:prstGeom prst="rect">
            <a:avLst/>
          </a:prstGeom>
          <a:blipFill dpi="0" rotWithShape="1">
            <a:blip r:embed="rId4"/>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100000"/>
              <a:buChar char="•"/>
              <a:defRPr sz="3200">
                <a:solidFill>
                  <a:schemeClr val="tx1"/>
                </a:solidFill>
                <a:latin typeface="Times" panose="02020603050405020304" pitchFamily="18" charset="0"/>
              </a:defRPr>
            </a:lvl1pPr>
            <a:lvl2pPr marL="742950" indent="-285750">
              <a:spcBef>
                <a:spcPct val="20000"/>
              </a:spcBef>
              <a:buSzPct val="100000"/>
              <a:buChar char="–"/>
              <a:defRPr sz="2800">
                <a:solidFill>
                  <a:schemeClr val="tx1"/>
                </a:solidFill>
                <a:latin typeface="Times" panose="02020603050405020304" pitchFamily="18" charset="0"/>
              </a:defRPr>
            </a:lvl2pPr>
            <a:lvl3pPr marL="1143000" indent="-228600">
              <a:spcBef>
                <a:spcPct val="20000"/>
              </a:spcBef>
              <a:buSzPct val="100000"/>
              <a:buChar char="•"/>
              <a:defRPr sz="2400">
                <a:solidFill>
                  <a:schemeClr val="tx1"/>
                </a:solidFill>
                <a:latin typeface="Times" panose="02020603050405020304" pitchFamily="18" charset="0"/>
              </a:defRPr>
            </a:lvl3pPr>
            <a:lvl4pPr marL="1600200" indent="-228600">
              <a:spcBef>
                <a:spcPct val="20000"/>
              </a:spcBef>
              <a:buSzPct val="100000"/>
              <a:buChar char="–"/>
              <a:defRPr sz="2000">
                <a:solidFill>
                  <a:schemeClr val="tx1"/>
                </a:solidFill>
                <a:latin typeface="Times" panose="02020603050405020304" pitchFamily="18" charset="0"/>
              </a:defRPr>
            </a:lvl4pPr>
            <a:lvl5pPr marL="2057400" indent="-228600">
              <a:spcBef>
                <a:spcPct val="20000"/>
              </a:spcBef>
              <a:buSzPct val="100000"/>
              <a:buChar char="•"/>
              <a:defRPr sz="2000">
                <a:solidFill>
                  <a:schemeClr val="tx1"/>
                </a:solidFill>
                <a:latin typeface="Times"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panose="02020603050405020304" pitchFamily="18" charset="0"/>
              </a:defRPr>
            </a:lvl9pPr>
          </a:lstStyle>
          <a:p>
            <a:pPr>
              <a:spcBef>
                <a:spcPct val="0"/>
              </a:spcBef>
              <a:buSzTx/>
              <a:buFontTx/>
              <a:buNone/>
            </a:pPr>
            <a:endParaRPr lang="af-ZA" altLang="en-US" sz="2400"/>
          </a:p>
        </p:txBody>
      </p:sp>
      <p:sp>
        <p:nvSpPr>
          <p:cNvPr id="6" name="Rectangle 4"/>
          <p:cNvSpPr>
            <a:spLocks noGrp="1" noChangeArrowheads="1"/>
          </p:cNvSpPr>
          <p:nvPr>
            <p:ph type="title"/>
          </p:nvPr>
        </p:nvSpPr>
        <p:spPr>
          <a:xfrm>
            <a:off x="1285875" y="142875"/>
            <a:ext cx="6491288" cy="695325"/>
          </a:xfrm>
          <a:solidFill>
            <a:srgbClr val="FFC000"/>
          </a:solidFill>
          <a:ln w="57150" cmpd="thinThick">
            <a:solidFill>
              <a:schemeClr val="tx1"/>
            </a:solidFill>
          </a:ln>
        </p:spPr>
        <p:txBody>
          <a:bodyPr/>
          <a:lstStyle/>
          <a:p>
            <a:pPr>
              <a:defRPr/>
            </a:pPr>
            <a:r>
              <a:rPr lang="en-ZA" sz="3200" noProof="1" smtClean="0">
                <a:solidFill>
                  <a:schemeClr val="bg1">
                    <a:lumMod val="10000"/>
                  </a:schemeClr>
                </a:solidFill>
                <a:effectLst>
                  <a:outerShdw blurRad="38100" dist="38100" dir="2700000" algn="tl">
                    <a:srgbClr val="000000"/>
                  </a:outerShdw>
                </a:effectLst>
              </a:rPr>
              <a:t>WEAK ELECTROLITES</a:t>
            </a:r>
          </a:p>
        </p:txBody>
      </p:sp>
      <p:sp>
        <p:nvSpPr>
          <p:cNvPr id="9" name="Rectangle 4"/>
          <p:cNvSpPr txBox="1">
            <a:spLocks noChangeArrowheads="1"/>
          </p:cNvSpPr>
          <p:nvPr/>
        </p:nvSpPr>
        <p:spPr bwMode="auto">
          <a:xfrm>
            <a:off x="357188" y="6143625"/>
            <a:ext cx="8001000" cy="642938"/>
          </a:xfrm>
          <a:prstGeom prst="rect">
            <a:avLst/>
          </a:prstGeom>
          <a:noFill/>
          <a:ln w="12700">
            <a:noFill/>
            <a:miter lim="800000"/>
            <a:headEnd/>
            <a:tailEnd/>
          </a:ln>
        </p:spPr>
        <p:txBody>
          <a:bodyPr lIns="90487" tIns="44450" rIns="90487" bIns="44450"/>
          <a:lstStyle/>
          <a:p>
            <a:pPr marL="342900" indent="-342900">
              <a:spcBef>
                <a:spcPct val="20000"/>
              </a:spcBef>
              <a:buClr>
                <a:srgbClr val="FFFF00"/>
              </a:buClr>
              <a:buSzPct val="100000"/>
              <a:defRPr/>
            </a:pPr>
            <a:r>
              <a:rPr lang="en-US" sz="2800" b="1" kern="0" noProof="1">
                <a:solidFill>
                  <a:srgbClr val="FFFFFF"/>
                </a:solidFill>
                <a:latin typeface="Comic Sans MS" pitchFamily="66" charset="0"/>
              </a:rPr>
              <a:t>CH</a:t>
            </a:r>
            <a:r>
              <a:rPr lang="en-US" sz="2800" b="1" kern="0" baseline="-25000" noProof="1">
                <a:solidFill>
                  <a:srgbClr val="FFFFFF"/>
                </a:solidFill>
                <a:latin typeface="Comic Sans MS" pitchFamily="66" charset="0"/>
              </a:rPr>
              <a:t>3</a:t>
            </a:r>
            <a:r>
              <a:rPr lang="en-US" sz="2800" b="1" kern="0" noProof="1">
                <a:solidFill>
                  <a:srgbClr val="FFFFFF"/>
                </a:solidFill>
                <a:latin typeface="Comic Sans MS" pitchFamily="66" charset="0"/>
              </a:rPr>
              <a:t>CO</a:t>
            </a:r>
            <a:r>
              <a:rPr lang="en-US" sz="2800" b="1" kern="0" baseline="-25000" noProof="1">
                <a:solidFill>
                  <a:srgbClr val="FFFFFF"/>
                </a:solidFill>
                <a:latin typeface="Comic Sans MS" pitchFamily="66" charset="0"/>
              </a:rPr>
              <a:t>2</a:t>
            </a:r>
            <a:r>
              <a:rPr lang="en-US" sz="2800" b="1" kern="0" noProof="1">
                <a:solidFill>
                  <a:srgbClr val="FFFFFF"/>
                </a:solidFill>
                <a:latin typeface="Comic Sans MS" pitchFamily="66" charset="0"/>
              </a:rPr>
              <a:t>H(aq)  </a:t>
            </a:r>
            <a:r>
              <a:rPr lang="en-US" sz="2800" b="1" kern="0" noProof="1">
                <a:solidFill>
                  <a:srgbClr val="FFFFFF"/>
                </a:solidFill>
                <a:latin typeface="Comic Sans MS" pitchFamily="66" charset="0"/>
                <a:cs typeface="Arial" charset="0"/>
              </a:rPr>
              <a:t>→</a:t>
            </a:r>
            <a:r>
              <a:rPr lang="en-US" sz="2800" b="1" kern="0" noProof="1">
                <a:solidFill>
                  <a:srgbClr val="FFFFFF"/>
                </a:solidFill>
                <a:latin typeface="Comic Sans MS" pitchFamily="66" charset="0"/>
              </a:rPr>
              <a:t>  CH</a:t>
            </a:r>
            <a:r>
              <a:rPr lang="en-US" sz="2800" b="1" kern="0" baseline="-25000" noProof="1">
                <a:solidFill>
                  <a:srgbClr val="FFFFFF"/>
                </a:solidFill>
                <a:latin typeface="Comic Sans MS" pitchFamily="66" charset="0"/>
              </a:rPr>
              <a:t>3</a:t>
            </a:r>
            <a:r>
              <a:rPr lang="en-US" sz="2800" b="1" kern="0" noProof="1">
                <a:solidFill>
                  <a:srgbClr val="FFFFFF"/>
                </a:solidFill>
                <a:latin typeface="Comic Sans MS" pitchFamily="66" charset="0"/>
              </a:rPr>
              <a:t>CO</a:t>
            </a:r>
            <a:r>
              <a:rPr lang="en-US" sz="2800" b="1" kern="0" baseline="-25000" noProof="1">
                <a:solidFill>
                  <a:srgbClr val="FFFFFF"/>
                </a:solidFill>
                <a:latin typeface="Comic Sans MS" pitchFamily="66" charset="0"/>
              </a:rPr>
              <a:t>2</a:t>
            </a:r>
            <a:r>
              <a:rPr lang="en-US" sz="2800" b="1" kern="0" baseline="30000" noProof="1">
                <a:solidFill>
                  <a:srgbClr val="FFFFFF"/>
                </a:solidFill>
                <a:latin typeface="Comic Sans MS" pitchFamily="66" charset="0"/>
              </a:rPr>
              <a:t>-</a:t>
            </a:r>
            <a:r>
              <a:rPr lang="en-US" sz="2800" b="1" kern="0" noProof="1">
                <a:solidFill>
                  <a:srgbClr val="FFFFFF"/>
                </a:solidFill>
                <a:latin typeface="Comic Sans MS" pitchFamily="66" charset="0"/>
              </a:rPr>
              <a:t>(aq)  + H</a:t>
            </a:r>
            <a:r>
              <a:rPr lang="en-US" sz="2800" b="1" kern="0" baseline="30000" noProof="1">
                <a:solidFill>
                  <a:srgbClr val="FFFFFF"/>
                </a:solidFill>
                <a:latin typeface="Comic Sans MS" pitchFamily="66" charset="0"/>
              </a:rPr>
              <a:t>+</a:t>
            </a:r>
            <a:r>
              <a:rPr lang="en-US" sz="2800" b="1" kern="0" noProof="1">
                <a:solidFill>
                  <a:srgbClr val="FFFFFF"/>
                </a:solidFill>
                <a:latin typeface="Comic Sans MS" pitchFamily="66" charset="0"/>
              </a:rPr>
              <a:t>(aq)</a:t>
            </a:r>
          </a:p>
          <a:p>
            <a:pPr marL="342900" indent="-342900">
              <a:spcBef>
                <a:spcPct val="20000"/>
              </a:spcBef>
              <a:buClr>
                <a:srgbClr val="FFFF00"/>
              </a:buClr>
              <a:buSzPct val="100000"/>
              <a:buFont typeface="Wingdings" pitchFamily="2" charset="2"/>
              <a:buChar char="v"/>
              <a:defRPr/>
            </a:pPr>
            <a:endParaRPr lang="en-US" sz="2800" b="1" kern="0" noProof="1">
              <a:solidFill>
                <a:srgbClr val="FFFFFF"/>
              </a:solidFill>
              <a:latin typeface="Comic Sans MS" pitchFamily="66"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5492" name="Rectangle 4"/>
          <p:cNvSpPr>
            <a:spLocks noGrp="1" noChangeArrowheads="1"/>
          </p:cNvSpPr>
          <p:nvPr>
            <p:ph type="body" idx="1"/>
          </p:nvPr>
        </p:nvSpPr>
        <p:spPr>
          <a:xfrm>
            <a:off x="71438" y="1428750"/>
            <a:ext cx="5286375" cy="3429000"/>
          </a:xfrm>
        </p:spPr>
        <p:txBody>
          <a:bodyPr/>
          <a:lstStyle/>
          <a:p>
            <a:pPr>
              <a:buClr>
                <a:srgbClr val="C00000"/>
              </a:buClr>
              <a:buFont typeface="Wingdings" pitchFamily="2" charset="2"/>
              <a:buChar char="v"/>
              <a:defRPr/>
            </a:pPr>
            <a:r>
              <a:rPr lang="en-US" sz="2000" b="1" noProof="1" smtClean="0">
                <a:latin typeface="Comic Sans MS" pitchFamily="66" charset="0"/>
              </a:rPr>
              <a:t>Some compounds dissolve in water but do not </a:t>
            </a:r>
            <a:r>
              <a:rPr lang="en-US" sz="2000" b="1" dirty="0" smtClean="0">
                <a:latin typeface="Comic Sans MS" pitchFamily="66" charset="0"/>
              </a:rPr>
              <a:t>ionize and therefore do not </a:t>
            </a:r>
            <a:r>
              <a:rPr lang="en-US" sz="2000" b="1" noProof="1" smtClean="0">
                <a:latin typeface="Comic Sans MS" pitchFamily="66" charset="0"/>
              </a:rPr>
              <a:t>conduct electricity.  They are called non-electrolytes.</a:t>
            </a:r>
          </a:p>
          <a:p>
            <a:pPr>
              <a:buClr>
                <a:srgbClr val="C00000"/>
              </a:buClr>
              <a:buFont typeface="Wingdings" pitchFamily="2" charset="2"/>
              <a:buChar char="v"/>
              <a:defRPr/>
            </a:pPr>
            <a:endParaRPr lang="en-US" sz="2000" b="1" dirty="0" smtClean="0">
              <a:latin typeface="Comic Sans MS" pitchFamily="66" charset="0"/>
            </a:endParaRPr>
          </a:p>
          <a:p>
            <a:pPr lvl="1">
              <a:buClr>
                <a:srgbClr val="C00000"/>
              </a:buClr>
              <a:buFont typeface="Wingdings" pitchFamily="2" charset="2"/>
              <a:buChar char="v"/>
              <a:defRPr/>
            </a:pPr>
            <a:r>
              <a:rPr lang="en-US" sz="2000" b="1" noProof="1" smtClean="0">
                <a:latin typeface="Comic Sans MS" pitchFamily="66" charset="0"/>
              </a:rPr>
              <a:t>Examples include:</a:t>
            </a:r>
          </a:p>
          <a:p>
            <a:pPr lvl="1" indent="-1588">
              <a:buClr>
                <a:srgbClr val="C00000"/>
              </a:buClr>
              <a:buFont typeface="Wingdings" pitchFamily="2" charset="2"/>
              <a:buChar char="v"/>
              <a:defRPr/>
            </a:pPr>
            <a:r>
              <a:rPr lang="en-US" sz="2000" b="1" noProof="1" smtClean="0">
                <a:latin typeface="Comic Sans MS" pitchFamily="66" charset="0"/>
              </a:rPr>
              <a:t> sugar</a:t>
            </a:r>
          </a:p>
          <a:p>
            <a:pPr lvl="1" indent="-1588">
              <a:buClr>
                <a:srgbClr val="C00000"/>
              </a:buClr>
              <a:buFont typeface="Wingdings" pitchFamily="2" charset="2"/>
              <a:buChar char="v"/>
              <a:defRPr/>
            </a:pPr>
            <a:r>
              <a:rPr lang="en-US" sz="2000" b="1" noProof="1" smtClean="0">
                <a:latin typeface="Comic Sans MS" pitchFamily="66" charset="0"/>
              </a:rPr>
              <a:t> ethanol</a:t>
            </a:r>
          </a:p>
          <a:p>
            <a:pPr lvl="1" indent="-1588">
              <a:buClr>
                <a:srgbClr val="C00000"/>
              </a:buClr>
              <a:buFont typeface="Wingdings" pitchFamily="2" charset="2"/>
              <a:buChar char="v"/>
              <a:defRPr/>
            </a:pPr>
            <a:r>
              <a:rPr lang="en-US" sz="2000" b="1" noProof="1" smtClean="0">
                <a:latin typeface="Comic Sans MS" pitchFamily="66" charset="0"/>
              </a:rPr>
              <a:t> ethylene glycol (in antifreeze)</a:t>
            </a:r>
          </a:p>
        </p:txBody>
      </p:sp>
      <p:graphicFrame>
        <p:nvGraphicFramePr>
          <p:cNvPr id="49155" name="Object 5"/>
          <p:cNvGraphicFramePr>
            <a:graphicFrameLocks noChangeAspect="1"/>
          </p:cNvGraphicFramePr>
          <p:nvPr/>
        </p:nvGraphicFramePr>
        <p:xfrm>
          <a:off x="3500438" y="4572000"/>
          <a:ext cx="2362200" cy="2136775"/>
        </p:xfrm>
        <a:graphic>
          <a:graphicData uri="http://schemas.openxmlformats.org/presentationml/2006/ole">
            <mc:AlternateContent xmlns:mc="http://schemas.openxmlformats.org/markup-compatibility/2006">
              <mc:Choice xmlns:v="urn:schemas-microsoft-com:vml" Requires="v">
                <p:oleObj spid="_x0000_s49199" name="Photo Editor Photo" r:id="rId4" imgW="3304762" imgH="2991268" progId="MSPhotoEd.3">
                  <p:embed/>
                </p:oleObj>
              </mc:Choice>
              <mc:Fallback>
                <p:oleObj name="Photo Editor Photo" r:id="rId4" imgW="3304762" imgH="2991268" progId="MSPhotoEd.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0438" y="4572000"/>
                        <a:ext cx="2362200" cy="21367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graphicFrame>
        <p:nvGraphicFramePr>
          <p:cNvPr id="49156" name="Object 6"/>
          <p:cNvGraphicFramePr>
            <a:graphicFrameLocks noChangeAspect="1"/>
          </p:cNvGraphicFramePr>
          <p:nvPr/>
        </p:nvGraphicFramePr>
        <p:xfrm>
          <a:off x="357188" y="4643438"/>
          <a:ext cx="2781300" cy="2000250"/>
        </p:xfrm>
        <a:graphic>
          <a:graphicData uri="http://schemas.openxmlformats.org/presentationml/2006/ole">
            <mc:AlternateContent xmlns:mc="http://schemas.openxmlformats.org/markup-compatibility/2006">
              <mc:Choice xmlns:v="urn:schemas-microsoft-com:vml" Requires="v">
                <p:oleObj spid="_x0000_s49200" name="Photo Editor Photo" r:id="rId6" imgW="2781688" imgH="2000000" progId="MSPhotoEd.3">
                  <p:embed/>
                </p:oleObj>
              </mc:Choice>
              <mc:Fallback>
                <p:oleObj name="Photo Editor Photo" r:id="rId6" imgW="2781688" imgH="2000000" progId="MSPhotoEd.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88" y="4643438"/>
                        <a:ext cx="2781300" cy="2000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pic>
                </p:oleObj>
              </mc:Fallback>
            </mc:AlternateContent>
          </a:graphicData>
        </a:graphic>
      </p:graphicFrame>
      <p:pic>
        <p:nvPicPr>
          <p:cNvPr id="49157" name="Picture 4" descr=" 0502c.jpg                                                      00268407Fausto                         BA94C69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72188" y="1214438"/>
            <a:ext cx="2786062" cy="436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Grp="1" noChangeArrowheads="1"/>
          </p:cNvSpPr>
          <p:nvPr>
            <p:ph type="title"/>
          </p:nvPr>
        </p:nvSpPr>
        <p:spPr>
          <a:xfrm>
            <a:off x="1366838" y="376238"/>
            <a:ext cx="6491287" cy="695325"/>
          </a:xfrm>
          <a:solidFill>
            <a:srgbClr val="FFC000"/>
          </a:solidFill>
          <a:ln w="57150" cmpd="thinThick">
            <a:solidFill>
              <a:schemeClr val="tx1"/>
            </a:solidFill>
          </a:ln>
        </p:spPr>
        <p:txBody>
          <a:bodyPr/>
          <a:lstStyle/>
          <a:p>
            <a:pPr>
              <a:defRPr/>
            </a:pPr>
            <a:r>
              <a:rPr lang="en-ZA" sz="3200" noProof="1" smtClean="0">
                <a:solidFill>
                  <a:schemeClr val="bg1">
                    <a:lumMod val="10000"/>
                  </a:schemeClr>
                </a:solidFill>
                <a:effectLst>
                  <a:outerShdw blurRad="38100" dist="38100" dir="2700000" algn="tl">
                    <a:srgbClr val="000000"/>
                  </a:outerShdw>
                </a:effectLst>
              </a:rPr>
              <a:t>NON-ELECTROLITES</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Microsoft Office 98">
  <a:themeElements>
    <a:clrScheme name="">
      <a:dk1>
        <a:srgbClr val="000000"/>
      </a:dk1>
      <a:lt1>
        <a:srgbClr val="A2C1FE"/>
      </a:lt1>
      <a:dk2>
        <a:srgbClr val="000000"/>
      </a:dk2>
      <a:lt2>
        <a:srgbClr val="919191"/>
      </a:lt2>
      <a:accent1>
        <a:srgbClr val="618FFD"/>
      </a:accent1>
      <a:accent2>
        <a:srgbClr val="00AE00"/>
      </a:accent2>
      <a:accent3>
        <a:srgbClr val="CEDDFE"/>
      </a:accent3>
      <a:accent4>
        <a:srgbClr val="000000"/>
      </a:accent4>
      <a:accent5>
        <a:srgbClr val="B7C6FE"/>
      </a:accent5>
      <a:accent6>
        <a:srgbClr val="009D00"/>
      </a:accent6>
      <a:hlink>
        <a:srgbClr val="FC0128"/>
      </a:hlink>
      <a:folHlink>
        <a:srgbClr val="CECECE"/>
      </a:folHlink>
    </a:clrScheme>
    <a:fontScheme name="Microsoft Office 98">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12593</TotalTime>
  <Pages>8</Pages>
  <Words>654</Words>
  <Application>Microsoft Office PowerPoint</Application>
  <PresentationFormat>On-screen Show (4:3)</PresentationFormat>
  <Paragraphs>107</Paragraphs>
  <Slides>14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Comic Sans MS</vt:lpstr>
      <vt:lpstr>Times</vt:lpstr>
      <vt:lpstr>Times New Roman</vt:lpstr>
      <vt:lpstr>Wingdings</vt:lpstr>
      <vt:lpstr>Microsoft Office 98</vt:lpstr>
      <vt:lpstr>Photo Editor Photo</vt:lpstr>
      <vt:lpstr>PowerPoint Presentation</vt:lpstr>
      <vt:lpstr>PowerPoint Presentation</vt:lpstr>
      <vt:lpstr>PowerPoint Presentation</vt:lpstr>
      <vt:lpstr>IONS IN AQUEOUS SOLUTION</vt:lpstr>
      <vt:lpstr>IONS IN AQUEOUS SOLUTION</vt:lpstr>
      <vt:lpstr>IONS IN AQUEOUS SOLUTION</vt:lpstr>
      <vt:lpstr>STRONG ELECTROLITES</vt:lpstr>
      <vt:lpstr>WEAK ELECTROLITES</vt:lpstr>
      <vt:lpstr>NON-ELECTROLITES</vt:lpstr>
      <vt:lpstr>Solubility of ionic compounds in water</vt:lpstr>
      <vt:lpstr>Solubility Table</vt:lpstr>
      <vt:lpstr>Water Solubility of Ionic Compounds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REACTIONS Chapter 4</dc:title>
  <dc:creator>J. Kotz</dc:creator>
  <cp:lastModifiedBy>10074694</cp:lastModifiedBy>
  <cp:revision>320</cp:revision>
  <cp:lastPrinted>2005-02-10T14:55:17Z</cp:lastPrinted>
  <dcterms:created xsi:type="dcterms:W3CDTF">1997-09-21T16:33:21Z</dcterms:created>
  <dcterms:modified xsi:type="dcterms:W3CDTF">2021-04-12T12:52:02Z</dcterms:modified>
</cp:coreProperties>
</file>