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81" r:id="rId2"/>
    <p:sldId id="462" r:id="rId3"/>
    <p:sldId id="483" r:id="rId4"/>
    <p:sldId id="484" r:id="rId5"/>
    <p:sldId id="486" r:id="rId6"/>
    <p:sldId id="585" r:id="rId7"/>
    <p:sldId id="464" r:id="rId8"/>
    <p:sldId id="467" r:id="rId9"/>
    <p:sldId id="490" r:id="rId10"/>
    <p:sldId id="491" r:id="rId11"/>
    <p:sldId id="492" r:id="rId12"/>
    <p:sldId id="493" r:id="rId13"/>
    <p:sldId id="529" r:id="rId14"/>
    <p:sldId id="532" r:id="rId15"/>
    <p:sldId id="535" r:id="rId16"/>
    <p:sldId id="528" r:id="rId17"/>
    <p:sldId id="534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9999"/>
    <a:srgbClr val="0000FF"/>
    <a:srgbClr val="FF9218"/>
    <a:srgbClr val="5F5F5F"/>
    <a:srgbClr val="0250EC"/>
    <a:srgbClr val="000000"/>
    <a:srgbClr val="842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7500" autoAdjust="0"/>
  </p:normalViewPr>
  <p:slideViewPr>
    <p:cSldViewPr>
      <p:cViewPr varScale="1">
        <p:scale>
          <a:sx n="85" d="100"/>
          <a:sy n="85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533400" y="414338"/>
            <a:ext cx="163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pitchFamily="34" charset="0"/>
              </a:rPr>
              <a:t>Chapter 4 — Intro—1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003925" y="490538"/>
            <a:ext cx="369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4049688F-6E58-40AA-84B1-7C10A5E4BE2D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F25CF07-1889-46B1-BAF2-E4333AD13BC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3D9DB95-56FE-4BC4-B879-3EF929A0F54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9C1034C-DA63-40D6-94C0-8E46E3DB856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D454A5C-080E-4B74-82C4-076035D6769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810A9A4-6E45-4D1D-9130-29A78BC3C2C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D348A49-4183-48EC-8539-AE22E8075CB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68B00A1-E5F2-4052-9574-8DD379F7A93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22FF419-C7EB-4174-9AC7-5D0A3B5FD8D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3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701A934-B598-4B28-B1D9-6B796DDD16B6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248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9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446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2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26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19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61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12713"/>
            <a:ext cx="463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12D36BBF-896B-4973-BC65-533B81398DA8}" type="slidenum">
              <a:rPr lang="en-US" alt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800" smtClean="0">
              <a:latin typeface="Arial" panose="020B0604020202020204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0" y="6613525"/>
            <a:ext cx="195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defRPr/>
            </a:pPr>
            <a:r>
              <a:rPr lang="en-US" sz="1000" smtClean="0">
                <a:latin typeface="Arial" pitchFamily="34" charset="0"/>
              </a:rPr>
              <a:t>© 2006 Brooks/Cole - Thomson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7" r:id="rId1"/>
    <p:sldLayoutId id="2147484738" r:id="rId2"/>
    <p:sldLayoutId id="2147484739" r:id="rId3"/>
    <p:sldLayoutId id="2147484740" r:id="rId4"/>
    <p:sldLayoutId id="2147484741" r:id="rId5"/>
    <p:sldLayoutId id="2147484742" r:id="rId6"/>
    <p:sldLayoutId id="2147484743" r:id="rId7"/>
    <p:sldLayoutId id="2147484744" r:id="rId8"/>
    <p:sldLayoutId id="2147484745" r:id="rId9"/>
    <p:sldLayoutId id="2147484746" r:id="rId10"/>
    <p:sldLayoutId id="2147484747" r:id="rId11"/>
    <p:sldLayoutId id="214748474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74638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13353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Precipitation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reactions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55304" name="Group 14"/>
          <p:cNvGrpSpPr>
            <a:grpSpLocks/>
          </p:cNvGrpSpPr>
          <p:nvPr/>
        </p:nvGrpSpPr>
        <p:grpSpPr bwMode="auto">
          <a:xfrm>
            <a:off x="355600" y="568325"/>
            <a:ext cx="1416050" cy="1460500"/>
            <a:chOff x="295088" y="214291"/>
            <a:chExt cx="1415494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755"/>
              <a:ext cx="1460421" cy="1415494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STUDY SECTION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55310" name="Group 15"/>
            <p:cNvGrpSpPr>
              <a:grpSpLocks/>
            </p:cNvGrpSpPr>
            <p:nvPr/>
          </p:nvGrpSpPr>
          <p:grpSpPr bwMode="auto">
            <a:xfrm>
              <a:off x="669526" y="407956"/>
              <a:ext cx="788833" cy="1066742"/>
              <a:chOff x="5857424" y="5693109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12" y="5820196"/>
                <a:ext cx="1169544" cy="915369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55312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3.4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3924345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869617"/>
            <a:ext cx="8581292" cy="1323439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Following completion of this Study Section you should:</a:t>
            </a:r>
            <a:endParaRPr lang="en-ZA" sz="2000" b="1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Be able to predict the products of a precipitation reaction;</a:t>
            </a:r>
            <a:endParaRPr lang="en-ZA" sz="2000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Write down a balanced equation for a precipitation reaction; and</a:t>
            </a:r>
            <a:endParaRPr lang="en-ZA" sz="2000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Write net ionic equations.</a:t>
            </a:r>
            <a:endParaRPr lang="en-ZA" sz="20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14366" y="2985677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3 in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 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7"/>
          <p:cNvSpPr txBox="1">
            <a:spLocks noChangeArrowheads="1"/>
          </p:cNvSpPr>
          <p:nvPr/>
        </p:nvSpPr>
        <p:spPr bwMode="auto">
          <a:xfrm>
            <a:off x="3419475" y="357188"/>
            <a:ext cx="2376488" cy="461962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ZA" altLang="en-US" sz="2400"/>
              <a:t>Example</a:t>
            </a:r>
          </a:p>
        </p:txBody>
      </p:sp>
      <p:sp>
        <p:nvSpPr>
          <p:cNvPr id="80899" name="Text Box 10"/>
          <p:cNvSpPr txBox="1">
            <a:spLocks noChangeArrowheads="1"/>
          </p:cNvSpPr>
          <p:nvPr/>
        </p:nvSpPr>
        <p:spPr bwMode="auto">
          <a:xfrm>
            <a:off x="71406" y="1142984"/>
            <a:ext cx="8964612" cy="961802"/>
          </a:xfrm>
          <a:prstGeom prst="rect">
            <a:avLst/>
          </a:prstGeom>
          <a:solidFill>
            <a:srgbClr val="FF9218"/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200" b="1" dirty="0">
                <a:solidFill>
                  <a:srgbClr val="0000FF"/>
                </a:solidFill>
                <a:latin typeface="Comic Sans MS" pitchFamily="66" charset="0"/>
              </a:rPr>
              <a:t>Write balanced net ionic equations for the following reaction: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AlCl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+ Na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PO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 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ZA" sz="2300" b="1" dirty="0" err="1">
                <a:solidFill>
                  <a:srgbClr val="0000FF"/>
                </a:solidFill>
                <a:latin typeface="Comic Sans MS" pitchFamily="66" charset="0"/>
              </a:rPr>
              <a:t>NaCl</a:t>
            </a:r>
            <a:endParaRPr lang="en-ZA" sz="23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1406" y="2428868"/>
            <a:ext cx="8964612" cy="8617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1)  Write complete balanced equation with physical states.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AlCl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+ Na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ZA" sz="2000" b="1" dirty="0">
                <a:solidFill>
                  <a:srgbClr val="00B050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NaCl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9512" y="3571876"/>
            <a:ext cx="8964612" cy="8617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2)  Write all soluble reagents and products as ions.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Al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3+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+ 3Cl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+ 3Na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+ 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3-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Na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+ 3Cl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756" y="4786322"/>
            <a:ext cx="9051236" cy="8156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3)  Eliminate spectator ions.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Al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+ 3Cl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+ 3Na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ZA" sz="18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Na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)+ 3Cl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V="1">
            <a:off x="1455738" y="5345113"/>
            <a:ext cx="785812" cy="1428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flipV="1">
            <a:off x="7981950" y="5345113"/>
            <a:ext cx="785813" cy="1428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2709863" y="5345113"/>
            <a:ext cx="785812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6781800" y="5357813"/>
            <a:ext cx="785813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1071538" y="5863070"/>
            <a:ext cx="6979534" cy="8156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4)  Write balanced 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nett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ionic equation.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Al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endParaRPr lang="en-ZA" sz="1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1406" y="1255999"/>
            <a:ext cx="8964612" cy="1315745"/>
          </a:xfrm>
          <a:prstGeom prst="rect">
            <a:avLst/>
          </a:prstGeom>
          <a:solidFill>
            <a:srgbClr val="5F5F5F"/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200" b="1" dirty="0">
                <a:solidFill>
                  <a:srgbClr val="FFFFFF"/>
                </a:solidFill>
                <a:latin typeface="Comic Sans MS" pitchFamily="66" charset="0"/>
              </a:rPr>
              <a:t>Write a balanced net ionic equation for the following reaction: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300" b="1" dirty="0">
                <a:solidFill>
                  <a:srgbClr val="FFFF00"/>
                </a:solidFill>
                <a:latin typeface="Comic Sans MS" pitchFamily="66" charset="0"/>
              </a:rPr>
              <a:t>Aqueous solutions of 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calcium chloride </a:t>
            </a:r>
            <a:r>
              <a:rPr lang="en-ZA" sz="2300" b="1" dirty="0">
                <a:solidFill>
                  <a:srgbClr val="FFFF00"/>
                </a:solidFill>
                <a:latin typeface="Comic Sans MS" pitchFamily="66" charset="0"/>
              </a:rPr>
              <a:t>and 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sodium phosphate </a:t>
            </a:r>
            <a:r>
              <a:rPr lang="en-ZA" sz="2300" b="1" dirty="0">
                <a:solidFill>
                  <a:srgbClr val="FFFF00"/>
                </a:solidFill>
                <a:latin typeface="Comic Sans MS" pitchFamily="66" charset="0"/>
              </a:rPr>
              <a:t>are mixed.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979712" y="404664"/>
            <a:ext cx="4979987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Try Yourself </a:t>
            </a:r>
            <a:r>
              <a:rPr lang="en-US" sz="32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3.7</a:t>
            </a:r>
            <a:endParaRPr lang="en-US" sz="32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74638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13353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Acids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and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bases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75781" name="Group 14"/>
          <p:cNvGrpSpPr>
            <a:grpSpLocks/>
          </p:cNvGrpSpPr>
          <p:nvPr/>
        </p:nvGrpSpPr>
        <p:grpSpPr bwMode="auto">
          <a:xfrm>
            <a:off x="355600" y="568325"/>
            <a:ext cx="1416050" cy="1460500"/>
            <a:chOff x="295088" y="214291"/>
            <a:chExt cx="1415494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755"/>
              <a:ext cx="1460421" cy="1415494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STUDY SECTION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75786" name="Group 15"/>
            <p:cNvGrpSpPr>
              <a:grpSpLocks/>
            </p:cNvGrpSpPr>
            <p:nvPr/>
          </p:nvGrpSpPr>
          <p:grpSpPr bwMode="auto">
            <a:xfrm>
              <a:off x="669524" y="407955"/>
              <a:ext cx="788833" cy="1066742"/>
              <a:chOff x="5857422" y="5693108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12" y="5820197"/>
                <a:ext cx="1169544" cy="915369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75788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3.5</a:t>
                </a:r>
              </a:p>
            </p:txBody>
          </p:sp>
        </p:grpSp>
      </p:grp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41218" y="4005064"/>
            <a:ext cx="8136904" cy="707886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en-GB" sz="2000" dirty="0"/>
              <a:t>Only take note of this unit on p. 114-123.  We will do a full investigation into Acids and bases in Study Unit 8.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366777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129725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Gas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formation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reactions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77832" name="Group 14"/>
          <p:cNvGrpSpPr>
            <a:grpSpLocks/>
          </p:cNvGrpSpPr>
          <p:nvPr/>
        </p:nvGrpSpPr>
        <p:grpSpPr bwMode="auto">
          <a:xfrm>
            <a:off x="382588" y="688975"/>
            <a:ext cx="1416050" cy="1460500"/>
            <a:chOff x="295088" y="214291"/>
            <a:chExt cx="1415494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755"/>
              <a:ext cx="1460421" cy="1415494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STUDY SECTION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77838" name="Group 15"/>
            <p:cNvGrpSpPr>
              <a:grpSpLocks/>
            </p:cNvGrpSpPr>
            <p:nvPr/>
          </p:nvGrpSpPr>
          <p:grpSpPr bwMode="auto">
            <a:xfrm>
              <a:off x="669524" y="407955"/>
              <a:ext cx="788833" cy="1066742"/>
              <a:chOff x="5857422" y="5693108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12" y="5820197"/>
                <a:ext cx="1169544" cy="91536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77840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3.6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4284385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5086189"/>
            <a:ext cx="8581292" cy="923330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1800" b="1" dirty="0"/>
              <a:t>Following completion of this Study Section you should:</a:t>
            </a:r>
            <a:endParaRPr lang="en-ZA" sz="1800" b="1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Be able to predict the products of a gas formation reaction; and</a:t>
            </a:r>
            <a:endParaRPr lang="en-ZA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Write down a balanced equation for a gas formation reaction.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14366" y="3312795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3 in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 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357188"/>
            <a:ext cx="7358063" cy="1066800"/>
          </a:xfrm>
          <a:solidFill>
            <a:schemeClr val="accent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noProof="1" smtClean="0">
                <a:solidFill>
                  <a:srgbClr val="FFFFFF"/>
                </a:solidFill>
              </a:rPr>
              <a:t>Recognizing Gas-Forming Reactions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357188" y="2276872"/>
            <a:ext cx="8286750" cy="1495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All metal carbonates and bicarbonates react with acids to produce carbonic acid,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, which rapidly decomposes to 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and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O.</a:t>
            </a:r>
            <a:endParaRPr lang="en-US" b="1" kern="0" noProof="1">
              <a:solidFill>
                <a:srgbClr val="0000FF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214313" y="4357688"/>
            <a:ext cx="8786812" cy="22145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</a:rPr>
              <a:t>CaCO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</a:rPr>
              <a:t>(s) + 2HCl(aq) 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→ CaCl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+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</a:t>
            </a:r>
          </a:p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→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</a:t>
            </a:r>
            <a:r>
              <a:rPr lang="en-ZA" b="1" kern="0" noProof="1">
                <a:solidFill>
                  <a:srgbClr val="0000FF"/>
                </a:solidFill>
                <a:latin typeface="Brush Script MT" pitchFamily="66" charset="0"/>
                <a:cs typeface="Arial"/>
              </a:rPr>
              <a:t>l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 + 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  <a:p>
            <a:pPr algn="ctr">
              <a:defRPr/>
            </a:pPr>
            <a:endParaRPr lang="en-ZA" b="1" kern="0" noProof="1">
              <a:solidFill>
                <a:srgbClr val="0000FF"/>
              </a:solidFill>
              <a:latin typeface="Comic Sans MS" pitchFamily="66" charset="0"/>
              <a:cs typeface="Arial"/>
            </a:endParaRPr>
          </a:p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Overall reaction:</a:t>
            </a:r>
          </a:p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CaCO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(s) + 2HCl(aq) → CaCl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+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O(l) + 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 05T03.jpg                                                      00026ED5Fausto                         BA94C69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573213"/>
            <a:ext cx="896620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TextBox 4"/>
          <p:cNvSpPr txBox="1">
            <a:spLocks noChangeArrowheads="1"/>
          </p:cNvSpPr>
          <p:nvPr/>
        </p:nvSpPr>
        <p:spPr bwMode="auto">
          <a:xfrm>
            <a:off x="120650" y="1611313"/>
            <a:ext cx="1165225" cy="400050"/>
          </a:xfrm>
          <a:prstGeom prst="rect">
            <a:avLst/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af-ZA" altLang="en-US" sz="2000" b="1">
                <a:solidFill>
                  <a:srgbClr val="FFFFFF"/>
                </a:solidFill>
                <a:latin typeface="Calibri" panose="020F0502020204030204" pitchFamily="34" charset="0"/>
              </a:rPr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0509"/>
          <p:cNvSpPr>
            <a:spLocks noGrp="1" noChangeAspect="1" noChangeArrowheads="1"/>
          </p:cNvSpPr>
          <p:nvPr isPhoto="1"/>
        </p:nvSpPr>
        <p:spPr bwMode="auto">
          <a:xfrm>
            <a:off x="1214438" y="2786063"/>
            <a:ext cx="2714625" cy="39465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42875" y="1785938"/>
            <a:ext cx="8786813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2CH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COOH(aq) + CaCO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(s) 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→ Ca(CH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+ 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</a:t>
            </a:r>
            <a:r>
              <a:rPr lang="en-ZA" sz="2000" b="1" kern="0" noProof="1">
                <a:solidFill>
                  <a:srgbClr val="0000FF"/>
                </a:solidFill>
                <a:latin typeface="Brush Script MT" pitchFamily="66" charset="0"/>
                <a:cs typeface="Arial"/>
              </a:rPr>
              <a:t>l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 + 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sz="2000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500313" y="357188"/>
            <a:ext cx="4429125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36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Hard water</a:t>
            </a:r>
            <a:endParaRPr lang="en-ZA" sz="3600" b="1" kern="0" noProof="1">
              <a:solidFill>
                <a:srgbClr val="FF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8" name="Rectangle 7" descr="05p194"/>
          <p:cNvSpPr>
            <a:spLocks noGrp="1" noChangeAspect="1" noChangeArrowheads="1"/>
          </p:cNvSpPr>
          <p:nvPr isPhoto="1"/>
        </p:nvSpPr>
        <p:spPr bwMode="auto">
          <a:xfrm>
            <a:off x="4786313" y="2786063"/>
            <a:ext cx="3294062" cy="40005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214438" y="357188"/>
            <a:ext cx="6858000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36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Backing biscuits or muffins</a:t>
            </a:r>
            <a:endParaRPr lang="en-ZA" sz="3600" b="1" kern="0" noProof="1">
              <a:solidFill>
                <a:srgbClr val="FF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42875" y="1714500"/>
            <a:ext cx="8786813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6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(aq)   +   HCO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kern="0" baseline="30000" noProof="1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(aq)  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→  HC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6</a:t>
            </a:r>
            <a:r>
              <a:rPr lang="en-ZA" sz="2000" b="1" kern="0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 +  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</a:t>
            </a:r>
            <a:r>
              <a:rPr lang="en-ZA" sz="2000" b="1" kern="0" noProof="1">
                <a:solidFill>
                  <a:srgbClr val="0000FF"/>
                </a:solidFill>
                <a:latin typeface="Brush Script MT" pitchFamily="66" charset="0"/>
                <a:cs typeface="Arial"/>
              </a:rPr>
              <a:t>l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  + 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sz="2000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  <a:p>
            <a:pPr>
              <a:defRPr/>
            </a:pPr>
            <a:r>
              <a:rPr lang="en-ZA" sz="13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     Tartaric acid         hydrogen carbonate ion       hydrogen tartrate ion</a:t>
            </a:r>
          </a:p>
        </p:txBody>
      </p:sp>
      <p:pic>
        <p:nvPicPr>
          <p:cNvPr id="8" name="Picture 7" descr="Moirs baking pow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000375"/>
            <a:ext cx="21907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k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3176588"/>
            <a:ext cx="36544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6"/>
          <p:cNvSpPr txBox="1">
            <a:spLocks noChangeArrowheads="1"/>
          </p:cNvSpPr>
          <p:nvPr/>
        </p:nvSpPr>
        <p:spPr bwMode="auto">
          <a:xfrm>
            <a:off x="684213" y="1916113"/>
            <a:ext cx="7543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Arial" panose="020B0604020202020204" pitchFamily="34" charset="0"/>
              </a:rPr>
              <a:t>During precipitation reactions a precipitate is formed as an insoluble product.</a:t>
            </a:r>
            <a:endParaRPr lang="af-ZA" altLang="en-US" sz="2400" noProof="1">
              <a:latin typeface="Arial" panose="020B0604020202020204" pitchFamily="34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Arial" panose="020B0604020202020204" pitchFamily="34" charset="0"/>
              </a:rPr>
              <a:t>In general both the reagents and the products are ionic compounds.</a:t>
            </a:r>
            <a:endParaRPr lang="af-ZA" altLang="en-US" sz="2400" noProof="1">
              <a:latin typeface="Arial" panose="020B0604020202020204" pitchFamily="34" charset="0"/>
            </a:endParaRPr>
          </a:p>
        </p:txBody>
      </p:sp>
      <p:sp>
        <p:nvSpPr>
          <p:cNvPr id="57348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Arial" panose="020B0604020202020204" pitchFamily="34" charset="0"/>
              </a:rPr>
              <a:t>Precipitation reactions are possible because there are many positive and negative ion combinations that can give insoluble products.</a:t>
            </a:r>
            <a:endParaRPr lang="af-ZA" altLang="en-US" sz="2400" noProof="1">
              <a:latin typeface="Arial" panose="020B0604020202020204" pitchFamily="34" charset="0"/>
            </a:endParaRPr>
          </a:p>
        </p:txBody>
      </p:sp>
      <p:sp>
        <p:nvSpPr>
          <p:cNvPr id="57754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01000" cy="1143000"/>
          </a:xfrm>
          <a:solidFill>
            <a:srgbClr val="CCFFCC"/>
          </a:solidFill>
          <a:ln w="57150" cmpd="thinThick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noProof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PRECIPITATION REACTIONS</a:t>
            </a:r>
            <a:endParaRPr lang="en-US" sz="2800" noProof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6"/>
          <p:cNvSpPr txBox="1">
            <a:spLocks noChangeArrowheads="1"/>
          </p:cNvSpPr>
          <p:nvPr/>
        </p:nvSpPr>
        <p:spPr bwMode="auto">
          <a:xfrm>
            <a:off x="500063" y="1912938"/>
            <a:ext cx="83581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000">
                <a:latin typeface="Comic Sans MS" panose="030F0702030302020204" pitchFamily="66" charset="0"/>
              </a:rPr>
              <a:t>Precipitation reactions are examples of exchange reactions (sometimes called double displacement) in which the ions of the reactants change partners.</a:t>
            </a:r>
            <a:endParaRPr lang="af-ZA" altLang="en-US" sz="2000" noProof="1">
              <a:latin typeface="Comic Sans MS" panose="030F0702030302020204" pitchFamily="66" charset="0"/>
            </a:endParaRPr>
          </a:p>
        </p:txBody>
      </p:sp>
      <p:sp>
        <p:nvSpPr>
          <p:cNvPr id="57754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01000" cy="1143000"/>
          </a:xfrm>
          <a:solidFill>
            <a:schemeClr val="bg2">
              <a:lumMod val="60000"/>
              <a:lumOff val="40000"/>
            </a:schemeClr>
          </a:solidFill>
          <a:ln w="57150" cmpd="thinThick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noProof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PRECIPITATION REACTIONS..</a:t>
            </a:r>
            <a:endParaRPr lang="en-US" sz="2800" noProof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57224" y="3571876"/>
            <a:ext cx="6929486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</a:rPr>
              <a:t> B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af-ZA" sz="2800" noProof="1">
                <a:latin typeface="Comic Sans MS" pitchFamily="66" charset="0"/>
              </a:rPr>
              <a:t>   </a:t>
            </a:r>
            <a:r>
              <a:rPr lang="af-ZA" sz="2800" b="1" noProof="1">
                <a:solidFill>
                  <a:schemeClr val="tx1"/>
                </a:solidFill>
                <a:latin typeface="Comic Sans MS" pitchFamily="66" charset="0"/>
              </a:rPr>
              <a:t>+</a:t>
            </a:r>
            <a:r>
              <a:rPr lang="af-ZA" sz="2800" b="1" noProof="1">
                <a:latin typeface="Comic Sans MS" pitchFamily="66" charset="0"/>
              </a:rPr>
              <a:t> </a:t>
            </a:r>
            <a:r>
              <a:rPr lang="af-ZA" sz="2800" noProof="1">
                <a:latin typeface="Comic Sans MS" pitchFamily="66" charset="0"/>
              </a:rPr>
              <a:t>  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</a:rPr>
              <a:t> D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af-ZA" sz="2800" noProof="1">
                <a:latin typeface="Comic Sans MS" pitchFamily="66" charset="0"/>
              </a:rPr>
              <a:t>   </a:t>
            </a:r>
            <a:r>
              <a:rPr lang="af-ZA" sz="2800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→</a:t>
            </a:r>
            <a:r>
              <a:rPr lang="af-ZA" sz="2800" noProof="1">
                <a:latin typeface="Comic Sans MS" pitchFamily="66" charset="0"/>
                <a:cs typeface="Arial"/>
              </a:rPr>
              <a:t>  </a:t>
            </a: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 A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+ 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D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sz="2800" noProof="1">
                <a:latin typeface="Comic Sans MS" pitchFamily="66" charset="0"/>
                <a:cs typeface="Arial"/>
              </a:rPr>
              <a:t>    </a:t>
            </a:r>
            <a:r>
              <a:rPr lang="af-ZA" sz="2800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+</a:t>
            </a:r>
            <a:r>
              <a:rPr lang="af-ZA" sz="2800" noProof="1">
                <a:latin typeface="Comic Sans MS" pitchFamily="66" charset="0"/>
                <a:cs typeface="Arial"/>
              </a:rPr>
              <a:t>   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+</a:t>
            </a:r>
            <a:r>
              <a:rPr lang="af-ZA" sz="2800" baseline="30000" noProof="1">
                <a:latin typeface="Comic Sans MS" pitchFamily="66" charset="0"/>
                <a:cs typeface="Arial"/>
              </a:rPr>
              <a:t> </a:t>
            </a: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B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-</a:t>
            </a:r>
            <a:r>
              <a:rPr lang="af-ZA" sz="2800" noProof="1">
                <a:latin typeface="Comic Sans MS" pitchFamily="66" charset="0"/>
                <a:cs typeface="Arial"/>
              </a:rPr>
              <a:t>  </a:t>
            </a:r>
            <a:endParaRPr lang="af-ZA" sz="2800" noProof="1">
              <a:latin typeface="Comic Sans MS" pitchFamily="66" charset="0"/>
            </a:endParaRPr>
          </a:p>
        </p:txBody>
      </p:sp>
      <p:sp>
        <p:nvSpPr>
          <p:cNvPr id="12" name="Curved Down Arrow 11"/>
          <p:cNvSpPr>
            <a:spLocks noChangeArrowheads="1"/>
          </p:cNvSpPr>
          <p:nvPr/>
        </p:nvSpPr>
        <p:spPr bwMode="auto">
          <a:xfrm>
            <a:off x="1143000" y="3143250"/>
            <a:ext cx="2500313" cy="500063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13" name="Curved Up Arrow 12"/>
          <p:cNvSpPr>
            <a:spLocks noChangeArrowheads="1"/>
          </p:cNvSpPr>
          <p:nvPr/>
        </p:nvSpPr>
        <p:spPr bwMode="auto">
          <a:xfrm rot="10981472" flipV="1">
            <a:off x="1643126" y="4077146"/>
            <a:ext cx="1407283" cy="355410"/>
          </a:xfrm>
          <a:prstGeom prst="curvedUpArrow">
            <a:avLst>
              <a:gd name="adj1" fmla="val 24986"/>
              <a:gd name="adj2" fmla="val 50005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8566" y="5214938"/>
            <a:ext cx="8429684" cy="10156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f-ZA" b="1" noProof="1">
                <a:solidFill>
                  <a:srgbClr val="FF0000"/>
                </a:solidFill>
                <a:latin typeface="Comic Sans MS" pitchFamily="66" charset="0"/>
              </a:rPr>
              <a:t>AgNO</a:t>
            </a:r>
            <a:r>
              <a:rPr lang="af-ZA" b="1" baseline="-25000" noProof="1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</a:rPr>
              <a:t>(aq)  +  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</a:rPr>
              <a:t>KCl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</a:rPr>
              <a:t>(aq)  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→  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Ag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Cl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(s)  +  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NO</a:t>
            </a:r>
            <a:r>
              <a:rPr lang="af-ZA" b="1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</a:t>
            </a:r>
          </a:p>
          <a:p>
            <a:pPr algn="ctr">
              <a:spcBef>
                <a:spcPct val="50000"/>
              </a:spcBef>
              <a:defRPr/>
            </a:pP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Ag+NO</a:t>
            </a:r>
            <a:r>
              <a:rPr lang="af-ZA" b="1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af-ZA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 + 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+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Cl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 → 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Ag</a:t>
            </a:r>
            <a:r>
              <a:rPr lang="af-ZA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+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Cl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(s) + 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K</a:t>
            </a:r>
            <a:r>
              <a:rPr lang="af-ZA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+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NO</a:t>
            </a:r>
            <a:r>
              <a:rPr lang="af-ZA" b="1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</a:t>
            </a:r>
            <a:endParaRPr lang="af-ZA" b="1" noProof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Curved Down Arrow 15"/>
          <p:cNvSpPr>
            <a:spLocks noChangeArrowheads="1"/>
          </p:cNvSpPr>
          <p:nvPr/>
        </p:nvSpPr>
        <p:spPr bwMode="auto">
          <a:xfrm>
            <a:off x="1071563" y="4786313"/>
            <a:ext cx="2643187" cy="500062"/>
          </a:xfrm>
          <a:prstGeom prst="curvedDownArrow">
            <a:avLst>
              <a:gd name="adj1" fmla="val 24985"/>
              <a:gd name="adj2" fmla="val 49994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17" name="Curved Up Arrow 16"/>
          <p:cNvSpPr>
            <a:spLocks noChangeArrowheads="1"/>
          </p:cNvSpPr>
          <p:nvPr/>
        </p:nvSpPr>
        <p:spPr bwMode="auto">
          <a:xfrm rot="10800000" flipV="1">
            <a:off x="1634729" y="6212802"/>
            <a:ext cx="1714500" cy="422131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727700" y="4357688"/>
            <a:ext cx="3273425" cy="1357312"/>
            <a:chOff x="5728260" y="4357694"/>
            <a:chExt cx="3272896" cy="1357322"/>
          </a:xfrm>
        </p:grpSpPr>
        <p:sp>
          <p:nvSpPr>
            <p:cNvPr id="59407" name="Oval 17"/>
            <p:cNvSpPr>
              <a:spLocks noChangeArrowheads="1"/>
            </p:cNvSpPr>
            <p:nvPr/>
          </p:nvSpPr>
          <p:spPr bwMode="auto">
            <a:xfrm>
              <a:off x="5728260" y="5214950"/>
              <a:ext cx="357190" cy="500066"/>
            </a:xfrm>
            <a:prstGeom prst="ellipse">
              <a:avLst/>
            </a:prstGeom>
            <a:solidFill>
              <a:schemeClr val="accent1">
                <a:alpha val="10196"/>
              </a:schemeClr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af-ZA" altLang="en-US" sz="2400"/>
            </a:p>
          </p:txBody>
        </p:sp>
        <p:cxnSp>
          <p:nvCxnSpPr>
            <p:cNvPr id="59408" name="Straight Connector 19"/>
            <p:cNvCxnSpPr>
              <a:cxnSpLocks noChangeShapeType="1"/>
              <a:endCxn id="59407" idx="0"/>
            </p:cNvCxnSpPr>
            <p:nvPr/>
          </p:nvCxnSpPr>
          <p:spPr bwMode="auto">
            <a:xfrm rot="10800000" flipV="1">
              <a:off x="5906856" y="4714884"/>
              <a:ext cx="593971" cy="50006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6500826" y="4357694"/>
              <a:ext cx="2500330" cy="70788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headEnd type="none" w="sm" len="sm"/>
              <a:tailEnd type="none" w="sm" len="sm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af-ZA" sz="1600" b="1" noProof="1">
                  <a:solidFill>
                    <a:srgbClr val="FF0000"/>
                  </a:solidFill>
                  <a:latin typeface="Comic Sans MS" pitchFamily="66" charset="0"/>
                </a:rPr>
                <a:t>Water-insoluble solid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af-ZA" sz="1600" b="1" noProof="1">
                  <a:solidFill>
                    <a:srgbClr val="FF0000"/>
                  </a:solidFill>
                  <a:latin typeface="Comic Sans MS" pitchFamily="66" charset="0"/>
                </a:rPr>
                <a:t> product (presipitate)</a:t>
              </a:r>
              <a:endParaRPr lang="af-ZA" sz="1600" noProof="1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 descr="0504"/>
          <p:cNvSpPr>
            <a:spLocks noGrp="1" noChangeAspect="1" noChangeArrowheads="1"/>
          </p:cNvSpPr>
          <p:nvPr isPhoto="1"/>
        </p:nvSpPr>
        <p:spPr bwMode="auto">
          <a:xfrm>
            <a:off x="0" y="71438"/>
            <a:ext cx="9144000" cy="5029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" name="Rectangle 3" descr="05p181a"/>
          <p:cNvSpPr>
            <a:spLocks noGrp="1" noChangeAspect="1" noChangeArrowheads="1"/>
          </p:cNvSpPr>
          <p:nvPr isPhoto="1"/>
        </p:nvSpPr>
        <p:spPr bwMode="auto">
          <a:xfrm>
            <a:off x="2714625" y="4357688"/>
            <a:ext cx="5786438" cy="23542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2071688" y="3405188"/>
            <a:ext cx="6429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400" b="1" noProof="1">
                <a:latin typeface="Comic Sans MS" panose="030F0702030302020204" pitchFamily="66" charset="0"/>
              </a:rPr>
              <a:t>Mixing aqueous solutions of silver nitrate and potassium chloride produces white, insoluble silver chloride, AgCl.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0" y="142875"/>
            <a:ext cx="7620000" cy="609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Guidelines for predicting Solubility</a:t>
            </a:r>
            <a:endParaRPr lang="en-US" sz="40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246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876300"/>
            <a:ext cx="6203950" cy="591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600400" cy="432048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ZA" sz="1800" dirty="0" smtClean="0">
                <a:solidFill>
                  <a:srgbClr val="FF9999"/>
                </a:solidFill>
              </a:rPr>
              <a:t>Solubility Table</a:t>
            </a:r>
            <a:endParaRPr lang="en-ZA" sz="1800" dirty="0">
              <a:solidFill>
                <a:srgbClr val="FF99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692696"/>
          <a:ext cx="5400600" cy="338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50150">
                  <a:extLst>
                    <a:ext uri="{9D8B030D-6E8A-4147-A177-3AD203B41FA5}">
                      <a16:colId xmlns:a16="http://schemas.microsoft.com/office/drawing/2014/main" val="148984815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194535937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1930021218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3187046713"/>
                    </a:ext>
                  </a:extLst>
                </a:gridCol>
              </a:tblGrid>
              <a:tr h="252561">
                <a:tc gridSpan="4"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rgbClr val="FFFFFF"/>
                          </a:solidFill>
                        </a:rPr>
                        <a:t>Soluble compounds</a:t>
                      </a:r>
                      <a:endParaRPr lang="en-ZA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2401"/>
                  </a:ext>
                </a:extLst>
              </a:tr>
              <a:tr h="406674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Almost all salts of Na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K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NH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+</a:t>
                      </a:r>
                      <a:endParaRPr lang="en-ZA" sz="12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Almost all salts of Cl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, Br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, I</a:t>
                      </a:r>
                      <a:r>
                        <a:rPr lang="en-ZA" sz="1200" baseline="30000" dirty="0" smtClean="0"/>
                        <a:t>-</a:t>
                      </a:r>
                      <a:endParaRPr lang="en-ZA" sz="12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containing F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</a:t>
                      </a:r>
                      <a:r>
                        <a:rPr lang="en-ZA" sz="1200" dirty="0" err="1" smtClean="0"/>
                        <a:t>sulfate</a:t>
                      </a:r>
                      <a:r>
                        <a:rPr lang="en-ZA" sz="1200" dirty="0" smtClean="0"/>
                        <a:t>, SO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501205"/>
                  </a:ext>
                </a:extLst>
              </a:tr>
              <a:tr h="1389083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nitrates,</a:t>
                      </a:r>
                      <a:r>
                        <a:rPr lang="en-ZA" sz="1200" baseline="0" dirty="0" smtClean="0"/>
                        <a:t> NO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chlorate, ClO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perchlorate, ClO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acetate, CH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0" dirty="0" smtClean="0"/>
                        <a:t>CO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46303"/>
                  </a:ext>
                </a:extLst>
              </a:tr>
              <a:tr h="406674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NO EXCEPTIONS</a:t>
                      </a:r>
                      <a:endParaRPr lang="en-ZA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</a:t>
                      </a:r>
                      <a:r>
                        <a:rPr lang="en-ZA" sz="1200" b="1" baseline="0" dirty="0" smtClean="0"/>
                        <a:t>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2677"/>
                  </a:ext>
                </a:extLst>
              </a:tr>
              <a:tr h="569344"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Halides of Ag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Hg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Fluorides of</a:t>
                      </a:r>
                      <a:r>
                        <a:rPr lang="en-ZA" sz="1200" baseline="0" dirty="0" smtClean="0"/>
                        <a:t> Mg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Ca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Sr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Ba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err="1" smtClean="0"/>
                        <a:t>Sulfates</a:t>
                      </a:r>
                      <a:r>
                        <a:rPr lang="en-ZA" sz="1200" dirty="0" smtClean="0"/>
                        <a:t> of</a:t>
                      </a:r>
                      <a:r>
                        <a:rPr lang="en-ZA" sz="1200" baseline="0" dirty="0" smtClean="0"/>
                        <a:t> Ca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Sr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Ba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Ag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69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4427984" y="4149368"/>
          <a:ext cx="4320480" cy="25777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4898481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930021218"/>
                    </a:ext>
                  </a:extLst>
                </a:gridCol>
              </a:tblGrid>
              <a:tr h="282451">
                <a:tc gridSpan="2"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rgbClr val="FFFFFF"/>
                          </a:solidFill>
                        </a:rPr>
                        <a:t>Insoluble compounds</a:t>
                      </a:r>
                      <a:endParaRPr lang="en-ZA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2401"/>
                  </a:ext>
                </a:extLst>
              </a:tr>
              <a:tr h="1059192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carbonate,</a:t>
                      </a:r>
                      <a:r>
                        <a:rPr lang="en-ZA" sz="1200" baseline="0" dirty="0" smtClean="0"/>
                        <a:t> CO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phosphate, PO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3-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oxalate, C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0" dirty="0" smtClean="0"/>
                        <a:t>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 (CO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0" dirty="0" smtClean="0"/>
                        <a:t>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chromate, CrO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</a:p>
                    <a:p>
                      <a:r>
                        <a:rPr lang="en-ZA" sz="1200" baseline="0" dirty="0" smtClean="0"/>
                        <a:t>Salts of sulphide, S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Most metal hydroxides</a:t>
                      </a:r>
                      <a:r>
                        <a:rPr lang="en-ZA" sz="1200" baseline="0" dirty="0" smtClean="0"/>
                        <a:t> and oxides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46303"/>
                  </a:ext>
                </a:extLst>
              </a:tr>
              <a:tr h="462941">
                <a:tc>
                  <a:txBody>
                    <a:bodyPr/>
                    <a:lstStyle/>
                    <a:p>
                      <a:pPr algn="ctr"/>
                      <a:r>
                        <a:rPr lang="en-ZA" sz="1200" b="1" dirty="0" smtClean="0"/>
                        <a:t>Exceptions (soluble)</a:t>
                      </a:r>
                      <a:endParaRPr lang="en-ZA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1" dirty="0" smtClean="0"/>
                        <a:t>Exceptions (soluble)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2677"/>
                  </a:ext>
                </a:extLst>
              </a:tr>
              <a:tr h="643686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NH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 and the alkali metal cations,</a:t>
                      </a:r>
                      <a:r>
                        <a:rPr lang="en-ZA" sz="1200" baseline="0" dirty="0" smtClean="0"/>
                        <a:t> and </a:t>
                      </a:r>
                      <a:r>
                        <a:rPr lang="en-ZA" sz="1200" baseline="0" dirty="0" err="1" smtClean="0"/>
                        <a:t>BaS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 smtClean="0"/>
                        <a:t>Alkali metal hydroxides and Ba(OH)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dirty="0" smtClean="0"/>
                        <a:t> and </a:t>
                      </a:r>
                      <a:r>
                        <a:rPr lang="en-ZA" sz="1200" dirty="0" err="1" smtClean="0"/>
                        <a:t>Sr</a:t>
                      </a:r>
                      <a:r>
                        <a:rPr lang="en-ZA" sz="1200" dirty="0" smtClean="0"/>
                        <a:t>(OH)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dirty="0" smtClean="0"/>
                        <a:t> </a:t>
                      </a:r>
                    </a:p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6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7" descr="0505"/>
          <p:cNvSpPr>
            <a:spLocks noGrp="1" noChangeAspect="1" noChangeArrowheads="1"/>
          </p:cNvSpPr>
          <p:nvPr isPhoto="1"/>
        </p:nvSpPr>
        <p:spPr bwMode="auto">
          <a:xfrm>
            <a:off x="0" y="714375"/>
            <a:ext cx="9144000" cy="39227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3491" name="Text Box 6"/>
          <p:cNvSpPr txBox="1">
            <a:spLocks noChangeArrowheads="1"/>
          </p:cNvSpPr>
          <p:nvPr/>
        </p:nvSpPr>
        <p:spPr bwMode="auto">
          <a:xfrm>
            <a:off x="0" y="4708525"/>
            <a:ext cx="2143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Pb(NO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 and K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CrO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produce yellow,</a:t>
            </a:r>
          </a:p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insoluble PbCrO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3492" name="Text Box 6"/>
          <p:cNvSpPr txBox="1">
            <a:spLocks noChangeArrowheads="1"/>
          </p:cNvSpPr>
          <p:nvPr/>
        </p:nvSpPr>
        <p:spPr bwMode="auto">
          <a:xfrm>
            <a:off x="2559050" y="4357688"/>
            <a:ext cx="1785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Pb(NO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 and (NH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  <a:r>
              <a:rPr lang="en-US" altLang="en-US" sz="1500" b="1" noProof="1">
                <a:latin typeface="Comic Sans MS" panose="030F0702030302020204" pitchFamily="66" charset="0"/>
              </a:rPr>
              <a:t>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S produce black, insoluble PbS</a:t>
            </a:r>
            <a:endParaRPr lang="en-US" altLang="en-US" sz="1500" b="1" baseline="-25000" noProof="1">
              <a:latin typeface="Comic Sans MS" panose="030F0702030302020204" pitchFamily="66" charset="0"/>
            </a:endParaRPr>
          </a:p>
        </p:txBody>
      </p:sp>
      <p:sp>
        <p:nvSpPr>
          <p:cNvPr id="63493" name="Text Box 6"/>
          <p:cNvSpPr txBox="1">
            <a:spLocks noChangeArrowheads="1"/>
          </p:cNvSpPr>
          <p:nvPr/>
        </p:nvSpPr>
        <p:spPr bwMode="auto">
          <a:xfrm>
            <a:off x="4857750" y="4429125"/>
            <a:ext cx="17859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FeCl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 and NaOH produce orange, insoluble Fe(OH)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156450" y="4429125"/>
            <a:ext cx="192881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AgNO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 and K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CrO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  <a:r>
              <a:rPr lang="en-US" altLang="en-US" sz="1500" b="1" noProof="1">
                <a:latin typeface="Comic Sans MS" panose="030F0702030302020204" pitchFamily="66" charset="0"/>
              </a:rPr>
              <a:t> produce orange, insoluble Ag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CrO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4"/>
          <p:cNvSpPr txBox="1">
            <a:spLocks noChangeArrowheads="1"/>
          </p:cNvSpPr>
          <p:nvPr/>
        </p:nvSpPr>
        <p:spPr bwMode="auto">
          <a:xfrm>
            <a:off x="900113" y="5124450"/>
            <a:ext cx="6911975" cy="519113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ZA" altLang="en-US" sz="2800">
              <a:latin typeface="Arial" panose="020B0604020202020204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323528" y="1027648"/>
            <a:ext cx="83518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ZA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Predict the products of each precipitation reaction and then balance the complete equation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71675" y="157312"/>
            <a:ext cx="4979987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Try Yourself </a:t>
            </a:r>
            <a:r>
              <a:rPr lang="en-US" sz="32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3.6</a:t>
            </a:r>
            <a:endParaRPr lang="en-US" sz="32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7544" y="2348880"/>
            <a:ext cx="8351838" cy="37856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dirty="0" smtClean="0">
                <a:latin typeface="Comic Sans MS" pitchFamily="66" charset="0"/>
              </a:rPr>
              <a:t>Lead(II)nitrate(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+  </a:t>
            </a:r>
            <a:r>
              <a:rPr lang="en-ZA" dirty="0" smtClean="0">
                <a:latin typeface="Comic Sans MS" pitchFamily="66" charset="0"/>
              </a:rPr>
              <a:t>Potassium bromide</a:t>
            </a:r>
            <a:r>
              <a:rPr lang="en-ZA" dirty="0" smtClean="0">
                <a:latin typeface="Comic Sans MS" pitchFamily="66" charset="0"/>
              </a:rPr>
              <a:t>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</a:t>
            </a:r>
            <a:r>
              <a:rPr lang="en-ZA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en-ZA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?</a:t>
            </a:r>
          </a:p>
          <a:p>
            <a:pPr>
              <a:spcBef>
                <a:spcPct val="50000"/>
              </a:spcBef>
              <a:defRPr/>
            </a:pPr>
            <a:endParaRPr lang="en-ZA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 smtClean="0">
                <a:latin typeface="Comic Sans MS" pitchFamily="66" charset="0"/>
              </a:rPr>
              <a:t>Calcium </a:t>
            </a:r>
            <a:r>
              <a:rPr lang="en-ZA" dirty="0" smtClean="0">
                <a:latin typeface="Comic Sans MS" pitchFamily="66" charset="0"/>
              </a:rPr>
              <a:t>nitrate(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+  </a:t>
            </a:r>
            <a:r>
              <a:rPr lang="en-ZA" dirty="0" smtClean="0">
                <a:latin typeface="Comic Sans MS" pitchFamily="66" charset="0"/>
              </a:rPr>
              <a:t>Potassium fluoride(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</a:t>
            </a:r>
            <a:r>
              <a:rPr lang="en-ZA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en-ZA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?</a:t>
            </a:r>
            <a:endParaRPr lang="en-ZA" dirty="0">
              <a:latin typeface="Comic Sans MS" pitchFamily="66" charset="0"/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endParaRPr lang="en-ZA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 smtClean="0">
                <a:latin typeface="Comic Sans MS" pitchFamily="66" charset="0"/>
              </a:rPr>
              <a:t>Sodium carbonate</a:t>
            </a:r>
            <a:r>
              <a:rPr lang="en-ZA" dirty="0" smtClean="0">
                <a:latin typeface="Comic Sans MS" pitchFamily="66" charset="0"/>
              </a:rPr>
              <a:t>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+  </a:t>
            </a:r>
            <a:r>
              <a:rPr lang="en-ZA" dirty="0" smtClean="0">
                <a:latin typeface="Comic Sans MS" pitchFamily="66" charset="0"/>
              </a:rPr>
              <a:t>Copper</a:t>
            </a:r>
            <a:r>
              <a:rPr lang="en-ZA" dirty="0" smtClean="0">
                <a:latin typeface="Comic Sans MS" pitchFamily="66" charset="0"/>
              </a:rPr>
              <a:t>(II) chloride(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</a:t>
            </a:r>
            <a:r>
              <a:rPr lang="en-ZA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en-ZA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?</a:t>
            </a:r>
            <a:endParaRPr lang="en-ZA" dirty="0">
              <a:latin typeface="Comic Sans MS" pitchFamily="66" charset="0"/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endParaRPr lang="en-ZA" dirty="0">
              <a:latin typeface="Comic Sans MS" pitchFamily="66" charset="0"/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 smtClean="0">
                <a:latin typeface="Comic Sans MS" panose="030F0702030302020204" pitchFamily="66" charset="0"/>
                <a:sym typeface="Symbol" pitchFamily="18" charset="2"/>
              </a:rPr>
              <a:t>Nickel(II) chloride(</a:t>
            </a:r>
            <a:r>
              <a:rPr lang="en-ZA" dirty="0" err="1" smtClean="0">
                <a:latin typeface="Comic Sans MS" panose="030F0702030302020204" pitchFamily="66" charset="0"/>
                <a:sym typeface="Symbol" pitchFamily="18" charset="2"/>
              </a:rPr>
              <a:t>aq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)  +  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Potassium hydroxide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(</a:t>
            </a:r>
            <a:r>
              <a:rPr lang="en-ZA" dirty="0" err="1" smtClean="0">
                <a:latin typeface="Comic Sans MS" pitchFamily="66" charset="0"/>
                <a:sym typeface="Symbol" pitchFamily="18" charset="2"/>
              </a:rPr>
              <a:t>aq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)  </a:t>
            </a:r>
            <a:r>
              <a:rPr lang="en-ZA" dirty="0" smtClean="0">
                <a:latin typeface="Comic Sans MS" panose="030F0702030302020204" pitchFamily="66" charset="0"/>
                <a:cs typeface="Times" panose="02020603050405020304" pitchFamily="18" charset="0"/>
                <a:sym typeface="Symbol" pitchFamily="18" charset="2"/>
              </a:rPr>
              <a:t>→  </a:t>
            </a:r>
            <a:r>
              <a:rPr lang="en-ZA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" panose="02020603050405020304" pitchFamily="18" charset="0"/>
                <a:sym typeface="Symbol" pitchFamily="18" charset="2"/>
              </a:rPr>
              <a:t>?</a:t>
            </a:r>
            <a:endParaRPr lang="en-ZA" b="1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750" y="500063"/>
            <a:ext cx="6248400" cy="1066800"/>
          </a:xfrm>
          <a:solidFill>
            <a:schemeClr val="accent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noProof="1" smtClean="0">
                <a:solidFill>
                  <a:srgbClr val="FFFFFF"/>
                </a:solidFill>
              </a:rPr>
              <a:t>Nett Ionic equations 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571500" y="2790825"/>
            <a:ext cx="8072438" cy="1066800"/>
          </a:xfrm>
          <a:prstGeom prst="rect">
            <a:avLst/>
          </a:prstGeom>
          <a:solidFill>
            <a:schemeClr val="accent2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FFFFFF"/>
                </a:solidFill>
                <a:latin typeface="Comic Sans MS" pitchFamily="66" charset="0"/>
                <a:ea typeface="+mj-ea"/>
                <a:cs typeface="+mj-cs"/>
              </a:rPr>
              <a:t>Sometimes it is nessessary to write a reaction in aqueous solution in its simplest form.</a:t>
            </a:r>
            <a:endParaRPr lang="en-US" b="1" kern="0" noProof="1">
              <a:solidFill>
                <a:srgbClr val="FFFFFF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57188" y="4719638"/>
            <a:ext cx="8429625" cy="1066800"/>
          </a:xfrm>
          <a:prstGeom prst="rect">
            <a:avLst/>
          </a:prstGeom>
          <a:solidFill>
            <a:schemeClr val="accent2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FFFFFF"/>
                </a:solidFill>
                <a:latin typeface="Comic Sans MS" pitchFamily="66" charset="0"/>
                <a:ea typeface="+mj-ea"/>
                <a:cs typeface="+mj-cs"/>
              </a:rPr>
              <a:t>This is the so called </a:t>
            </a:r>
            <a:r>
              <a:rPr lang="en-ZA" sz="2800" b="1" kern="0" noProof="1">
                <a:solidFill>
                  <a:srgbClr val="FFFF00"/>
                </a:solidFill>
                <a:latin typeface="Comic Sans MS" pitchFamily="66" charset="0"/>
                <a:ea typeface="+mj-ea"/>
                <a:cs typeface="+mj-cs"/>
              </a:rPr>
              <a:t>“netto ionic equation”</a:t>
            </a:r>
          </a:p>
          <a:p>
            <a:pPr algn="ctr">
              <a:defRPr/>
            </a:pPr>
            <a:r>
              <a:rPr lang="en-ZA" b="1" kern="0" noProof="1">
                <a:solidFill>
                  <a:srgbClr val="FFFFFF"/>
                </a:solidFill>
                <a:latin typeface="Comic Sans MS" pitchFamily="66" charset="0"/>
                <a:ea typeface="+mj-ea"/>
                <a:cs typeface="+mj-cs"/>
              </a:rPr>
              <a:t>Spectator ions are left out of the equation.</a:t>
            </a:r>
            <a:endParaRPr lang="en-US" b="1" kern="0" noProof="1">
              <a:solidFill>
                <a:srgbClr val="FFFFFF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12638</TotalTime>
  <Pages>8</Pages>
  <Words>853</Words>
  <Application>Microsoft Office PowerPoint</Application>
  <PresentationFormat>On-screen Show (4:3)</PresentationFormat>
  <Paragraphs>125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Brush Script MT</vt:lpstr>
      <vt:lpstr>Calibri</vt:lpstr>
      <vt:lpstr>Comic Sans MS</vt:lpstr>
      <vt:lpstr>Symbol</vt:lpstr>
      <vt:lpstr>Times</vt:lpstr>
      <vt:lpstr>Times New Roman</vt:lpstr>
      <vt:lpstr>Wingdings</vt:lpstr>
      <vt:lpstr>Microsoft Office 98</vt:lpstr>
      <vt:lpstr>PowerPoint Presentation</vt:lpstr>
      <vt:lpstr>PRECIPITATION REACTIONS</vt:lpstr>
      <vt:lpstr>PRECIPITATION REACTIONS..</vt:lpstr>
      <vt:lpstr>PowerPoint Presentation</vt:lpstr>
      <vt:lpstr>Guidelines for predicting Solubility</vt:lpstr>
      <vt:lpstr>Solubility Table</vt:lpstr>
      <vt:lpstr>PowerPoint Presentation</vt:lpstr>
      <vt:lpstr>PowerPoint Presentation</vt:lpstr>
      <vt:lpstr>Nett Ionic equations </vt:lpstr>
      <vt:lpstr>PowerPoint Presentation</vt:lpstr>
      <vt:lpstr>PowerPoint Presentation</vt:lpstr>
      <vt:lpstr>PowerPoint Presentation</vt:lpstr>
      <vt:lpstr>PowerPoint Presentation</vt:lpstr>
      <vt:lpstr>Recognizing Gas-Forming Reactions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Chapter 4</dc:title>
  <dc:creator>J. Kotz</dc:creator>
  <cp:lastModifiedBy>10074694</cp:lastModifiedBy>
  <cp:revision>322</cp:revision>
  <cp:lastPrinted>2005-02-10T14:55:17Z</cp:lastPrinted>
  <dcterms:created xsi:type="dcterms:W3CDTF">1997-09-21T16:33:21Z</dcterms:created>
  <dcterms:modified xsi:type="dcterms:W3CDTF">2021-04-15T11:23:21Z</dcterms:modified>
</cp:coreProperties>
</file>