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37" r:id="rId2"/>
    <p:sldId id="571" r:id="rId3"/>
    <p:sldId id="394" r:id="rId4"/>
    <p:sldId id="395" r:id="rId5"/>
    <p:sldId id="538" r:id="rId6"/>
    <p:sldId id="396" r:id="rId7"/>
    <p:sldId id="397" r:id="rId8"/>
    <p:sldId id="398" r:id="rId9"/>
    <p:sldId id="399" r:id="rId10"/>
    <p:sldId id="540" r:id="rId11"/>
    <p:sldId id="542" r:id="rId12"/>
    <p:sldId id="543" r:id="rId13"/>
    <p:sldId id="546" r:id="rId14"/>
    <p:sldId id="550" r:id="rId15"/>
    <p:sldId id="554" r:id="rId16"/>
    <p:sldId id="559" r:id="rId17"/>
    <p:sldId id="561" r:id="rId18"/>
    <p:sldId id="587" r:id="rId19"/>
    <p:sldId id="564" r:id="rId20"/>
    <p:sldId id="589" r:id="rId21"/>
    <p:sldId id="567" r:id="rId22"/>
    <p:sldId id="566" r:id="rId23"/>
    <p:sldId id="573" r:id="rId24"/>
    <p:sldId id="574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9999"/>
    <a:srgbClr val="0000FF"/>
    <a:srgbClr val="FF9218"/>
    <a:srgbClr val="5F5F5F"/>
    <a:srgbClr val="0250EC"/>
    <a:srgbClr val="000000"/>
    <a:srgbClr val="842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7500" autoAdjust="0"/>
  </p:normalViewPr>
  <p:slideViewPr>
    <p:cSldViewPr>
      <p:cViewPr varScale="1">
        <p:scale>
          <a:sx n="85" d="100"/>
          <a:sy n="85" d="100"/>
        </p:scale>
        <p:origin x="127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533400" y="414338"/>
            <a:ext cx="1631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pitchFamily="34" charset="0"/>
              </a:rPr>
              <a:t>Chapter 4 — Intro—1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6003925" y="490538"/>
            <a:ext cx="369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4049688F-6E58-40AA-84B1-7C10A5E4BE2D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30BF73D-254F-4241-8ADB-F8C5803E9E9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D48D916-2430-4D0E-882C-3CDA8CA9EC7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F9E4503-FFCC-44B9-9378-04EC2F8DD84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802E611-4601-469D-8067-D70FEF3FB7D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EA68B1F-22CE-4DF6-80E4-6375D502BB4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89C8E08-15A5-40CA-86C9-68CAD298B5D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7F0838D-2C1D-4934-B5F8-2C34BC35E20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9C22A83-F83C-4FC5-8047-557632CC6E4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12B2581-4737-4A7F-AACA-4C13E207F1A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3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701A934-B598-4B28-B1D9-6B796DDD16B6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248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446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2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26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19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61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12713"/>
            <a:ext cx="463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12D36BBF-896B-4973-BC65-533B81398DA8}" type="slidenum">
              <a:rPr lang="en-US" alt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800" smtClean="0">
              <a:latin typeface="Arial" panose="020B0604020202020204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0" y="6613525"/>
            <a:ext cx="195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defRPr/>
            </a:pPr>
            <a:r>
              <a:rPr lang="en-US" sz="1000" smtClean="0">
                <a:latin typeface="Arial" pitchFamily="34" charset="0"/>
              </a:rPr>
              <a:t>© 2006 Brooks/Cole - Thomson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7" r:id="rId1"/>
    <p:sldLayoutId id="2147484738" r:id="rId2"/>
    <p:sldLayoutId id="2147484739" r:id="rId3"/>
    <p:sldLayoutId id="2147484740" r:id="rId4"/>
    <p:sldLayoutId id="2147484741" r:id="rId5"/>
    <p:sldLayoutId id="2147484742" r:id="rId6"/>
    <p:sldLayoutId id="2147484743" r:id="rId7"/>
    <p:sldLayoutId id="2147484744" r:id="rId8"/>
    <p:sldLayoutId id="2147484745" r:id="rId9"/>
    <p:sldLayoutId id="2147484746" r:id="rId10"/>
    <p:sldLayoutId id="2147484747" r:id="rId11"/>
    <p:sldLayoutId id="21474847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14290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000108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Oxidation-reduction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reactions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85000" name="Group 14"/>
          <p:cNvGrpSpPr>
            <a:grpSpLocks/>
          </p:cNvGrpSpPr>
          <p:nvPr/>
        </p:nvGrpSpPr>
        <p:grpSpPr bwMode="auto">
          <a:xfrm>
            <a:off x="382588" y="544513"/>
            <a:ext cx="1416050" cy="1460500"/>
            <a:chOff x="295088" y="214291"/>
            <a:chExt cx="1415494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755"/>
              <a:ext cx="1460421" cy="1415494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STUDY SECTION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85006" name="Group 15"/>
            <p:cNvGrpSpPr>
              <a:grpSpLocks/>
            </p:cNvGrpSpPr>
            <p:nvPr/>
          </p:nvGrpSpPr>
          <p:grpSpPr bwMode="auto">
            <a:xfrm>
              <a:off x="669524" y="407955"/>
              <a:ext cx="788833" cy="1066742"/>
              <a:chOff x="5857422" y="5693108"/>
              <a:chExt cx="915549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12" y="5820197"/>
                <a:ext cx="1169544" cy="915368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85008" name="TextBox 14"/>
              <p:cNvSpPr txBox="1">
                <a:spLocks noChangeArrowheads="1"/>
              </p:cNvSpPr>
              <p:nvPr/>
            </p:nvSpPr>
            <p:spPr bwMode="auto">
              <a:xfrm>
                <a:off x="5906210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3.7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3564305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4268319"/>
            <a:ext cx="8581292" cy="2308324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en-GB" sz="1800" b="1" dirty="0"/>
              <a:t>Following completion of this Study Section you should be able to:</a:t>
            </a:r>
            <a:endParaRPr lang="en-ZA" sz="1800" b="1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Identify simple and general oxidation and reduction reagents (see Table 3.3 on p. 130);</a:t>
            </a:r>
            <a:endParaRPr lang="en-ZA" sz="1800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Recognize a reaction as an oxidation-reduction-reaction (redox reaction);</a:t>
            </a:r>
            <a:endParaRPr lang="en-ZA" sz="1800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Know what compound (atom) in a reaction is oxidized and what compound (atom) in the reaction is reduced;</a:t>
            </a:r>
            <a:endParaRPr lang="en-ZA" sz="1800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Calculate the oxidation numbers of elements in a compound; and</a:t>
            </a:r>
            <a:endParaRPr lang="en-ZA" sz="1800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Understand that the oxidation numbers represent the charge on an atom when the electrons of the compound are counted according to set of guidelines.</a:t>
            </a:r>
            <a:endParaRPr lang="en-ZA" sz="18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1338" y="2879144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This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study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section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is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based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chapter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3 in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textbook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. 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357158" y="1142984"/>
            <a:ext cx="8358246" cy="22467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FFFFFF"/>
                </a:solidFill>
                <a:latin typeface="Comic Sans MS" pitchFamily="66" charset="0"/>
              </a:rPr>
              <a:t>Assess whether the oxidation number of any of the elements in the reaction has changed.</a:t>
            </a:r>
          </a:p>
          <a:p>
            <a:pPr marL="457200" indent="-457200">
              <a:spcBef>
                <a:spcPct val="500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FFFFFF"/>
                </a:solidFill>
                <a:latin typeface="Comic Sans MS" pitchFamily="66" charset="0"/>
              </a:rPr>
              <a:t>Obvious </a:t>
            </a:r>
            <a:r>
              <a:rPr lang="en-US" sz="2000" b="1" dirty="0" err="1">
                <a:solidFill>
                  <a:srgbClr val="FFFFFF"/>
                </a:solidFill>
                <a:latin typeface="Comic Sans MS" pitchFamily="66" charset="0"/>
              </a:rPr>
              <a:t>redox</a:t>
            </a:r>
            <a:r>
              <a:rPr lang="en-US" sz="2000" b="1" dirty="0">
                <a:solidFill>
                  <a:srgbClr val="FFFFFF"/>
                </a:solidFill>
                <a:latin typeface="Comic Sans MS" pitchFamily="66" charset="0"/>
              </a:rPr>
              <a:t> reaction when uncombined element is converted to a compound.</a:t>
            </a:r>
          </a:p>
          <a:p>
            <a:pPr marL="457200" indent="-457200">
              <a:spcBef>
                <a:spcPct val="500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FFFFFF"/>
                </a:solidFill>
                <a:latin typeface="Comic Sans MS" pitchFamily="66" charset="0"/>
              </a:rPr>
              <a:t>Obvious </a:t>
            </a:r>
            <a:r>
              <a:rPr lang="en-US" sz="2000" b="1" dirty="0" err="1">
                <a:solidFill>
                  <a:srgbClr val="FFFFFF"/>
                </a:solidFill>
                <a:latin typeface="Comic Sans MS" pitchFamily="66" charset="0"/>
              </a:rPr>
              <a:t>redox</a:t>
            </a:r>
            <a:r>
              <a:rPr lang="en-US" sz="2000" b="1" dirty="0">
                <a:solidFill>
                  <a:srgbClr val="FFFFFF"/>
                </a:solidFill>
                <a:latin typeface="Comic Sans MS" pitchFamily="66" charset="0"/>
              </a:rPr>
              <a:t> reaction when well known oxidizing or reducing agent is involved.</a:t>
            </a: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1500166" y="357166"/>
            <a:ext cx="6357982" cy="5847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ZA" sz="3200" b="1" dirty="0">
                <a:solidFill>
                  <a:srgbClr val="FFFFFF"/>
                </a:solidFill>
                <a:latin typeface="Comic Sans MS" pitchFamily="66" charset="0"/>
              </a:rPr>
              <a:t>Recognizing </a:t>
            </a:r>
            <a:r>
              <a:rPr lang="en-ZA" sz="3200" b="1" dirty="0" err="1">
                <a:solidFill>
                  <a:srgbClr val="FFFFFF"/>
                </a:solidFill>
                <a:latin typeface="Comic Sans MS" pitchFamily="66" charset="0"/>
              </a:rPr>
              <a:t>Redox</a:t>
            </a:r>
            <a:r>
              <a:rPr lang="en-ZA" sz="3200" b="1" dirty="0">
                <a:solidFill>
                  <a:srgbClr val="FFFFFF"/>
                </a:solidFill>
                <a:latin typeface="Comic Sans MS" pitchFamily="66" charset="0"/>
              </a:rPr>
              <a:t> reactions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188" y="4910138"/>
            <a:ext cx="5857875" cy="4619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omic Sans MS" pitchFamily="66" charset="0"/>
              </a:rPr>
              <a:t>2 Na (s) + Cl</a:t>
            </a:r>
            <a:r>
              <a:rPr lang="en-US" b="1" baseline="-25000" dirty="0">
                <a:latin typeface="Comic Sans MS" pitchFamily="66" charset="0"/>
              </a:rPr>
              <a:t>2</a:t>
            </a:r>
            <a:r>
              <a:rPr lang="en-US" b="1" dirty="0">
                <a:latin typeface="Comic Sans MS" pitchFamily="66" charset="0"/>
              </a:rPr>
              <a:t>(g)  </a:t>
            </a:r>
            <a:r>
              <a:rPr lang="en-US" b="1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b="1" dirty="0">
                <a:latin typeface="Comic Sans MS" pitchFamily="66" charset="0"/>
              </a:rPr>
              <a:t>  2 </a:t>
            </a:r>
            <a:r>
              <a:rPr lang="en-US" b="1" dirty="0" err="1">
                <a:latin typeface="Comic Sans MS" pitchFamily="66" charset="0"/>
              </a:rPr>
              <a:t>NaCl</a:t>
            </a:r>
            <a:r>
              <a:rPr lang="en-US" b="1" dirty="0">
                <a:latin typeface="Comic Sans MS" pitchFamily="66" charset="0"/>
              </a:rPr>
              <a:t>(s)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00188" y="3714750"/>
            <a:ext cx="5857875" cy="830263"/>
          </a:xfrm>
          <a:prstGeom prst="rect">
            <a:avLst/>
          </a:prstGeom>
          <a:solidFill>
            <a:schemeClr val="accent3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Na releases 1 e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per atom.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Oxidation number increases.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Na is oxidized to Na</a:t>
            </a:r>
            <a:r>
              <a:rPr lang="en-US" sz="1600" b="1" baseline="30000" dirty="0">
                <a:latin typeface="Comic Sans MS" pitchFamily="66" charset="0"/>
              </a:rPr>
              <a:t>+</a:t>
            </a:r>
            <a:r>
              <a:rPr lang="en-US" sz="1600" b="1" dirty="0">
                <a:latin typeface="Comic Sans MS" pitchFamily="66" charset="0"/>
              </a:rPr>
              <a:t> and is the reducing agent.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562225" y="4622800"/>
            <a:ext cx="3367088" cy="368300"/>
            <a:chOff x="2561688" y="5562092"/>
            <a:chExt cx="3367634" cy="367238"/>
          </a:xfrm>
        </p:grpSpPr>
        <p:cxnSp>
          <p:nvCxnSpPr>
            <p:cNvPr id="101392" name="Straight Connector 10"/>
            <p:cNvCxnSpPr>
              <a:cxnSpLocks noChangeShapeType="1"/>
            </p:cNvCxnSpPr>
            <p:nvPr/>
          </p:nvCxnSpPr>
          <p:spPr bwMode="auto">
            <a:xfrm rot="5400000">
              <a:off x="2429654" y="5744366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3" name="Straight Connector 12"/>
            <p:cNvCxnSpPr>
              <a:cxnSpLocks noChangeShapeType="1"/>
            </p:cNvCxnSpPr>
            <p:nvPr/>
          </p:nvCxnSpPr>
          <p:spPr bwMode="auto">
            <a:xfrm flipV="1">
              <a:off x="2561688" y="5572140"/>
              <a:ext cx="3367634" cy="3860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4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5741473" y="5741481"/>
              <a:ext cx="367238" cy="84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919538" y="5286375"/>
            <a:ext cx="2366962" cy="365125"/>
            <a:chOff x="3919010" y="5449361"/>
            <a:chExt cx="2367502" cy="365627"/>
          </a:xfrm>
        </p:grpSpPr>
        <p:cxnSp>
          <p:nvCxnSpPr>
            <p:cNvPr id="101389" name="Straight Connector 18"/>
            <p:cNvCxnSpPr>
              <a:cxnSpLocks noChangeShapeType="1"/>
            </p:cNvCxnSpPr>
            <p:nvPr/>
          </p:nvCxnSpPr>
          <p:spPr bwMode="auto">
            <a:xfrm rot="16200000" flipV="1">
              <a:off x="3766892" y="5642797"/>
              <a:ext cx="315872" cy="11636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0" name="Straight Connector 19"/>
            <p:cNvCxnSpPr>
              <a:cxnSpLocks noChangeShapeType="1"/>
            </p:cNvCxnSpPr>
            <p:nvPr/>
          </p:nvCxnSpPr>
          <p:spPr bwMode="auto">
            <a:xfrm flipV="1">
              <a:off x="3919010" y="5786454"/>
              <a:ext cx="2367502" cy="28534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1" name="Straight Arrow Connector 20"/>
            <p:cNvCxnSpPr>
              <a:cxnSpLocks noChangeShapeType="1"/>
            </p:cNvCxnSpPr>
            <p:nvPr/>
          </p:nvCxnSpPr>
          <p:spPr bwMode="auto">
            <a:xfrm rot="16200000" flipV="1">
              <a:off x="6103699" y="5622126"/>
              <a:ext cx="347118" cy="1588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928813" y="5715000"/>
            <a:ext cx="5857875" cy="830263"/>
          </a:xfrm>
          <a:prstGeom prst="rect">
            <a:avLst/>
          </a:prstGeom>
          <a:solidFill>
            <a:srgbClr val="FF9999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Cl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gains 2e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per molecule.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Oxidation number decreases by 1 per Cl.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Cl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is reduced to </a:t>
            </a:r>
            <a:r>
              <a:rPr lang="en-US" sz="1600" b="1" dirty="0" err="1">
                <a:latin typeface="Comic Sans MS" pitchFamily="66" charset="0"/>
              </a:rPr>
              <a:t>Cl</a:t>
            </a:r>
            <a:r>
              <a:rPr lang="en-US" sz="1600" b="1" dirty="0">
                <a:latin typeface="Comic Sans MS" pitchFamily="66" charset="0"/>
              </a:rPr>
              <a:t>- and is the oxidizing agent.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1428728" y="701085"/>
            <a:ext cx="6357982" cy="5847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ZA" sz="3200" b="1" dirty="0">
                <a:solidFill>
                  <a:srgbClr val="FFFFFF"/>
                </a:solidFill>
                <a:latin typeface="Comic Sans MS" pitchFamily="66" charset="0"/>
              </a:rPr>
              <a:t>Recognizing </a:t>
            </a:r>
            <a:r>
              <a:rPr lang="en-ZA" sz="3200" b="1" dirty="0" err="1">
                <a:solidFill>
                  <a:srgbClr val="FFFFFF"/>
                </a:solidFill>
                <a:latin typeface="Comic Sans MS" pitchFamily="66" charset="0"/>
              </a:rPr>
              <a:t>Redox</a:t>
            </a:r>
            <a:r>
              <a:rPr lang="en-ZA" sz="3200" b="1" dirty="0">
                <a:solidFill>
                  <a:srgbClr val="FFFFFF"/>
                </a:solidFill>
                <a:latin typeface="Comic Sans MS" pitchFamily="66" charset="0"/>
              </a:rPr>
              <a:t> reactions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50" y="3957638"/>
            <a:ext cx="8643938" cy="400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Comic Sans MS" pitchFamily="66" charset="0"/>
              </a:rPr>
              <a:t>Cu(s) + 2NO</a:t>
            </a:r>
            <a:r>
              <a:rPr lang="en-US" sz="2000" b="1" baseline="-25000" dirty="0">
                <a:latin typeface="Comic Sans MS" pitchFamily="66" charset="0"/>
              </a:rPr>
              <a:t>3</a:t>
            </a:r>
            <a:r>
              <a:rPr lang="en-US" sz="2000" b="1" baseline="30000" dirty="0">
                <a:latin typeface="Comic Sans MS" pitchFamily="66" charset="0"/>
              </a:rPr>
              <a:t>-</a:t>
            </a:r>
            <a:r>
              <a:rPr lang="en-US" sz="2000" b="1" dirty="0">
                <a:latin typeface="Comic Sans MS" pitchFamily="66" charset="0"/>
              </a:rPr>
              <a:t>(</a:t>
            </a:r>
            <a:r>
              <a:rPr lang="en-US" sz="2000" b="1" dirty="0" err="1">
                <a:latin typeface="Comic Sans MS" pitchFamily="66" charset="0"/>
              </a:rPr>
              <a:t>aq</a:t>
            </a:r>
            <a:r>
              <a:rPr lang="en-US" sz="2000" b="1" dirty="0">
                <a:latin typeface="Comic Sans MS" pitchFamily="66" charset="0"/>
              </a:rPr>
              <a:t>) + 4H</a:t>
            </a:r>
            <a:r>
              <a:rPr lang="en-US" sz="2000" b="1" baseline="-25000" dirty="0">
                <a:latin typeface="Comic Sans MS" pitchFamily="66" charset="0"/>
              </a:rPr>
              <a:t>3</a:t>
            </a:r>
            <a:r>
              <a:rPr lang="en-US" sz="2000" b="1" dirty="0">
                <a:latin typeface="Comic Sans MS" pitchFamily="66" charset="0"/>
              </a:rPr>
              <a:t>O</a:t>
            </a:r>
            <a:r>
              <a:rPr lang="en-US" sz="2000" b="1" baseline="30000" dirty="0">
                <a:latin typeface="Comic Sans MS" pitchFamily="66" charset="0"/>
              </a:rPr>
              <a:t>+</a:t>
            </a:r>
            <a:r>
              <a:rPr lang="en-US" sz="2000" b="1" dirty="0">
                <a:latin typeface="Comic Sans MS" pitchFamily="66" charset="0"/>
              </a:rPr>
              <a:t>(</a:t>
            </a:r>
            <a:r>
              <a:rPr lang="en-US" sz="2000" b="1" dirty="0" err="1">
                <a:latin typeface="Comic Sans MS" pitchFamily="66" charset="0"/>
              </a:rPr>
              <a:t>aq</a:t>
            </a:r>
            <a:r>
              <a:rPr lang="en-US" sz="2000" b="1" dirty="0">
                <a:latin typeface="Comic Sans MS" pitchFamily="66" charset="0"/>
              </a:rPr>
              <a:t>) </a:t>
            </a:r>
            <a:r>
              <a:rPr lang="en-US" sz="2000" b="1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000" b="1" dirty="0">
                <a:latin typeface="Comic Sans MS" pitchFamily="66" charset="0"/>
              </a:rPr>
              <a:t>  Cu</a:t>
            </a:r>
            <a:r>
              <a:rPr lang="en-US" sz="2000" b="1" baseline="30000" dirty="0">
                <a:latin typeface="Comic Sans MS" pitchFamily="66" charset="0"/>
              </a:rPr>
              <a:t>2+</a:t>
            </a:r>
            <a:r>
              <a:rPr lang="en-US" sz="2000" b="1" dirty="0">
                <a:latin typeface="Comic Sans MS" pitchFamily="66" charset="0"/>
              </a:rPr>
              <a:t>(</a:t>
            </a:r>
            <a:r>
              <a:rPr lang="en-US" sz="2000" b="1" dirty="0" err="1">
                <a:latin typeface="Comic Sans MS" pitchFamily="66" charset="0"/>
              </a:rPr>
              <a:t>aq</a:t>
            </a:r>
            <a:r>
              <a:rPr lang="en-US" sz="2000" b="1" dirty="0">
                <a:latin typeface="Comic Sans MS" pitchFamily="66" charset="0"/>
              </a:rPr>
              <a:t>) + 2NO</a:t>
            </a:r>
            <a:r>
              <a:rPr lang="en-US" sz="2000" b="1" baseline="-25000" dirty="0">
                <a:latin typeface="Comic Sans MS" pitchFamily="66" charset="0"/>
              </a:rPr>
              <a:t>2</a:t>
            </a:r>
            <a:r>
              <a:rPr lang="en-US" sz="2000" b="1" dirty="0">
                <a:latin typeface="Comic Sans MS" pitchFamily="66" charset="0"/>
              </a:rPr>
              <a:t>(g) + 6H</a:t>
            </a:r>
            <a:r>
              <a:rPr lang="en-US" sz="2000" b="1" baseline="-25000" dirty="0">
                <a:latin typeface="Comic Sans MS" pitchFamily="66" charset="0"/>
              </a:rPr>
              <a:t>2</a:t>
            </a:r>
            <a:r>
              <a:rPr lang="en-US" sz="2000" b="1" dirty="0">
                <a:latin typeface="Comic Sans MS" pitchFamily="66" charset="0"/>
              </a:rPr>
              <a:t>O(</a:t>
            </a:r>
            <a:r>
              <a:rPr lang="en-US" sz="2000" b="1" dirty="0">
                <a:latin typeface="Brush Script MT" pitchFamily="66" charset="0"/>
              </a:rPr>
              <a:t>l</a:t>
            </a:r>
            <a:r>
              <a:rPr lang="en-US" sz="2000" b="1" dirty="0">
                <a:latin typeface="Comic Sans MS" pitchFamily="66" charset="0"/>
              </a:rPr>
              <a:t>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0" y="2928938"/>
            <a:ext cx="5857875" cy="584200"/>
          </a:xfrm>
          <a:prstGeom prst="rect">
            <a:avLst/>
          </a:prstGeom>
          <a:solidFill>
            <a:schemeClr val="accent3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Oxidation number of Cu changes from 0 to +2.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Cu is oxidized to Cu</a:t>
            </a:r>
            <a:r>
              <a:rPr lang="en-US" sz="1600" b="1" baseline="30000" dirty="0">
                <a:latin typeface="Comic Sans MS" pitchFamily="66" charset="0"/>
              </a:rPr>
              <a:t>2+</a:t>
            </a:r>
            <a:r>
              <a:rPr lang="en-US" sz="1600" b="1" dirty="0">
                <a:latin typeface="Comic Sans MS" pitchFamily="66" charset="0"/>
              </a:rPr>
              <a:t> and is the reducing agent.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14375" y="3633788"/>
            <a:ext cx="4500563" cy="366712"/>
            <a:chOff x="2561688" y="5562092"/>
            <a:chExt cx="3367634" cy="367238"/>
          </a:xfrm>
        </p:grpSpPr>
        <p:cxnSp>
          <p:nvCxnSpPr>
            <p:cNvPr id="103437" name="Straight Connector 10"/>
            <p:cNvCxnSpPr>
              <a:cxnSpLocks noChangeShapeType="1"/>
            </p:cNvCxnSpPr>
            <p:nvPr/>
          </p:nvCxnSpPr>
          <p:spPr bwMode="auto">
            <a:xfrm rot="5400000">
              <a:off x="2429654" y="5744366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8" name="Straight Connector 12"/>
            <p:cNvCxnSpPr>
              <a:cxnSpLocks noChangeShapeType="1"/>
            </p:cNvCxnSpPr>
            <p:nvPr/>
          </p:nvCxnSpPr>
          <p:spPr bwMode="auto">
            <a:xfrm flipV="1">
              <a:off x="2561688" y="5572140"/>
              <a:ext cx="3367634" cy="3860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9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5741473" y="5741481"/>
              <a:ext cx="367238" cy="84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78013" y="4291013"/>
            <a:ext cx="4805362" cy="366712"/>
            <a:chOff x="3919010" y="5449361"/>
            <a:chExt cx="2367502" cy="365627"/>
          </a:xfrm>
        </p:grpSpPr>
        <p:cxnSp>
          <p:nvCxnSpPr>
            <p:cNvPr id="103434" name="Straight Connector 18"/>
            <p:cNvCxnSpPr>
              <a:cxnSpLocks noChangeShapeType="1"/>
            </p:cNvCxnSpPr>
            <p:nvPr/>
          </p:nvCxnSpPr>
          <p:spPr bwMode="auto">
            <a:xfrm rot="16200000" flipV="1">
              <a:off x="3766892" y="5642797"/>
              <a:ext cx="315872" cy="11636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5" name="Straight Connector 19"/>
            <p:cNvCxnSpPr>
              <a:cxnSpLocks noChangeShapeType="1"/>
            </p:cNvCxnSpPr>
            <p:nvPr/>
          </p:nvCxnSpPr>
          <p:spPr bwMode="auto">
            <a:xfrm flipV="1">
              <a:off x="3919010" y="5786454"/>
              <a:ext cx="2367502" cy="28534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6" name="Straight Arrow Connector 20"/>
            <p:cNvCxnSpPr>
              <a:cxnSpLocks noChangeShapeType="1"/>
            </p:cNvCxnSpPr>
            <p:nvPr/>
          </p:nvCxnSpPr>
          <p:spPr bwMode="auto">
            <a:xfrm rot="16200000" flipV="1">
              <a:off x="6103699" y="5622126"/>
              <a:ext cx="347118" cy="1588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155825" y="4727575"/>
            <a:ext cx="5857875" cy="585788"/>
          </a:xfrm>
          <a:prstGeom prst="rect">
            <a:avLst/>
          </a:prstGeom>
          <a:solidFill>
            <a:srgbClr val="FF9999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 in NO</a:t>
            </a:r>
            <a:r>
              <a:rPr lang="en-US" sz="1600" b="1" baseline="-25000" dirty="0">
                <a:latin typeface="Comic Sans MS" pitchFamily="66" charset="0"/>
              </a:rPr>
              <a:t>3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changes from +5 to +4 in NO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NO</a:t>
            </a:r>
            <a:r>
              <a:rPr lang="en-US" sz="1600" b="1" baseline="-25000" dirty="0">
                <a:latin typeface="Comic Sans MS" pitchFamily="66" charset="0"/>
              </a:rPr>
              <a:t>3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is reduced to NO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and is the oxidizing agent.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5"/>
          <p:cNvGrpSpPr>
            <a:grpSpLocks/>
          </p:cNvGrpSpPr>
          <p:nvPr/>
        </p:nvGrpSpPr>
        <p:grpSpPr bwMode="auto">
          <a:xfrm>
            <a:off x="88900" y="2016125"/>
            <a:ext cx="8966200" cy="2627313"/>
            <a:chOff x="88900" y="1928802"/>
            <a:chExt cx="8966200" cy="2627313"/>
          </a:xfrm>
        </p:grpSpPr>
        <p:pic>
          <p:nvPicPr>
            <p:cNvPr id="105475" name="Picture 2" descr="05t5.jpg                                                       00268407Fausto                         BA94C69E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00" y="1928802"/>
              <a:ext cx="8966200" cy="262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476" name="TextBox 4"/>
            <p:cNvSpPr txBox="1">
              <a:spLocks noChangeArrowheads="1"/>
            </p:cNvSpPr>
            <p:nvPr/>
          </p:nvSpPr>
          <p:spPr bwMode="auto">
            <a:xfrm>
              <a:off x="129156" y="1942035"/>
              <a:ext cx="1000132" cy="5847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af-ZA" altLang="en-US" sz="1600" b="1">
                  <a:solidFill>
                    <a:srgbClr val="FFFFFF"/>
                  </a:solidFill>
                  <a:latin typeface="Calibri" panose="020F0502020204030204" pitchFamily="34" charset="0"/>
                </a:rPr>
                <a:t>Table 3.4,  p. 130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5750" y="1450975"/>
            <a:ext cx="8572500" cy="14779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ZA" sz="1800" dirty="0">
                <a:latin typeface="Comic Sans MS" pitchFamily="66" charset="0"/>
              </a:rPr>
              <a:t>For the reaction of the iron(II) ion with permanganate ion in aqueous acid,</a:t>
            </a:r>
          </a:p>
          <a:p>
            <a:pPr algn="ctr">
              <a:spcBef>
                <a:spcPct val="50000"/>
              </a:spcBef>
              <a:defRPr/>
            </a:pPr>
            <a:r>
              <a:rPr lang="en-ZA" sz="1800" b="1" dirty="0">
                <a:latin typeface="Comic Sans MS" pitchFamily="66" charset="0"/>
              </a:rPr>
              <a:t>5Fe</a:t>
            </a:r>
            <a:r>
              <a:rPr lang="en-ZA" sz="1800" b="1" baseline="30000" dirty="0">
                <a:latin typeface="Comic Sans MS" pitchFamily="66" charset="0"/>
              </a:rPr>
              <a:t>2+</a:t>
            </a:r>
            <a:r>
              <a:rPr lang="en-ZA" sz="1800" b="1" dirty="0">
                <a:latin typeface="Comic Sans MS" pitchFamily="66" charset="0"/>
              </a:rPr>
              <a:t>(</a:t>
            </a:r>
            <a:r>
              <a:rPr lang="en-ZA" sz="1800" b="1" dirty="0" err="1">
                <a:latin typeface="Comic Sans MS" pitchFamily="66" charset="0"/>
              </a:rPr>
              <a:t>aq</a:t>
            </a:r>
            <a:r>
              <a:rPr lang="en-ZA" sz="1800" b="1" dirty="0">
                <a:latin typeface="Comic Sans MS" pitchFamily="66" charset="0"/>
              </a:rPr>
              <a:t>) + MnO</a:t>
            </a:r>
            <a:r>
              <a:rPr lang="en-ZA" sz="1800" b="1" baseline="-25000" dirty="0">
                <a:latin typeface="Comic Sans MS" pitchFamily="66" charset="0"/>
              </a:rPr>
              <a:t>4</a:t>
            </a:r>
            <a:r>
              <a:rPr lang="en-ZA" sz="1800" b="1" baseline="30000" dirty="0">
                <a:latin typeface="Comic Sans MS" pitchFamily="66" charset="0"/>
              </a:rPr>
              <a:t>- </a:t>
            </a:r>
            <a:r>
              <a:rPr lang="en-ZA" sz="1800" b="1" dirty="0">
                <a:latin typeface="Comic Sans MS" pitchFamily="66" charset="0"/>
              </a:rPr>
              <a:t>(</a:t>
            </a:r>
            <a:r>
              <a:rPr lang="en-ZA" sz="1800" b="1" dirty="0" err="1">
                <a:latin typeface="Comic Sans MS" pitchFamily="66" charset="0"/>
              </a:rPr>
              <a:t>aq</a:t>
            </a:r>
            <a:r>
              <a:rPr lang="en-ZA" sz="1800" b="1" dirty="0">
                <a:latin typeface="Comic Sans MS" pitchFamily="66" charset="0"/>
              </a:rPr>
              <a:t>) + 8H</a:t>
            </a:r>
            <a:r>
              <a:rPr lang="en-ZA" sz="1800" b="1" baseline="-25000" dirty="0">
                <a:latin typeface="Comic Sans MS" pitchFamily="66" charset="0"/>
              </a:rPr>
              <a:t>3</a:t>
            </a:r>
            <a:r>
              <a:rPr lang="en-ZA" sz="1800" b="1" dirty="0">
                <a:latin typeface="Comic Sans MS" pitchFamily="66" charset="0"/>
              </a:rPr>
              <a:t>O</a:t>
            </a:r>
            <a:r>
              <a:rPr lang="en-ZA" sz="1800" b="1" baseline="30000" dirty="0">
                <a:latin typeface="Comic Sans MS" pitchFamily="66" charset="0"/>
              </a:rPr>
              <a:t>+</a:t>
            </a:r>
            <a:r>
              <a:rPr lang="en-ZA" sz="1800" b="1" dirty="0">
                <a:latin typeface="Comic Sans MS" pitchFamily="66" charset="0"/>
              </a:rPr>
              <a:t>(</a:t>
            </a:r>
            <a:r>
              <a:rPr lang="en-ZA" sz="1800" b="1" dirty="0" err="1">
                <a:latin typeface="Comic Sans MS" pitchFamily="66" charset="0"/>
              </a:rPr>
              <a:t>aq</a:t>
            </a:r>
            <a:r>
              <a:rPr lang="en-ZA" sz="1800" b="1" dirty="0">
                <a:latin typeface="Comic Sans MS" pitchFamily="66" charset="0"/>
              </a:rPr>
              <a:t>) </a:t>
            </a:r>
            <a:r>
              <a:rPr lang="en-ZA" sz="1800" b="1" dirty="0">
                <a:latin typeface="Comic Sans MS" pitchFamily="66" charset="0"/>
                <a:cs typeface="Arial"/>
              </a:rPr>
              <a:t>→ 5Fe</a:t>
            </a:r>
            <a:r>
              <a:rPr lang="en-ZA" sz="1800" b="1" baseline="30000" dirty="0">
                <a:latin typeface="Comic Sans MS" pitchFamily="66" charset="0"/>
                <a:cs typeface="Arial"/>
              </a:rPr>
              <a:t>3+</a:t>
            </a:r>
            <a:r>
              <a:rPr lang="en-ZA" sz="1800" b="1" dirty="0">
                <a:latin typeface="Comic Sans MS" pitchFamily="66" charset="0"/>
                <a:cs typeface="Arial"/>
              </a:rPr>
              <a:t>(</a:t>
            </a:r>
            <a:r>
              <a:rPr lang="en-ZA" sz="1800" b="1" dirty="0" err="1">
                <a:latin typeface="Comic Sans MS" pitchFamily="66" charset="0"/>
                <a:cs typeface="Arial"/>
              </a:rPr>
              <a:t>aq</a:t>
            </a:r>
            <a:r>
              <a:rPr lang="en-ZA" sz="1800" b="1" dirty="0">
                <a:latin typeface="Comic Sans MS" pitchFamily="66" charset="0"/>
                <a:cs typeface="Arial"/>
              </a:rPr>
              <a:t>) + Mn</a:t>
            </a:r>
            <a:r>
              <a:rPr lang="en-ZA" sz="1800" b="1" baseline="30000" dirty="0">
                <a:latin typeface="Comic Sans MS" pitchFamily="66" charset="0"/>
                <a:cs typeface="Arial"/>
              </a:rPr>
              <a:t>2+</a:t>
            </a:r>
            <a:r>
              <a:rPr lang="en-ZA" sz="1800" b="1" dirty="0">
                <a:latin typeface="Comic Sans MS" pitchFamily="66" charset="0"/>
                <a:cs typeface="Arial"/>
              </a:rPr>
              <a:t>(</a:t>
            </a:r>
            <a:r>
              <a:rPr lang="en-ZA" sz="1800" b="1" dirty="0" err="1">
                <a:latin typeface="Comic Sans MS" pitchFamily="66" charset="0"/>
                <a:cs typeface="Arial"/>
              </a:rPr>
              <a:t>aq</a:t>
            </a:r>
            <a:r>
              <a:rPr lang="en-ZA" sz="1800" b="1" dirty="0">
                <a:latin typeface="Comic Sans MS" pitchFamily="66" charset="0"/>
                <a:cs typeface="Arial"/>
              </a:rPr>
              <a:t>) + 12H</a:t>
            </a:r>
            <a:r>
              <a:rPr lang="en-ZA" sz="1800" b="1" baseline="-25000" dirty="0">
                <a:latin typeface="Comic Sans MS" pitchFamily="66" charset="0"/>
                <a:cs typeface="Arial"/>
              </a:rPr>
              <a:t>2</a:t>
            </a:r>
            <a:r>
              <a:rPr lang="en-ZA" sz="1800" b="1" dirty="0">
                <a:latin typeface="Comic Sans MS" pitchFamily="66" charset="0"/>
                <a:cs typeface="Arial"/>
              </a:rPr>
              <a:t>O(</a:t>
            </a:r>
            <a:r>
              <a:rPr lang="en-ZA" sz="1800" b="1" dirty="0">
                <a:latin typeface="Brush Script MT" pitchFamily="66" charset="0"/>
                <a:cs typeface="Arial"/>
              </a:rPr>
              <a:t>l</a:t>
            </a:r>
            <a:r>
              <a:rPr lang="en-ZA" sz="1800" b="1" dirty="0">
                <a:latin typeface="Comic Sans MS" pitchFamily="66" charset="0"/>
                <a:cs typeface="Arial"/>
              </a:rPr>
              <a:t>)</a:t>
            </a:r>
          </a:p>
          <a:p>
            <a:pPr algn="ctr">
              <a:spcBef>
                <a:spcPct val="50000"/>
              </a:spcBef>
              <a:defRPr/>
            </a:pPr>
            <a:r>
              <a:rPr lang="en-ZA" sz="1800" dirty="0">
                <a:latin typeface="Comic Sans MS" pitchFamily="66" charset="0"/>
                <a:cs typeface="Arial"/>
              </a:rPr>
              <a:t>Decide which atoms are undergoing a change in oxidation number and identify the oxidizing and reducing agents.</a:t>
            </a:r>
            <a:endParaRPr lang="en-ZA" sz="18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43808" y="476672"/>
            <a:ext cx="3960440" cy="488652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Try Yourself</a:t>
            </a: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3.9</a:t>
            </a:r>
            <a:endParaRPr lang="en-US" sz="30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14290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785794"/>
            <a:ext cx="6712271" cy="107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Balancing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of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oxidation-reduction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reactions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08552" name="Group 14"/>
          <p:cNvGrpSpPr>
            <a:grpSpLocks/>
          </p:cNvGrpSpPr>
          <p:nvPr/>
        </p:nvGrpSpPr>
        <p:grpSpPr bwMode="auto">
          <a:xfrm>
            <a:off x="382588" y="544513"/>
            <a:ext cx="1416050" cy="1460500"/>
            <a:chOff x="295087" y="214292"/>
            <a:chExt cx="1415495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755"/>
              <a:ext cx="1460421" cy="1415495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STUDY SECTION</a:t>
              </a:r>
            </a:p>
            <a:p>
              <a:pPr algn="ctr"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108558" name="Group 15"/>
            <p:cNvGrpSpPr>
              <a:grpSpLocks/>
            </p:cNvGrpSpPr>
            <p:nvPr/>
          </p:nvGrpSpPr>
          <p:grpSpPr bwMode="auto">
            <a:xfrm>
              <a:off x="669525" y="407955"/>
              <a:ext cx="788832" cy="1066742"/>
              <a:chOff x="5857424" y="5693108"/>
              <a:chExt cx="915548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13" y="5820197"/>
                <a:ext cx="1169544" cy="915369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108560" name="TextBox 14"/>
              <p:cNvSpPr txBox="1">
                <a:spLocks noChangeArrowheads="1"/>
              </p:cNvSpPr>
              <p:nvPr/>
            </p:nvSpPr>
            <p:spPr bwMode="auto">
              <a:xfrm>
                <a:off x="5906211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3.8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4356393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5241974"/>
            <a:ext cx="8581292" cy="923330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1800" b="1" dirty="0"/>
              <a:t>Following completion of this Study Section you should:</a:t>
            </a:r>
            <a:endParaRPr lang="en-ZA" sz="1800" b="1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Be able to balance oxidation-reduction reaction equations (redox reactions) in a neutral medium, acid medium and base medium through the use of the half-reaction approach.</a:t>
            </a:r>
            <a:endParaRPr lang="en-ZA" sz="1800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27901" y="2547735"/>
            <a:ext cx="8581292" cy="1754326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Study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Section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3.8 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not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part of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Chapter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3,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but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part of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following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chapters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in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different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textbook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sz="1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editions</a:t>
            </a: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lang="af-ZA" sz="1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tabLst>
                <a:tab pos="360363" algn="l"/>
              </a:tabLst>
              <a:defRPr/>
            </a:pPr>
            <a:endParaRPr lang="en-US" sz="1800" b="1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</a:t>
            </a:r>
            <a:r>
              <a:rPr lang="af-ZA" sz="1800" dirty="0" smtClean="0">
                <a:latin typeface="Times"/>
              </a:rPr>
              <a:t>8th </a:t>
            </a:r>
            <a:r>
              <a:rPr lang="af-ZA" sz="1800" dirty="0" err="1" smtClean="0">
                <a:latin typeface="Times"/>
              </a:rPr>
              <a:t>edition</a:t>
            </a:r>
            <a:r>
              <a:rPr lang="af-ZA" sz="1800" dirty="0" smtClean="0">
                <a:latin typeface="Times"/>
              </a:rPr>
              <a:t>, </a:t>
            </a:r>
            <a:r>
              <a:rPr lang="af-ZA" sz="1800" dirty="0" err="1" smtClean="0">
                <a:latin typeface="Times"/>
              </a:rPr>
              <a:t>Chapter</a:t>
            </a:r>
            <a:r>
              <a:rPr lang="af-ZA" sz="1800" dirty="0" smtClean="0">
                <a:latin typeface="Times"/>
              </a:rPr>
              <a:t> 20, pages 896 </a:t>
            </a:r>
            <a:r>
              <a:rPr lang="af-ZA" sz="1800" dirty="0" smtClean="0">
                <a:latin typeface="Times"/>
              </a:rPr>
              <a:t>– 903.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</a:t>
            </a:r>
            <a:r>
              <a:rPr lang="af-ZA" sz="1800" dirty="0" smtClean="0">
                <a:latin typeface="Times"/>
              </a:rPr>
              <a:t>9th </a:t>
            </a:r>
            <a:r>
              <a:rPr lang="af-ZA" sz="1800" dirty="0" err="1" smtClean="0">
                <a:latin typeface="Times"/>
              </a:rPr>
              <a:t>edition</a:t>
            </a:r>
            <a:r>
              <a:rPr lang="af-ZA" sz="1800" dirty="0" smtClean="0">
                <a:latin typeface="Times"/>
              </a:rPr>
              <a:t>, </a:t>
            </a:r>
            <a:r>
              <a:rPr lang="af-ZA" sz="1800" dirty="0" err="1" smtClean="0">
                <a:latin typeface="Times"/>
              </a:rPr>
              <a:t>Chapter</a:t>
            </a:r>
            <a:r>
              <a:rPr lang="af-ZA" sz="1800" dirty="0" smtClean="0">
                <a:latin typeface="Times"/>
              </a:rPr>
              <a:t> 19, pages 715 </a:t>
            </a:r>
            <a:r>
              <a:rPr lang="af-ZA" sz="1800" dirty="0" smtClean="0">
                <a:latin typeface="Times"/>
              </a:rPr>
              <a:t>– 723.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</a:t>
            </a:r>
            <a:r>
              <a:rPr lang="af-ZA" sz="1800" dirty="0" smtClean="0">
                <a:latin typeface="Times"/>
              </a:rPr>
              <a:t>10th </a:t>
            </a:r>
            <a:r>
              <a:rPr lang="af-ZA" sz="1800" dirty="0" err="1" smtClean="0">
                <a:latin typeface="Times"/>
              </a:rPr>
              <a:t>edition</a:t>
            </a:r>
            <a:r>
              <a:rPr lang="af-ZA" sz="1800" dirty="0" smtClean="0">
                <a:latin typeface="Times"/>
              </a:rPr>
              <a:t>, </a:t>
            </a:r>
            <a:r>
              <a:rPr lang="af-ZA" sz="1800" dirty="0" err="1" smtClean="0">
                <a:latin typeface="Times"/>
              </a:rPr>
              <a:t>Chapter</a:t>
            </a:r>
            <a:r>
              <a:rPr lang="af-ZA" sz="1800" dirty="0" smtClean="0">
                <a:latin typeface="Times"/>
              </a:rPr>
              <a:t> 19, pages 859 </a:t>
            </a:r>
            <a:r>
              <a:rPr lang="af-ZA" sz="1800" dirty="0" smtClean="0">
                <a:latin typeface="Times"/>
              </a:rPr>
              <a:t>– 865.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915816" y="4592868"/>
            <a:ext cx="4968552" cy="369332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anchor="ctr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af-ZA" sz="1800" b="1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1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video </a:t>
            </a:r>
            <a:r>
              <a:rPr lang="af-ZA" sz="1800" b="1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for</a:t>
            </a:r>
            <a:r>
              <a:rPr lang="af-ZA" sz="1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SS 3.8 is </a:t>
            </a:r>
            <a:r>
              <a:rPr lang="af-ZA" sz="1800" b="1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only</a:t>
            </a:r>
            <a:r>
              <a:rPr lang="af-ZA" sz="1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1800" b="1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available</a:t>
            </a:r>
            <a:r>
              <a:rPr lang="af-ZA" sz="1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in </a:t>
            </a:r>
            <a:r>
              <a:rPr lang="af-ZA" sz="1800" b="1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english</a:t>
            </a:r>
            <a:r>
              <a:rPr lang="af-ZA" sz="1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en-US" sz="18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604250" cy="71437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BALANCING REDOX REACTIONS</a:t>
            </a:r>
            <a:endParaRPr lang="en-GB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>
          <a:xfrm>
            <a:off x="414338" y="3000375"/>
            <a:ext cx="8229600" cy="2714625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1.	Assign oxidation numbers</a:t>
            </a: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2.	Write down the half reactions</a:t>
            </a: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3.	Balance atoms for each reaction </a:t>
            </a: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4.	Balance charge for each reaction</a:t>
            </a: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5.	Equalize the electron transfer for both reactions</a:t>
            </a: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6.	Add half reactions together</a:t>
            </a: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7.	Make sure of the mass balance and charge balance</a:t>
            </a:r>
            <a:endParaRPr lang="en-GB" sz="2000" b="1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52550" y="1455738"/>
            <a:ext cx="6648450" cy="8302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Neutral medium:</a:t>
            </a:r>
          </a:p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Al(s) + Cu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</a:rPr>
              <a:t>2+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 Al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3+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) + Cu(s)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B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604250" cy="71437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BALANCING REDOX REACTIONS</a:t>
            </a:r>
            <a:endParaRPr lang="en-GB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52550" y="1214438"/>
            <a:ext cx="6648450" cy="8302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Acid medium:</a:t>
            </a:r>
          </a:p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VO</a:t>
            </a:r>
            <a:r>
              <a:rPr lang="en-US" baseline="-25000" dirty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) + Zn(s)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 VO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2+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) + Zn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2+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pic>
        <p:nvPicPr>
          <p:cNvPr id="111620" name="Picture1" descr="20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214563"/>
            <a:ext cx="8964612" cy="415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263650" y="1428253"/>
            <a:ext cx="664845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Acidic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medium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5536" y="2420888"/>
            <a:ext cx="8247062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1.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Allocate oxidation numbers.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2.	W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rite down half reactions.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3.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Balance number of atoms for each reaction. Add H</a:t>
            </a:r>
            <a:r>
              <a:rPr lang="en-US" sz="1800" i="1" baseline="-25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 to side with an O-shortage and H </a:t>
            </a:r>
            <a:r>
              <a:rPr lang="en-US" sz="1800" i="1" baseline="30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+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to side with a H-shortage.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4.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Allocate charge for each reaction.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5.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Equalize electron transfer for both reactions.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6.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Add half reactions together.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7.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Check for mass and charge balance.</a:t>
            </a:r>
            <a:endParaRPr lang="en-GB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604250" cy="71437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BALANCING REDOX REACTIONS</a:t>
            </a:r>
            <a:endParaRPr lang="en-GB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55192" y="5592780"/>
            <a:ext cx="7800578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See the video on the balancing of a redox reaction in an acidic medium. The video is only available in English.</a:t>
            </a:r>
            <a:endParaRPr lang="en-US" sz="16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28624" y="1916832"/>
            <a:ext cx="8247063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At around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25 minutes and 37 seconds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in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the video you will hear that the above mentioned “Try Yourself 3.10” question is a question in </a:t>
            </a:r>
            <a:r>
              <a:rPr lang="en-US" sz="1800" dirty="0" smtClean="0">
                <a:solidFill>
                  <a:srgbClr val="0000FF"/>
                </a:solidFill>
                <a:latin typeface="Comic Sans MS" pitchFamily="66" charset="0"/>
              </a:rPr>
              <a:t>e-Test </a:t>
            </a:r>
            <a:r>
              <a:rPr lang="en-US" sz="1800" dirty="0" smtClean="0">
                <a:solidFill>
                  <a:srgbClr val="0000FF"/>
                </a:solidFill>
                <a:latin typeface="Comic Sans MS" pitchFamily="66" charset="0"/>
              </a:rPr>
              <a:t>3 – Redox </a:t>
            </a:r>
            <a:r>
              <a:rPr lang="en-US" sz="1800" dirty="0" smtClean="0">
                <a:solidFill>
                  <a:srgbClr val="0000FF"/>
                </a:solidFill>
                <a:latin typeface="Comic Sans MS" pitchFamily="66" charset="0"/>
              </a:rPr>
              <a:t>reactions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1800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I say there that you must upload your answer to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eFundi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 THAT IS NOT VALID ANYMORE. THE VIDEO WAS MADE FOR LAST YEAR’S STUDENTS AND IT WAS AN E-TEST FOR THEM.</a:t>
            </a:r>
            <a:endParaRPr lang="en-US" sz="1800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20019" y="692696"/>
            <a:ext cx="5064274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Correction on video 3.8</a:t>
            </a:r>
            <a:endParaRPr lang="en-US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2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52550" y="1455738"/>
            <a:ext cx="664845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Alkaline/Basic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medium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64343" y="2420888"/>
            <a:ext cx="8247063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1.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Allocate oxidation numbers.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2.	W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rite down half reactions.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3.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Balance number of atoms for each reaction. Add OH </a:t>
            </a:r>
            <a:r>
              <a:rPr lang="en-US" sz="1800" i="1" baseline="30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-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to side with an O-shortage and H</a:t>
            </a:r>
            <a:r>
              <a:rPr lang="en-US" sz="1800" i="1" baseline="-25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 to side with a H-shortage.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4.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Allocate charge for each reaction.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5.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Equalize electron transfer for both reactions.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6.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Add half reactions together.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7.	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Check for mass and charge balance.</a:t>
            </a:r>
            <a:endParaRPr lang="en-GB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604250" cy="714375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BALANCING REDOX REACTIONS</a:t>
            </a:r>
            <a:endParaRPr lang="en-GB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17187" y="5661248"/>
            <a:ext cx="7800578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See the video on balancing redox reactions in an alkaline/basic medium. The video is only available in English.</a:t>
            </a:r>
            <a:endParaRPr lang="en-US" sz="16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42875"/>
            <a:ext cx="7162800" cy="762000"/>
          </a:xfrm>
          <a:solidFill>
            <a:srgbClr val="F6BF69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smtClean="0"/>
              <a:t>Why Study Redox Reactions</a:t>
            </a:r>
          </a:p>
        </p:txBody>
      </p:sp>
      <p:pic>
        <p:nvPicPr>
          <p:cNvPr id="8909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714625"/>
            <a:ext cx="1785938" cy="18573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14313" y="5656263"/>
            <a:ext cx="2860675" cy="3968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Metals manufacturing 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857750" y="3429000"/>
            <a:ext cx="809625" cy="396875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Comic Sans MS" panose="030F0702030302020204" pitchFamily="66" charset="0"/>
              </a:rPr>
              <a:t>Fuels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6500813" y="5746750"/>
            <a:ext cx="1319212" cy="396875"/>
          </a:xfrm>
          <a:prstGeom prst="rect">
            <a:avLst/>
          </a:prstGeom>
          <a:solidFill>
            <a:srgbClr val="F6BF6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Comic Sans MS" panose="030F0702030302020204" pitchFamily="66" charset="0"/>
              </a:rPr>
              <a:t>Corrosion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571875" y="1765300"/>
            <a:ext cx="1333500" cy="396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mic Sans MS" pitchFamily="66" charset="0"/>
              </a:rPr>
              <a:t>Batteries</a:t>
            </a:r>
          </a:p>
        </p:txBody>
      </p:sp>
      <p:pic>
        <p:nvPicPr>
          <p:cNvPr id="890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298700"/>
            <a:ext cx="2200275" cy="32734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battery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143000"/>
            <a:ext cx="24034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orrosion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849813"/>
            <a:ext cx="22860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corrosion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3143250"/>
            <a:ext cx="150018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4" grpId="0" animBg="1"/>
      <p:bldP spid="8909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79712" y="764704"/>
            <a:ext cx="5064274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Correction on video 3.8</a:t>
            </a:r>
            <a:endParaRPr lang="en-US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8390" y="2500447"/>
            <a:ext cx="8136904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At around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27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minutes and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20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seconds in the video you will hear that the above mentioned “Try Yourself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3.11”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question is a question in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e-Test 3 – Redox reactions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I say there that you must upload your answer to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eFundi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 THAT IS NOT VALID ANYMORE. THE VIDEO WAS MADE FOR LAST YEAR’S STUDENTS AND IT WAS AN E-TEST FOR THEM.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14290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785794"/>
            <a:ext cx="6712271" cy="107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Classification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of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reactions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in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aqueous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solutions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16744" name="Group 14"/>
          <p:cNvGrpSpPr>
            <a:grpSpLocks/>
          </p:cNvGrpSpPr>
          <p:nvPr/>
        </p:nvGrpSpPr>
        <p:grpSpPr bwMode="auto">
          <a:xfrm>
            <a:off x="382588" y="544513"/>
            <a:ext cx="1416050" cy="1460500"/>
            <a:chOff x="295088" y="214291"/>
            <a:chExt cx="1415494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755"/>
              <a:ext cx="1460421" cy="1415494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STUDY SECTION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116750" name="Group 15"/>
            <p:cNvGrpSpPr>
              <a:grpSpLocks/>
            </p:cNvGrpSpPr>
            <p:nvPr/>
          </p:nvGrpSpPr>
          <p:grpSpPr bwMode="auto">
            <a:xfrm>
              <a:off x="669525" y="407955"/>
              <a:ext cx="788832" cy="1066742"/>
              <a:chOff x="5857424" y="5693108"/>
              <a:chExt cx="915548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13" y="5820196"/>
                <a:ext cx="1169544" cy="915368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116752" name="TextBox 14"/>
              <p:cNvSpPr txBox="1">
                <a:spLocks noChangeArrowheads="1"/>
              </p:cNvSpPr>
              <p:nvPr/>
            </p:nvSpPr>
            <p:spPr bwMode="auto">
              <a:xfrm>
                <a:off x="5906211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3.9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4284385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5097958"/>
            <a:ext cx="8581292" cy="923330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1800" b="1" dirty="0"/>
              <a:t>Following completion of this Study Section you should:</a:t>
            </a:r>
            <a:endParaRPr lang="en-ZA" sz="1800" b="1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Be able to recognize the core characteristics of the four types of reactions (precipitation, acid-base, gas-forming and redox) in aqueous solutions.</a:t>
            </a:r>
            <a:endParaRPr lang="en-ZA" sz="18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1338" y="3097285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This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study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section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is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based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chapter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3 in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textbook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. 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71500" y="357188"/>
            <a:ext cx="7929563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Recognizing reactions in aqueous solution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5720" y="2000240"/>
            <a:ext cx="8318500" cy="392909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b="1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Presipitation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Reactions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Soluble ions combine in solution to form an insoluble product.</a:t>
            </a:r>
          </a:p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b="1" dirty="0" err="1">
                <a:solidFill>
                  <a:srgbClr val="FF0000"/>
                </a:solidFill>
                <a:latin typeface="Comic Sans MS" pitchFamily="66" charset="0"/>
              </a:rPr>
              <a:t>Pb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(NO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) + 2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KI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)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Pb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I</a:t>
            </a:r>
            <a:r>
              <a:rPr lang="en-US" sz="2000" b="1" baseline="-25000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(s) + 2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K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NO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3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)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Acid-Base Reactions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Water is a product of many acid-base reactions and the 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cation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of the base and the anion of the acid form a salt.</a:t>
            </a:r>
          </a:p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HNO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) +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KOH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)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H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OH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(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Brush Script MT" pitchFamily="66" charset="0"/>
                <a:cs typeface="Arial"/>
              </a:rPr>
              <a:t>l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) +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K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NO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3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)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71500" y="357188"/>
            <a:ext cx="7929563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Recognizing reactions in aqueous solution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5750" y="1428750"/>
            <a:ext cx="8318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Gas-Forming Reactions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19812" name="Picture 2" descr=" 05T03.jpg                                                      00026ED5Fausto                         BA94C69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2000250"/>
            <a:ext cx="89662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71500" y="357188"/>
            <a:ext cx="7929563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Recognizing reactions in aqueous solution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5750" y="1357313"/>
            <a:ext cx="83185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Oxidation-Reduction Reactions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These reactions are not ion exchange reactions. Electrons are transferred from one material to another.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188" y="4195763"/>
            <a:ext cx="5857875" cy="4619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omic Sans MS" pitchFamily="66" charset="0"/>
              </a:rPr>
              <a:t>2 Na (s) + Cl</a:t>
            </a:r>
            <a:r>
              <a:rPr lang="en-US" b="1" baseline="-25000" dirty="0">
                <a:latin typeface="Comic Sans MS" pitchFamily="66" charset="0"/>
              </a:rPr>
              <a:t>2</a:t>
            </a:r>
            <a:r>
              <a:rPr lang="en-US" b="1" dirty="0">
                <a:latin typeface="Comic Sans MS" pitchFamily="66" charset="0"/>
              </a:rPr>
              <a:t>(g)  </a:t>
            </a:r>
            <a:r>
              <a:rPr lang="en-US" b="1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b="1" dirty="0">
                <a:latin typeface="Comic Sans MS" pitchFamily="66" charset="0"/>
              </a:rPr>
              <a:t>  2 </a:t>
            </a:r>
            <a:r>
              <a:rPr lang="en-US" b="1" dirty="0" err="1">
                <a:latin typeface="Comic Sans MS" pitchFamily="66" charset="0"/>
              </a:rPr>
              <a:t>NaCl</a:t>
            </a:r>
            <a:r>
              <a:rPr lang="en-US" b="1" dirty="0">
                <a:latin typeface="Comic Sans MS" pitchFamily="66" charset="0"/>
              </a:rPr>
              <a:t>(s)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00188" y="3000375"/>
            <a:ext cx="5857875" cy="830263"/>
          </a:xfrm>
          <a:prstGeom prst="rect">
            <a:avLst/>
          </a:prstGeom>
          <a:solidFill>
            <a:schemeClr val="accent3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Na releases 1 e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per atom.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Oxidation number increases.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Na is oxidized to Na</a:t>
            </a:r>
            <a:r>
              <a:rPr lang="en-US" sz="1600" b="1" baseline="30000" dirty="0">
                <a:latin typeface="Comic Sans MS" pitchFamily="66" charset="0"/>
              </a:rPr>
              <a:t>+</a:t>
            </a:r>
            <a:r>
              <a:rPr lang="en-US" sz="1600" b="1" dirty="0">
                <a:latin typeface="Comic Sans MS" pitchFamily="66" charset="0"/>
              </a:rPr>
              <a:t> and is the reducing agent.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62225" y="3908425"/>
            <a:ext cx="3367088" cy="368300"/>
            <a:chOff x="2561688" y="5562092"/>
            <a:chExt cx="3367634" cy="367238"/>
          </a:xfrm>
        </p:grpSpPr>
        <p:cxnSp>
          <p:nvCxnSpPr>
            <p:cNvPr id="120844" name="Straight Connector 8"/>
            <p:cNvCxnSpPr>
              <a:cxnSpLocks noChangeShapeType="1"/>
            </p:cNvCxnSpPr>
            <p:nvPr/>
          </p:nvCxnSpPr>
          <p:spPr bwMode="auto">
            <a:xfrm rot="5400000">
              <a:off x="2429654" y="5744366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45" name="Straight Connector 9"/>
            <p:cNvCxnSpPr>
              <a:cxnSpLocks noChangeShapeType="1"/>
            </p:cNvCxnSpPr>
            <p:nvPr/>
          </p:nvCxnSpPr>
          <p:spPr bwMode="auto">
            <a:xfrm flipV="1">
              <a:off x="2561688" y="5572140"/>
              <a:ext cx="3367634" cy="3860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46" name="Straight Arrow Connector 10"/>
            <p:cNvCxnSpPr>
              <a:cxnSpLocks noChangeShapeType="1"/>
            </p:cNvCxnSpPr>
            <p:nvPr/>
          </p:nvCxnSpPr>
          <p:spPr bwMode="auto">
            <a:xfrm rot="16200000" flipH="1">
              <a:off x="5741473" y="5741481"/>
              <a:ext cx="367238" cy="84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919538" y="4572000"/>
            <a:ext cx="2366962" cy="365125"/>
            <a:chOff x="3919010" y="5449361"/>
            <a:chExt cx="2367502" cy="365627"/>
          </a:xfrm>
        </p:grpSpPr>
        <p:cxnSp>
          <p:nvCxnSpPr>
            <p:cNvPr id="120841" name="Straight Connector 12"/>
            <p:cNvCxnSpPr>
              <a:cxnSpLocks noChangeShapeType="1"/>
            </p:cNvCxnSpPr>
            <p:nvPr/>
          </p:nvCxnSpPr>
          <p:spPr bwMode="auto">
            <a:xfrm rot="16200000" flipV="1">
              <a:off x="3766892" y="5642797"/>
              <a:ext cx="315872" cy="11636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42" name="Straight Connector 13"/>
            <p:cNvCxnSpPr>
              <a:cxnSpLocks noChangeShapeType="1"/>
            </p:cNvCxnSpPr>
            <p:nvPr/>
          </p:nvCxnSpPr>
          <p:spPr bwMode="auto">
            <a:xfrm flipV="1">
              <a:off x="3919010" y="5786454"/>
              <a:ext cx="2367502" cy="28534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43" name="Straight Arrow Connector 14"/>
            <p:cNvCxnSpPr>
              <a:cxnSpLocks noChangeShapeType="1"/>
            </p:cNvCxnSpPr>
            <p:nvPr/>
          </p:nvCxnSpPr>
          <p:spPr bwMode="auto">
            <a:xfrm rot="16200000" flipV="1">
              <a:off x="6103699" y="5622126"/>
              <a:ext cx="347118" cy="1588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928813" y="5000625"/>
            <a:ext cx="5857875" cy="830263"/>
          </a:xfrm>
          <a:prstGeom prst="rect">
            <a:avLst/>
          </a:prstGeom>
          <a:solidFill>
            <a:srgbClr val="FF9999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Cl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gains 2e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per molecule.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Oxidation number decreases by 1 per Cl.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Cl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is reduced to </a:t>
            </a:r>
            <a:r>
              <a:rPr lang="en-US" sz="1600" b="1" dirty="0" err="1">
                <a:latin typeface="Comic Sans MS" pitchFamily="66" charset="0"/>
              </a:rPr>
              <a:t>Cl</a:t>
            </a:r>
            <a:r>
              <a:rPr lang="en-US" sz="1600" b="1" dirty="0">
                <a:latin typeface="Comic Sans MS" pitchFamily="66" charset="0"/>
              </a:rPr>
              <a:t>- and is the oxidizing agent.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357188" y="4905375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800" b="1" noProof="1">
                <a:solidFill>
                  <a:srgbClr val="FFFFFF"/>
                </a:solidFill>
                <a:latin typeface="Calibri" panose="020F0502020204030204" pitchFamily="34" charset="0"/>
              </a:rPr>
              <a:t>Atoms undergo a </a:t>
            </a:r>
            <a:r>
              <a:rPr lang="en-US" altLang="en-US" sz="2800" b="1" noProof="1">
                <a:solidFill>
                  <a:srgbClr val="0000FF"/>
                </a:solidFill>
                <a:latin typeface="Calibri" panose="020F0502020204030204" pitchFamily="34" charset="0"/>
              </a:rPr>
              <a:t>change in change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7188" y="2903538"/>
            <a:ext cx="82153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 b="1" noProof="1">
                <a:solidFill>
                  <a:srgbClr val="FFFFFF"/>
                </a:solidFill>
                <a:latin typeface="Calibri" panose="020F0502020204030204" pitchFamily="34" charset="0"/>
              </a:rPr>
              <a:t>During oxidation-reduction reactions, electrons are transferred from one atom to another atom. When oxidation takes place, reduction MUST also take place.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43608" y="406405"/>
            <a:ext cx="7103142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3600" b="1" cap="all" noProof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oX</a:t>
            </a:r>
            <a:r>
              <a:rPr lang="en-ZA" sz="36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idation-</a:t>
            </a:r>
            <a:r>
              <a:rPr lang="en-ZA" sz="3600" b="1" cap="all" noProof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red</a:t>
            </a:r>
            <a:r>
              <a:rPr lang="en-ZA" sz="36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uction</a:t>
            </a:r>
            <a:r>
              <a:rPr lang="en-US" sz="3600" b="1" cap="all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en-US" sz="36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reactions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85918" y="1762772"/>
            <a:ext cx="5429288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28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Also named </a:t>
            </a:r>
            <a:r>
              <a:rPr lang="en-ZA" sz="2800" b="1" cap="all" noProof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redox</a:t>
            </a:r>
            <a:r>
              <a:rPr lang="en-ZA" sz="28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reactions</a:t>
            </a:r>
            <a:endParaRPr lang="en-US" sz="2800" b="1" cap="all" noProof="1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utoUpdateAnimBg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82089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Atoms that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loses e</a:t>
            </a:r>
            <a:r>
              <a:rPr lang="en-US" altLang="en-US" sz="2800" baseline="30000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are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oxidized</a:t>
            </a:r>
            <a:r>
              <a:rPr lang="en-US" altLang="en-US" sz="2800">
                <a:latin typeface="Arial" panose="020B0604020202020204" pitchFamily="34" charset="0"/>
              </a:rPr>
              <a:t>, and is the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reducing agent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Reducing agent supplies e</a:t>
            </a:r>
            <a:r>
              <a:rPr lang="en-US" altLang="en-US" sz="2800" baseline="30000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endParaRPr lang="en-US" altLang="en-US" sz="2800" noProof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785813" y="3771900"/>
            <a:ext cx="77152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Atoms that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wins e</a:t>
            </a:r>
            <a:r>
              <a:rPr lang="en-US" altLang="en-US" sz="2800" baseline="30000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r>
              <a:rPr lang="en-US" altLang="en-US" sz="2800">
                <a:latin typeface="Arial" panose="020B0604020202020204" pitchFamily="34" charset="0"/>
              </a:rPr>
              <a:t> are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reduced</a:t>
            </a:r>
            <a:r>
              <a:rPr lang="en-US" altLang="en-US" sz="2800">
                <a:latin typeface="Arial" panose="020B0604020202020204" pitchFamily="34" charset="0"/>
              </a:rPr>
              <a:t>, and is the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oxidizing agent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Oxidizing agent takes e</a:t>
            </a:r>
            <a:r>
              <a:rPr lang="en-US" altLang="en-US" sz="2800" baseline="30000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endParaRPr lang="en-US" altLang="en-US" sz="2800" noProof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61158" name="Text Box 6"/>
          <p:cNvSpPr txBox="1">
            <a:spLocks noChangeArrowheads="1"/>
          </p:cNvSpPr>
          <p:nvPr/>
        </p:nvSpPr>
        <p:spPr bwMode="auto">
          <a:xfrm>
            <a:off x="971550" y="5734050"/>
            <a:ext cx="72723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Cu</a:t>
            </a:r>
            <a:r>
              <a:rPr lang="en-US" sz="20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2+   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+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2e</a:t>
            </a:r>
            <a:r>
              <a:rPr lang="en-US" sz="20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Cu   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……………    reduction half reaction</a:t>
            </a:r>
            <a:endParaRPr lang="en-ZA" sz="2000" dirty="0">
              <a:latin typeface="Arial" charset="0"/>
            </a:endParaRP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900113" y="2636838"/>
            <a:ext cx="79216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Cu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Cu</a:t>
            </a:r>
            <a:r>
              <a:rPr lang="en-US" sz="20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2+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+    2e</a:t>
            </a:r>
            <a:r>
              <a:rPr lang="en-US" sz="20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……………    oxidation half reaction</a:t>
            </a:r>
            <a:endParaRPr lang="en-ZA" sz="2000" dirty="0">
              <a:latin typeface="Arial" charset="0"/>
            </a:endParaRPr>
          </a:p>
        </p:txBody>
      </p:sp>
      <p:sp>
        <p:nvSpPr>
          <p:cNvPr id="90118" name="Rectangle 8"/>
          <p:cNvSpPr>
            <a:spLocks noChangeArrowheads="1"/>
          </p:cNvSpPr>
          <p:nvPr/>
        </p:nvSpPr>
        <p:spPr bwMode="auto">
          <a:xfrm>
            <a:off x="285750" y="476250"/>
            <a:ext cx="8318500" cy="2808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ZA" altLang="en-US" sz="2400">
              <a:latin typeface="Arial" panose="020B0604020202020204" pitchFamily="34" charset="0"/>
            </a:endParaRPr>
          </a:p>
        </p:txBody>
      </p:sp>
      <p:sp>
        <p:nvSpPr>
          <p:cNvPr id="90119" name="Rectangle 9"/>
          <p:cNvSpPr>
            <a:spLocks noChangeArrowheads="1"/>
          </p:cNvSpPr>
          <p:nvPr/>
        </p:nvSpPr>
        <p:spPr bwMode="auto">
          <a:xfrm>
            <a:off x="285750" y="3644900"/>
            <a:ext cx="8318500" cy="2663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ZA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7" grpId="0"/>
      <p:bldP spid="561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4"/>
          <p:cNvGrpSpPr>
            <a:grpSpLocks/>
          </p:cNvGrpSpPr>
          <p:nvPr/>
        </p:nvGrpSpPr>
        <p:grpSpPr bwMode="auto">
          <a:xfrm>
            <a:off x="85725" y="1093788"/>
            <a:ext cx="8966200" cy="4978400"/>
            <a:chOff x="106394" y="908574"/>
            <a:chExt cx="8966200" cy="4977876"/>
          </a:xfrm>
        </p:grpSpPr>
        <p:pic>
          <p:nvPicPr>
            <p:cNvPr id="92163" name="Picture 2" descr=" 05T04.jpg                                                      00026ED5Fausto                         BA94C69E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94" y="990600"/>
              <a:ext cx="8966200" cy="489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64" name="TextBox 3"/>
            <p:cNvSpPr txBox="1">
              <a:spLocks noChangeArrowheads="1"/>
            </p:cNvSpPr>
            <p:nvPr/>
          </p:nvSpPr>
          <p:spPr bwMode="auto">
            <a:xfrm>
              <a:off x="122748" y="908574"/>
              <a:ext cx="1000132" cy="5847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af-ZA" altLang="en-US" sz="1600" b="1">
                  <a:solidFill>
                    <a:srgbClr val="FFFFFF"/>
                  </a:solidFill>
                  <a:latin typeface="Calibri" panose="020F0502020204030204" pitchFamily="34" charset="0"/>
                </a:rPr>
                <a:t>Table 3.3,  p. 130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5"/>
          <p:cNvSpPr txBox="1">
            <a:spLocks noChangeArrowheads="1"/>
          </p:cNvSpPr>
          <p:nvPr/>
        </p:nvSpPr>
        <p:spPr bwMode="auto">
          <a:xfrm>
            <a:off x="485775" y="36703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af-ZA" altLang="en-US" sz="2400">
                <a:latin typeface="Comic Sans MS" panose="030F0702030302020204" pitchFamily="66" charset="0"/>
              </a:rPr>
              <a:t>Change in </a:t>
            </a:r>
            <a:r>
              <a:rPr lang="af-ZA" altLang="en-US" sz="2400">
                <a:solidFill>
                  <a:schemeClr val="hlink"/>
                </a:solidFill>
                <a:latin typeface="Comic Sans MS" panose="030F0702030302020204" pitchFamily="66" charset="0"/>
              </a:rPr>
              <a:t>charge</a:t>
            </a:r>
            <a:r>
              <a:rPr lang="af-ZA" altLang="en-US" sz="2400">
                <a:latin typeface="Comic Sans MS" panose="030F0702030302020204" pitchFamily="66" charset="0"/>
              </a:rPr>
              <a:t> of atoms  =  Change in </a:t>
            </a:r>
            <a:r>
              <a:rPr lang="af-ZA" altLang="en-US" sz="2400">
                <a:solidFill>
                  <a:schemeClr val="hlink"/>
                </a:solidFill>
                <a:latin typeface="Comic Sans MS" panose="030F0702030302020204" pitchFamily="66" charset="0"/>
              </a:rPr>
              <a:t>oxidation number </a:t>
            </a:r>
            <a:r>
              <a:rPr lang="af-ZA" altLang="en-US" sz="2400">
                <a:latin typeface="Comic Sans MS" panose="030F0702030302020204" pitchFamily="66" charset="0"/>
              </a:rPr>
              <a:t>of atoms</a:t>
            </a:r>
            <a:endParaRPr lang="af-ZA" altLang="en-US" sz="2400" noProof="1">
              <a:latin typeface="Comic Sans MS" panose="030F0702030302020204" pitchFamily="66" charset="0"/>
            </a:endParaRP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500063" y="714375"/>
            <a:ext cx="8286750" cy="769938"/>
          </a:xfrm>
          <a:prstGeom prst="rect">
            <a:avLst/>
          </a:prstGeom>
          <a:solidFill>
            <a:srgbClr val="DDD08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Identifiing</a:t>
            </a:r>
            <a:r>
              <a:rPr lang="en-US" sz="4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a change in charge</a:t>
            </a:r>
            <a:endParaRPr lang="en-US" sz="4400" noProof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1" name="Rectangle 5"/>
          <p:cNvSpPr>
            <a:spLocks noGrp="1" noChangeArrowheads="1"/>
          </p:cNvSpPr>
          <p:nvPr>
            <p:ph type="title"/>
          </p:nvPr>
        </p:nvSpPr>
        <p:spPr>
          <a:xfrm>
            <a:off x="1447800" y="142875"/>
            <a:ext cx="6096000" cy="838200"/>
          </a:xfrm>
          <a:solidFill>
            <a:schemeClr val="bg2">
              <a:lumMod val="20000"/>
              <a:lumOff val="80000"/>
            </a:schemeClr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sz="40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OXIDATION NUMBERS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14375" y="5272088"/>
            <a:ext cx="7467600" cy="1371600"/>
            <a:chOff x="685800" y="5257800"/>
            <a:chExt cx="7467600" cy="1371600"/>
          </a:xfrm>
        </p:grpSpPr>
        <p:sp>
          <p:nvSpPr>
            <p:cNvPr id="167938" name="Rectangle 2"/>
            <p:cNvSpPr>
              <a:spLocks noChangeArrowheads="1"/>
            </p:cNvSpPr>
            <p:nvPr/>
          </p:nvSpPr>
          <p:spPr bwMode="auto">
            <a:xfrm>
              <a:off x="685800" y="5257800"/>
              <a:ext cx="7467600" cy="1371600"/>
            </a:xfrm>
            <a:prstGeom prst="rect">
              <a:avLst/>
            </a:prstGeom>
            <a:solidFill>
              <a:srgbClr val="FF9218"/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 dirty="0">
                <a:latin typeface="Arial" charset="0"/>
              </a:endParaRPr>
            </a:p>
          </p:txBody>
        </p:sp>
        <p:sp>
          <p:nvSpPr>
            <p:cNvPr id="8" name="Rectangle 6"/>
            <p:cNvSpPr txBox="1">
              <a:spLocks noChangeArrowheads="1"/>
            </p:cNvSpPr>
            <p:nvPr/>
          </p:nvSpPr>
          <p:spPr bwMode="auto">
            <a:xfrm>
              <a:off x="785813" y="5429250"/>
              <a:ext cx="6072187" cy="10001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spcBef>
                  <a:spcPct val="6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2.	In simple ions, ox. no. =  charge on ion.</a:t>
              </a:r>
            </a:p>
            <a:p>
              <a:pPr marL="342900" indent="-342900"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   	 -1 for Cl</a:t>
              </a:r>
              <a:r>
                <a:rPr lang="en-US" sz="2000" b="1" kern="0" baseline="30000" noProof="1">
                  <a:latin typeface="Calibri" pitchFamily="34" charset="0"/>
                </a:rPr>
                <a:t>-</a:t>
              </a:r>
              <a:r>
                <a:rPr lang="en-US" sz="2000" b="1" kern="0" noProof="1">
                  <a:latin typeface="Calibri" pitchFamily="34" charset="0"/>
                </a:rPr>
                <a:t>                +2 for Mg</a:t>
              </a:r>
              <a:r>
                <a:rPr lang="en-US" sz="2000" b="1" kern="0" baseline="30000" noProof="1">
                  <a:latin typeface="Calibri" pitchFamily="34" charset="0"/>
                </a:rPr>
                <a:t>2+</a:t>
              </a:r>
              <a:endParaRPr lang="en-US" sz="2000" b="1" kern="0" noProof="1">
                <a:latin typeface="Calibri" pitchFamily="34" charset="0"/>
              </a:endParaRPr>
            </a:p>
            <a:p>
              <a:pPr marL="342900" indent="-342900">
                <a:spcBef>
                  <a:spcPct val="20000"/>
                </a:spcBef>
                <a:buSzPct val="100000"/>
                <a:defRPr/>
              </a:pPr>
              <a:endParaRPr lang="en-US" sz="2000" kern="0" noProof="1">
                <a:latin typeface="Calibri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42950" y="1214438"/>
            <a:ext cx="7543800" cy="1905000"/>
            <a:chOff x="742976" y="1381124"/>
            <a:chExt cx="7543800" cy="1905000"/>
          </a:xfrm>
        </p:grpSpPr>
        <p:sp>
          <p:nvSpPr>
            <p:cNvPr id="167940" name="Rectangle 4"/>
            <p:cNvSpPr>
              <a:spLocks noChangeArrowheads="1"/>
            </p:cNvSpPr>
            <p:nvPr/>
          </p:nvSpPr>
          <p:spPr bwMode="auto">
            <a:xfrm>
              <a:off x="742976" y="1381124"/>
              <a:ext cx="7543800" cy="1905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10" name="Rectangle 6"/>
            <p:cNvSpPr txBox="1">
              <a:spLocks noChangeArrowheads="1"/>
            </p:cNvSpPr>
            <p:nvPr/>
          </p:nvSpPr>
          <p:spPr bwMode="auto">
            <a:xfrm>
              <a:off x="889026" y="1571624"/>
              <a:ext cx="7326313" cy="1500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 algn="ctr">
                <a:spcBef>
                  <a:spcPct val="20000"/>
                </a:spcBef>
                <a:buSzPct val="100000"/>
                <a:defRPr/>
              </a:pPr>
              <a:r>
                <a:rPr lang="en-ZA" sz="2200" b="1" kern="0" noProof="1">
                  <a:solidFill>
                    <a:schemeClr val="hlink"/>
                  </a:solidFill>
                  <a:latin typeface="Calibri" pitchFamily="34" charset="0"/>
                </a:rPr>
                <a:t>Oxidation number</a:t>
              </a:r>
              <a:r>
                <a:rPr lang="en-ZA" sz="2200" b="1" kern="0" noProof="1">
                  <a:latin typeface="Calibri" pitchFamily="34" charset="0"/>
                </a:rPr>
                <a:t> of an atom, molecule or ion is the </a:t>
              </a:r>
              <a:r>
                <a:rPr lang="en-ZA" sz="2200" b="1" kern="0" noProof="1">
                  <a:solidFill>
                    <a:schemeClr val="hlink"/>
                  </a:solidFill>
                  <a:latin typeface="Calibri" pitchFamily="34" charset="0"/>
                </a:rPr>
                <a:t>electrical charge</a:t>
              </a:r>
              <a:r>
                <a:rPr lang="en-ZA" sz="2200" b="1" kern="0" noProof="1">
                  <a:latin typeface="Calibri" pitchFamily="34" charset="0"/>
                </a:rPr>
                <a:t> that the atom, molecule or ion has according to a set of </a:t>
              </a:r>
              <a:r>
                <a:rPr lang="en-US" sz="2200" b="1" kern="0" noProof="1">
                  <a:solidFill>
                    <a:schemeClr val="hlink"/>
                  </a:solidFill>
                  <a:latin typeface="Calibri" pitchFamily="34" charset="0"/>
                </a:rPr>
                <a:t>rules</a:t>
              </a:r>
              <a:endParaRPr lang="en-US" sz="2200" b="1" kern="0" dirty="0">
                <a:latin typeface="Calibri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3500438"/>
            <a:ext cx="7467600" cy="1371600"/>
            <a:chOff x="685800" y="3581400"/>
            <a:chExt cx="7467600" cy="1371600"/>
          </a:xfrm>
        </p:grpSpPr>
        <p:sp>
          <p:nvSpPr>
            <p:cNvPr id="167939" name="Rectangle 3"/>
            <p:cNvSpPr>
              <a:spLocks noChangeArrowheads="1"/>
            </p:cNvSpPr>
            <p:nvPr/>
          </p:nvSpPr>
          <p:spPr bwMode="auto">
            <a:xfrm>
              <a:off x="685800" y="3581400"/>
              <a:ext cx="7467600" cy="1371600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11" name="Rectangle 6"/>
            <p:cNvSpPr txBox="1">
              <a:spLocks noChangeArrowheads="1"/>
            </p:cNvSpPr>
            <p:nvPr/>
          </p:nvSpPr>
          <p:spPr bwMode="auto">
            <a:xfrm>
              <a:off x="857250" y="3786187"/>
              <a:ext cx="6000750" cy="10715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1.	Each atom in free element has ox. no. = 0.</a:t>
              </a:r>
            </a:p>
            <a:p>
              <a:pPr marL="342900" indent="-342900"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    	 Zn      O</a:t>
              </a:r>
              <a:r>
                <a:rPr lang="en-US" sz="2000" b="1" kern="0" baseline="-25000" noProof="1">
                  <a:latin typeface="Calibri" pitchFamily="34" charset="0"/>
                </a:rPr>
                <a:t>2</a:t>
              </a:r>
              <a:r>
                <a:rPr lang="en-US" sz="2000" b="1" kern="0" noProof="1">
                  <a:latin typeface="Calibri" pitchFamily="34" charset="0"/>
                </a:rPr>
                <a:t>      I</a:t>
              </a:r>
              <a:r>
                <a:rPr lang="en-US" sz="2000" b="1" kern="0" baseline="-25000" noProof="1">
                  <a:latin typeface="Calibri" pitchFamily="34" charset="0"/>
                </a:rPr>
                <a:t>2</a:t>
              </a:r>
              <a:r>
                <a:rPr lang="en-US" sz="2000" b="1" kern="0" noProof="1">
                  <a:latin typeface="Calibri" pitchFamily="34" charset="0"/>
                </a:rPr>
                <a:t>      S</a:t>
              </a:r>
              <a:r>
                <a:rPr lang="en-US" sz="2000" b="1" kern="0" baseline="-25000" noProof="1">
                  <a:latin typeface="Calibri" pitchFamily="34" charset="0"/>
                </a:rPr>
                <a:t>8</a:t>
              </a:r>
              <a:endParaRPr lang="en-US" sz="2000" b="1" kern="0" baseline="-250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xfrm>
            <a:off x="1447800" y="142875"/>
            <a:ext cx="6096000" cy="838200"/>
          </a:xfrm>
          <a:solidFill>
            <a:schemeClr val="bg2">
              <a:lumMod val="20000"/>
              <a:lumOff val="80000"/>
            </a:schemeClr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sz="40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OXIDATION NUMBERS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38200" y="1504950"/>
            <a:ext cx="7010400" cy="1066800"/>
            <a:chOff x="838200" y="1524000"/>
            <a:chExt cx="7010400" cy="1066800"/>
          </a:xfrm>
        </p:grpSpPr>
        <p:sp>
          <p:nvSpPr>
            <p:cNvPr id="169988" name="Rectangle 4"/>
            <p:cNvSpPr>
              <a:spLocks noChangeArrowheads="1"/>
            </p:cNvSpPr>
            <p:nvPr/>
          </p:nvSpPr>
          <p:spPr bwMode="auto">
            <a:xfrm>
              <a:off x="838200" y="1524000"/>
              <a:ext cx="7010400" cy="1066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10" name="Rectangle 6"/>
            <p:cNvSpPr txBox="1">
              <a:spLocks noChangeArrowheads="1"/>
            </p:cNvSpPr>
            <p:nvPr/>
          </p:nvSpPr>
          <p:spPr bwMode="auto">
            <a:xfrm>
              <a:off x="1071563" y="1643063"/>
              <a:ext cx="6500812" cy="857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3.	O has ox. no. = -2</a:t>
              </a:r>
            </a:p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    </a:t>
              </a: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(except in peroxides: in H</a:t>
              </a:r>
              <a:r>
                <a:rPr lang="en-US" sz="2000" b="1" kern="0" baseline="-2500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2</a:t>
              </a: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O</a:t>
              </a:r>
              <a:r>
                <a:rPr lang="en-US" sz="2000" b="1" kern="0" baseline="-2500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2</a:t>
              </a: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, O = -1)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38200" y="4710113"/>
            <a:ext cx="7010400" cy="1647825"/>
            <a:chOff x="838200" y="4495800"/>
            <a:chExt cx="7010400" cy="1647844"/>
          </a:xfrm>
        </p:grpSpPr>
        <p:sp>
          <p:nvSpPr>
            <p:cNvPr id="169986" name="Rectangle 2"/>
            <p:cNvSpPr>
              <a:spLocks noChangeArrowheads="1"/>
            </p:cNvSpPr>
            <p:nvPr/>
          </p:nvSpPr>
          <p:spPr bwMode="auto">
            <a:xfrm>
              <a:off x="838200" y="4495800"/>
              <a:ext cx="7010400" cy="1647844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11" name="Rectangle 6"/>
            <p:cNvSpPr txBox="1">
              <a:spLocks noChangeArrowheads="1"/>
            </p:cNvSpPr>
            <p:nvPr/>
          </p:nvSpPr>
          <p:spPr bwMode="auto">
            <a:xfrm>
              <a:off x="1071563" y="4643439"/>
              <a:ext cx="5715000" cy="1428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5.	Algebraic sum of oxidation numbers </a:t>
              </a:r>
            </a:p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    = 0 for a compound </a:t>
              </a:r>
            </a:p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    = overall charge for an ion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835025" y="2933700"/>
            <a:ext cx="7010400" cy="1423988"/>
            <a:chOff x="428596" y="2790828"/>
            <a:chExt cx="7010400" cy="1423990"/>
          </a:xfrm>
        </p:grpSpPr>
        <p:sp>
          <p:nvSpPr>
            <p:cNvPr id="21" name="Rectangle 4"/>
            <p:cNvSpPr>
              <a:spLocks noChangeArrowheads="1"/>
            </p:cNvSpPr>
            <p:nvPr/>
          </p:nvSpPr>
          <p:spPr bwMode="auto">
            <a:xfrm>
              <a:off x="428596" y="2790828"/>
              <a:ext cx="7010400" cy="1423990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22" name="Rectangle 6"/>
            <p:cNvSpPr txBox="1">
              <a:spLocks noChangeArrowheads="1"/>
            </p:cNvSpPr>
            <p:nvPr/>
          </p:nvSpPr>
          <p:spPr bwMode="auto">
            <a:xfrm>
              <a:off x="661959" y="2909891"/>
              <a:ext cx="6500812" cy="1233489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4.	Ox. no. of H = +1</a:t>
              </a:r>
            </a:p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dirty="0">
                  <a:latin typeface="Calibri" pitchFamily="34" charset="0"/>
                </a:rPr>
                <a:t>    </a:t>
              </a:r>
              <a:r>
                <a:rPr lang="en-US" sz="2000" b="1" kern="0" noProof="1">
                  <a:latin typeface="Calibri" pitchFamily="34" charset="0"/>
                </a:rPr>
                <a:t>(except when H is associated with a metal as in NaH where it is -1)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1241425"/>
            <a:ext cx="7929563" cy="830263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dirty="0">
                <a:latin typeface="Comic Sans MS" pitchFamily="66" charset="0"/>
              </a:rPr>
              <a:t>Assign an oxidation number to the underlined atom in each of the following molecules or ions.</a:t>
            </a: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571500" y="2571750"/>
            <a:ext cx="7929563" cy="523875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ZA" altLang="en-US" sz="2800" b="1" dirty="0">
                <a:latin typeface="Comic Sans MS" panose="030F0702030302020204" pitchFamily="66" charset="0"/>
              </a:rPr>
              <a:t>a) </a:t>
            </a:r>
            <a:r>
              <a:rPr lang="en-ZA" altLang="en-US" sz="2800" b="1" u="sng" dirty="0">
                <a:latin typeface="Comic Sans MS" panose="030F0702030302020204" pitchFamily="66" charset="0"/>
              </a:rPr>
              <a:t>Fe</a:t>
            </a:r>
            <a:r>
              <a:rPr lang="en-ZA" altLang="en-US" sz="2800" b="1" u="sng" baseline="-25000" dirty="0">
                <a:latin typeface="Comic Sans MS" panose="030F0702030302020204" pitchFamily="66" charset="0"/>
              </a:rPr>
              <a:t>2</a:t>
            </a:r>
            <a:r>
              <a:rPr lang="en-ZA" altLang="en-US" sz="2800" b="1" dirty="0">
                <a:latin typeface="Comic Sans MS" panose="030F0702030302020204" pitchFamily="66" charset="0"/>
              </a:rPr>
              <a:t>O</a:t>
            </a:r>
            <a:r>
              <a:rPr lang="en-ZA" altLang="en-US" sz="2800" b="1" baseline="-25000" dirty="0">
                <a:latin typeface="Comic Sans MS" panose="030F0702030302020204" pitchFamily="66" charset="0"/>
              </a:rPr>
              <a:t>3</a:t>
            </a:r>
            <a:r>
              <a:rPr lang="en-ZA" altLang="en-US" sz="2800" b="1" dirty="0">
                <a:latin typeface="Comic Sans MS" panose="030F0702030302020204" pitchFamily="66" charset="0"/>
              </a:rPr>
              <a:t>		b)  H</a:t>
            </a:r>
            <a:r>
              <a:rPr lang="en-ZA" altLang="en-US" sz="2800" b="1" baseline="-25000" dirty="0">
                <a:latin typeface="Comic Sans MS" panose="030F0702030302020204" pitchFamily="66" charset="0"/>
              </a:rPr>
              <a:t>2</a:t>
            </a:r>
            <a:r>
              <a:rPr lang="en-ZA" altLang="en-US" sz="2800" b="1" u="sng" dirty="0">
                <a:latin typeface="Comic Sans MS" panose="030F0702030302020204" pitchFamily="66" charset="0"/>
              </a:rPr>
              <a:t>S</a:t>
            </a:r>
            <a:r>
              <a:rPr lang="en-ZA" altLang="en-US" sz="2800" b="1" dirty="0">
                <a:latin typeface="Comic Sans MS" panose="030F0702030302020204" pitchFamily="66" charset="0"/>
              </a:rPr>
              <a:t>O</a:t>
            </a:r>
            <a:r>
              <a:rPr lang="en-ZA" altLang="en-US" sz="2800" b="1" baseline="-25000" dirty="0">
                <a:latin typeface="Comic Sans MS" panose="030F0702030302020204" pitchFamily="66" charset="0"/>
              </a:rPr>
              <a:t>4</a:t>
            </a:r>
            <a:r>
              <a:rPr lang="en-ZA" altLang="en-US" sz="2800" b="1" dirty="0">
                <a:latin typeface="Comic Sans MS" panose="030F0702030302020204" pitchFamily="66" charset="0"/>
              </a:rPr>
              <a:t>		c)  </a:t>
            </a:r>
            <a:r>
              <a:rPr lang="en-ZA" altLang="en-US" sz="2800" b="1" u="sng" dirty="0">
                <a:latin typeface="Comic Sans MS" panose="030F0702030302020204" pitchFamily="66" charset="0"/>
              </a:rPr>
              <a:t>C</a:t>
            </a:r>
            <a:r>
              <a:rPr lang="en-ZA" altLang="en-US" sz="2800" b="1" dirty="0">
                <a:latin typeface="Comic Sans MS" panose="030F0702030302020204" pitchFamily="66" charset="0"/>
              </a:rPr>
              <a:t>O</a:t>
            </a:r>
            <a:r>
              <a:rPr lang="en-ZA" altLang="en-US" sz="2800" b="1" baseline="-25000" dirty="0">
                <a:latin typeface="Comic Sans MS" panose="030F0702030302020204" pitchFamily="66" charset="0"/>
              </a:rPr>
              <a:t>3</a:t>
            </a:r>
            <a:r>
              <a:rPr lang="en-ZA" altLang="en-US" sz="2800" b="1" baseline="30000" dirty="0">
                <a:latin typeface="Comic Sans MS" panose="030F0702030302020204" pitchFamily="66" charset="0"/>
              </a:rPr>
              <a:t>2-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411760" y="420068"/>
            <a:ext cx="3960440" cy="488652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Try Yourself</a:t>
            </a: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3.8</a:t>
            </a:r>
            <a:endParaRPr lang="en-US" sz="30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12832</TotalTime>
  <Pages>8</Pages>
  <Words>1100</Words>
  <Application>Microsoft Office PowerPoint</Application>
  <PresentationFormat>On-screen Show (4:3)</PresentationFormat>
  <Paragraphs>166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Brush Script MT</vt:lpstr>
      <vt:lpstr>Calibri</vt:lpstr>
      <vt:lpstr>Comic Sans MS</vt:lpstr>
      <vt:lpstr>Symbol</vt:lpstr>
      <vt:lpstr>Times</vt:lpstr>
      <vt:lpstr>Times New Roman</vt:lpstr>
      <vt:lpstr>Wingdings</vt:lpstr>
      <vt:lpstr>Microsoft Office 98</vt:lpstr>
      <vt:lpstr>PowerPoint Presentation</vt:lpstr>
      <vt:lpstr>Why Study Redox Reactions</vt:lpstr>
      <vt:lpstr>PowerPoint Presentation</vt:lpstr>
      <vt:lpstr>PowerPoint Presentation</vt:lpstr>
      <vt:lpstr>PowerPoint Presentation</vt:lpstr>
      <vt:lpstr>PowerPoint Presentation</vt:lpstr>
      <vt:lpstr>OXIDATION NUMBERS</vt:lpstr>
      <vt:lpstr>OXIDATION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BALANCING REDOX REACTIONS</vt:lpstr>
      <vt:lpstr> BALANCING REDOX REACTIONS</vt:lpstr>
      <vt:lpstr> BALANCING REDOX REACTIONS</vt:lpstr>
      <vt:lpstr>PowerPoint Presentation</vt:lpstr>
      <vt:lpstr> BALANCING REDOX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Chapter 4</dc:title>
  <dc:creator>J. Kotz</dc:creator>
  <cp:lastModifiedBy>10074694</cp:lastModifiedBy>
  <cp:revision>328</cp:revision>
  <cp:lastPrinted>2005-02-10T14:55:17Z</cp:lastPrinted>
  <dcterms:created xsi:type="dcterms:W3CDTF">1997-09-21T16:33:21Z</dcterms:created>
  <dcterms:modified xsi:type="dcterms:W3CDTF">2021-04-19T11:31:59Z</dcterms:modified>
</cp:coreProperties>
</file>