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537" r:id="rId2"/>
    <p:sldId id="571" r:id="rId3"/>
    <p:sldId id="394" r:id="rId4"/>
    <p:sldId id="395" r:id="rId5"/>
    <p:sldId id="538" r:id="rId6"/>
    <p:sldId id="396" r:id="rId7"/>
    <p:sldId id="397" r:id="rId8"/>
    <p:sldId id="398" r:id="rId9"/>
    <p:sldId id="399" r:id="rId10"/>
    <p:sldId id="540" r:id="rId11"/>
    <p:sldId id="542" r:id="rId12"/>
    <p:sldId id="543" r:id="rId13"/>
    <p:sldId id="546" r:id="rId14"/>
    <p:sldId id="550" r:id="rId15"/>
    <p:sldId id="554" r:id="rId16"/>
    <p:sldId id="559" r:id="rId17"/>
    <p:sldId id="561" r:id="rId18"/>
    <p:sldId id="587" r:id="rId19"/>
    <p:sldId id="564" r:id="rId20"/>
    <p:sldId id="589" r:id="rId21"/>
    <p:sldId id="567" r:id="rId22"/>
    <p:sldId id="566" r:id="rId23"/>
    <p:sldId id="573" r:id="rId24"/>
    <p:sldId id="574" r:id="rId25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9999"/>
    <a:srgbClr val="0000FF"/>
    <a:srgbClr val="FF9218"/>
    <a:srgbClr val="5F5F5F"/>
    <a:srgbClr val="0250EC"/>
    <a:srgbClr val="000000"/>
    <a:srgbClr val="842F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7" autoAdjust="0"/>
    <p:restoredTop sz="97500" autoAdjust="0"/>
  </p:normalViewPr>
  <p:slideViewPr>
    <p:cSldViewPr>
      <p:cViewPr varScale="1">
        <p:scale>
          <a:sx n="85" d="100"/>
          <a:sy n="85" d="100"/>
        </p:scale>
        <p:origin x="1277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1.xml"/><Relationship Id="rId1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ext Box 2"/>
          <p:cNvSpPr txBox="1">
            <a:spLocks noChangeArrowheads="1"/>
          </p:cNvSpPr>
          <p:nvPr/>
        </p:nvSpPr>
        <p:spPr bwMode="auto">
          <a:xfrm>
            <a:off x="533400" y="414338"/>
            <a:ext cx="16319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defRPr/>
            </a:pPr>
            <a:r>
              <a:rPr lang="en-US" sz="1200" smtClean="0">
                <a:latin typeface="Arial" pitchFamily="34" charset="0"/>
              </a:rPr>
              <a:t>Chapter 4 — Intro—1</a:t>
            </a:r>
          </a:p>
        </p:txBody>
      </p:sp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6003925" y="490538"/>
            <a:ext cx="3698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fld id="{4049688F-6E58-40AA-84B1-7C10A5E4BE2D}" type="slidenum">
              <a:rPr lang="en-US" altLang="en-US" sz="1200" smtClean="0"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3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730BF73D-254F-4241-8ADB-F8C5803E9E9A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7D48D916-2430-4D0E-882C-3CDA8CA9EC7A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FF9E4503-FFCC-44B9-9378-04EC2F8DD84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802E611-4601-469D-8067-D70FEF3FB7D3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3EA68B1F-22CE-4DF6-80E4-6375D502BB4C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C89C8E08-15A5-40CA-86C9-68CAD298B5DF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57F0838D-2C1D-4934-B5F8-2C34BC35E200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39C22A83-F83C-4FC5-8047-557632CC6E45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D12B2581-4737-4A7F-AACA-4C13E207F1AD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638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686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7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" charset="0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701A934-B598-4B28-B1D9-6B796DDD16B6}" type="slidenum">
              <a:rPr lang="en-ZA" altLang="en-US"/>
              <a:pPr>
                <a:defRPr/>
              </a:pPr>
              <a:t>‹#›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32489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293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4462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55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227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095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3262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1193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614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8670925" y="112713"/>
            <a:ext cx="4635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fld id="{12D36BBF-896B-4973-BC65-533B81398DA8}" type="slidenum">
              <a:rPr lang="en-US" alt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 sz="1800" smtClean="0">
              <a:latin typeface="Arial" panose="020B0604020202020204" pitchFamily="34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 userDrawn="1"/>
        </p:nvSpPr>
        <p:spPr bwMode="auto">
          <a:xfrm>
            <a:off x="0" y="6613525"/>
            <a:ext cx="1955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>
              <a:defRPr/>
            </a:pPr>
            <a:r>
              <a:rPr lang="en-US" sz="1000" smtClean="0">
                <a:latin typeface="Arial" pitchFamily="34" charset="0"/>
              </a:rPr>
              <a:t>© 2006 Brooks/Cole - Thomson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37" r:id="rId1"/>
    <p:sldLayoutId id="2147484738" r:id="rId2"/>
    <p:sldLayoutId id="2147484739" r:id="rId3"/>
    <p:sldLayoutId id="2147484740" r:id="rId4"/>
    <p:sldLayoutId id="2147484741" r:id="rId5"/>
    <p:sldLayoutId id="2147484742" r:id="rId6"/>
    <p:sldLayoutId id="2147484743" r:id="rId7"/>
    <p:sldLayoutId id="2147484744" r:id="rId8"/>
    <p:sldLayoutId id="2147484745" r:id="rId9"/>
    <p:sldLayoutId id="2147484746" r:id="rId10"/>
    <p:sldLayoutId id="2147484747" r:id="rId11"/>
    <p:sldLayoutId id="214748474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7" name="Rectangle 8"/>
          <p:cNvSpPr>
            <a:spLocks noChangeArrowheads="1"/>
          </p:cNvSpPr>
          <p:nvPr/>
        </p:nvSpPr>
        <p:spPr bwMode="auto">
          <a:xfrm>
            <a:off x="0" y="0"/>
            <a:ext cx="1455738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40996" tIns="152352" rIns="0" bIns="152352" anchor="ctr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af-ZA" altLang="en-US" sz="2400"/>
          </a:p>
        </p:txBody>
      </p:sp>
      <p:sp>
        <p:nvSpPr>
          <p:cNvPr id="4" name="TextBox 3"/>
          <p:cNvSpPr txBox="1"/>
          <p:nvPr/>
        </p:nvSpPr>
        <p:spPr bwMode="auto">
          <a:xfrm>
            <a:off x="205154" y="214290"/>
            <a:ext cx="8721969" cy="2062091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29" tIns="45714" rIns="91429" bIns="45714">
            <a:spAutoFit/>
            <a:sp3d extrusionH="57150">
              <a:bevelT w="82550" h="38100" prst="coolSlant"/>
            </a:sp3d>
          </a:bodyPr>
          <a:lstStyle/>
          <a:p>
            <a:pPr algn="r">
              <a:defRPr/>
            </a:pPr>
            <a:endParaRPr lang="en-US" sz="5400" u="sng" dirty="0">
              <a:solidFill>
                <a:srgbClr val="FFFFFF"/>
              </a:solidFill>
              <a:effectLst>
                <a:outerShdw blurRad="50800" dist="38100" dir="10800000" algn="ctr" rotWithShape="0">
                  <a:schemeClr val="tx1">
                    <a:lumMod val="95000"/>
                    <a:lumOff val="5000"/>
                    <a:alpha val="50000"/>
                  </a:schemeClr>
                </a:outerShdw>
                <a:reflection blurRad="6350" stA="55000" endA="300" endPos="45500" dir="5400000" sy="-100000" algn="bl" rotWithShape="0"/>
              </a:effectLst>
              <a:latin typeface="Calibri" pitchFamily="34" charset="0"/>
            </a:endParaRPr>
          </a:p>
          <a:p>
            <a:pPr algn="r">
              <a:defRPr/>
            </a:pPr>
            <a:endParaRPr lang="en-US" sz="5400" u="sng" dirty="0">
              <a:solidFill>
                <a:srgbClr val="FFFFFF"/>
              </a:solidFill>
              <a:effectLst>
                <a:outerShdw blurRad="50800" dist="38100" dir="10800000" algn="ctr" rotWithShape="0">
                  <a:schemeClr val="tx1">
                    <a:lumMod val="95000"/>
                    <a:lumOff val="5000"/>
                    <a:alpha val="50000"/>
                  </a:schemeClr>
                </a:outerShdw>
                <a:reflection blurRad="6350" stA="55000" endA="300" endPos="45500" dir="5400000" sy="-100000" algn="bl" rotWithShape="0"/>
              </a:effectLst>
              <a:latin typeface="Calibri" pitchFamily="34" charset="0"/>
            </a:endParaRPr>
          </a:p>
          <a:p>
            <a:pPr algn="r">
              <a:defRPr/>
            </a:pPr>
            <a:endParaRPr lang="af-ZA" sz="20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1931695" y="1000108"/>
            <a:ext cx="6712271" cy="58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29" tIns="45714" rIns="91429" bIns="45714">
            <a:spAutoFit/>
            <a:sp3d extrusionH="57150">
              <a:bevelT w="82550" h="38100" prst="coolSlant"/>
            </a:sp3d>
          </a:bodyPr>
          <a:lstStyle/>
          <a:p>
            <a:pPr algn="ctr">
              <a:defRPr/>
            </a:pPr>
            <a:r>
              <a:rPr lang="af-ZA" sz="3200" b="1" cap="small" dirty="0" err="1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Calibri" pitchFamily="34" charset="0"/>
              </a:rPr>
              <a:t>Oxidation-reduction</a:t>
            </a:r>
            <a:r>
              <a:rPr lang="af-ZA" sz="3200" b="1" cap="small" dirty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af-ZA" sz="3200" b="1" cap="small" dirty="0" err="1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Calibri" pitchFamily="34" charset="0"/>
              </a:rPr>
              <a:t>reactions</a:t>
            </a:r>
            <a:endParaRPr lang="en-US" sz="3200" b="1" cap="small" dirty="0">
              <a:ln>
                <a:solidFill>
                  <a:srgbClr val="FFFFFF"/>
                </a:solidFill>
              </a:ln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85000" name="Group 14"/>
          <p:cNvGrpSpPr>
            <a:grpSpLocks/>
          </p:cNvGrpSpPr>
          <p:nvPr/>
        </p:nvGrpSpPr>
        <p:grpSpPr bwMode="auto">
          <a:xfrm>
            <a:off x="382588" y="544513"/>
            <a:ext cx="1416050" cy="1460500"/>
            <a:chOff x="295088" y="214291"/>
            <a:chExt cx="1415494" cy="1460421"/>
          </a:xfrm>
        </p:grpSpPr>
        <p:sp>
          <p:nvSpPr>
            <p:cNvPr id="13" name="TextBox 12"/>
            <p:cNvSpPr txBox="1"/>
            <p:nvPr/>
          </p:nvSpPr>
          <p:spPr bwMode="auto">
            <a:xfrm rot="16200000">
              <a:off x="272624" y="236755"/>
              <a:ext cx="1460421" cy="1415494"/>
            </a:xfrm>
            <a:prstGeom prst="rect">
              <a:avLst/>
            </a:prstGeom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  <a:tileRect r="-100000" b="-100000"/>
            </a:gradFill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>
              <a:spAutoFit/>
              <a:sp3d extrusionH="57150">
                <a:bevelT w="82550" h="38100" prst="coolSlant"/>
              </a:sp3d>
            </a:bodyPr>
            <a:lstStyle/>
            <a:p>
              <a:pPr algn="ctr">
                <a:defRPr/>
              </a:pPr>
              <a:r>
                <a:rPr lang="af-ZA" sz="1400" dirty="0">
                  <a:latin typeface="Calibri" pitchFamily="34" charset="0"/>
                </a:rPr>
                <a:t>STUDY SECTION</a:t>
              </a:r>
            </a:p>
            <a:p>
              <a:pPr>
                <a:defRPr/>
              </a:pPr>
              <a:endParaRPr lang="af-ZA" dirty="0">
                <a:latin typeface="Times"/>
              </a:endParaRPr>
            </a:p>
            <a:p>
              <a:pPr>
                <a:defRPr/>
              </a:pPr>
              <a:endParaRPr lang="af-ZA" dirty="0">
                <a:latin typeface="Times"/>
              </a:endParaRPr>
            </a:p>
            <a:p>
              <a:pPr>
                <a:defRPr/>
              </a:pPr>
              <a:endParaRPr lang="af-ZA" dirty="0">
                <a:latin typeface="Times"/>
              </a:endParaRPr>
            </a:p>
          </p:txBody>
        </p:sp>
        <p:grpSp>
          <p:nvGrpSpPr>
            <p:cNvPr id="85006" name="Group 15"/>
            <p:cNvGrpSpPr>
              <a:grpSpLocks/>
            </p:cNvGrpSpPr>
            <p:nvPr/>
          </p:nvGrpSpPr>
          <p:grpSpPr bwMode="auto">
            <a:xfrm>
              <a:off x="669524" y="407955"/>
              <a:ext cx="788833" cy="1066742"/>
              <a:chOff x="5857422" y="5693108"/>
              <a:chExt cx="915549" cy="1169544"/>
            </a:xfrm>
          </p:grpSpPr>
          <p:sp>
            <p:nvSpPr>
              <p:cNvPr id="14" name="Isosceles Triangle 13"/>
              <p:cNvSpPr/>
              <p:nvPr/>
            </p:nvSpPr>
            <p:spPr bwMode="auto">
              <a:xfrm rot="5400000">
                <a:off x="5730412" y="5820197"/>
                <a:ext cx="1169544" cy="915368"/>
              </a:xfrm>
              <a:prstGeom prst="triangle">
                <a:avLst>
                  <a:gd name="adj" fmla="val 50687"/>
                </a:avLst>
              </a:prstGeom>
              <a:solidFill>
                <a:schemeClr val="bg2">
                  <a:lumMod val="5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cene3d>
                  <a:camera prst="orthographicFront"/>
                  <a:lightRig rig="threePt" dir="t"/>
                </a:scene3d>
                <a:sp3d extrusionH="57150">
                  <a:bevelT w="82550" h="38100" prst="coolSlant"/>
                </a:sp3d>
              </a:bodyPr>
              <a:lstStyle/>
              <a:p>
                <a:pPr>
                  <a:defRPr/>
                </a:pPr>
                <a:endParaRPr lang="af-ZA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"/>
                </a:endParaRPr>
              </a:p>
            </p:txBody>
          </p:sp>
          <p:sp>
            <p:nvSpPr>
              <p:cNvPr id="85008" name="TextBox 14"/>
              <p:cNvSpPr txBox="1">
                <a:spLocks noChangeArrowheads="1"/>
              </p:cNvSpPr>
              <p:nvPr/>
            </p:nvSpPr>
            <p:spPr bwMode="auto">
              <a:xfrm>
                <a:off x="5906210" y="6010533"/>
                <a:ext cx="664442" cy="5061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SzPct val="100000"/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SzTx/>
                  <a:buFontTx/>
                  <a:buNone/>
                </a:pPr>
                <a:r>
                  <a:rPr lang="af-ZA" altLang="en-US" sz="2400">
                    <a:solidFill>
                      <a:srgbClr val="FFFFFF"/>
                    </a:solidFill>
                    <a:latin typeface="Calibri" panose="020F0502020204030204" pitchFamily="34" charset="0"/>
                  </a:rPr>
                  <a:t>3.7</a:t>
                </a:r>
              </a:p>
            </p:txBody>
          </p:sp>
        </p:grpSp>
      </p:grpSp>
      <p:sp>
        <p:nvSpPr>
          <p:cNvPr id="24" name="TextBox 23"/>
          <p:cNvSpPr txBox="1"/>
          <p:nvPr/>
        </p:nvSpPr>
        <p:spPr>
          <a:xfrm>
            <a:off x="235482" y="3564305"/>
            <a:ext cx="2442622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bliqueTopLef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>
              <a:defRPr/>
            </a:pPr>
            <a:r>
              <a:rPr lang="en-US" sz="3200" u="sng" dirty="0">
                <a:ln w="3175"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OUTCOMES</a:t>
            </a: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281354" y="4268319"/>
            <a:ext cx="8581292" cy="2308324"/>
          </a:xfrm>
          <a:prstGeom prst="rect">
            <a:avLst/>
          </a:prstGeom>
          <a:solidFill>
            <a:srgbClr val="E6E6E6"/>
          </a:solidFill>
          <a:ln w="19050" cap="flat" cmpd="sng">
            <a:solidFill>
              <a:schemeClr val="tx1"/>
            </a:solidFill>
            <a:prstDash val="solid"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tabLst>
                <a:tab pos="360363" algn="l"/>
              </a:tabLst>
              <a:defRPr/>
            </a:pPr>
            <a:r>
              <a:rPr lang="en-GB" sz="1800" b="1" dirty="0"/>
              <a:t>Following completion of this Study Section you should be able to:</a:t>
            </a:r>
            <a:endParaRPr lang="en-ZA" sz="1800" b="1" dirty="0"/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n-GB" sz="1800" dirty="0"/>
              <a:t>Identify simple and general oxidation and reduction reagents (see Table 3.3 on p. 130);</a:t>
            </a:r>
            <a:endParaRPr lang="en-ZA" sz="1800" dirty="0"/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n-GB" sz="1800" dirty="0"/>
              <a:t>Recognize a reaction as an oxidation-reduction-reaction (redox reaction);</a:t>
            </a:r>
            <a:endParaRPr lang="en-ZA" sz="1800" dirty="0"/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n-GB" sz="1800" dirty="0"/>
              <a:t>Know what compound (atom) in a reaction is oxidized and what compound (atom) in the reaction is reduced;</a:t>
            </a:r>
            <a:endParaRPr lang="en-ZA" sz="1800" dirty="0"/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n-GB" sz="1800" dirty="0"/>
              <a:t>Calculate the oxidation numbers of elements in a compound; and</a:t>
            </a:r>
            <a:endParaRPr lang="en-ZA" sz="1800" dirty="0"/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n-GB" sz="1800" dirty="0"/>
              <a:t>Understand that the oxidation numbers represent the charge on an atom when the electrons of the compound are counted according to set of guidelines.</a:t>
            </a:r>
            <a:endParaRPr lang="en-ZA" sz="1800" dirty="0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451338" y="2879144"/>
            <a:ext cx="8229600" cy="400110"/>
          </a:xfrm>
          <a:prstGeom prst="rect">
            <a:avLst/>
          </a:prstGeom>
          <a:solidFill>
            <a:srgbClr val="E6E6E6"/>
          </a:solidFill>
          <a:ln w="19050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tabLst>
                <a:tab pos="360363" algn="l"/>
              </a:tabLst>
              <a:defRPr/>
            </a:pP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This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study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section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is </a:t>
            </a: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based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on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 smtClean="0">
                <a:latin typeface="Calibri" pitchFamily="34" charset="0"/>
                <a:cs typeface="Times New Roman" pitchFamily="18" charset="0"/>
              </a:rPr>
              <a:t>chapter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 3 in </a:t>
            </a:r>
            <a:r>
              <a:rPr lang="af-ZA" sz="2000" dirty="0" err="1" smtClean="0">
                <a:latin typeface="Calibri" pitchFamily="34" charset="0"/>
                <a:cs typeface="Times New Roman" pitchFamily="18" charset="0"/>
              </a:rPr>
              <a:t>the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 smtClean="0">
                <a:latin typeface="Calibri" pitchFamily="34" charset="0"/>
                <a:cs typeface="Times New Roman" pitchFamily="18" charset="0"/>
              </a:rPr>
              <a:t>textbook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. </a:t>
            </a:r>
            <a:endParaRPr lang="en-US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13" name="Text Box 9"/>
          <p:cNvSpPr txBox="1">
            <a:spLocks noChangeArrowheads="1"/>
          </p:cNvSpPr>
          <p:nvPr/>
        </p:nvSpPr>
        <p:spPr bwMode="auto">
          <a:xfrm>
            <a:off x="357158" y="1142984"/>
            <a:ext cx="8358246" cy="224676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 type="none" w="sm" len="sm"/>
            <a:tailEnd type="none" w="sm" len="sm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Clr>
                <a:schemeClr val="bg2">
                  <a:lumMod val="20000"/>
                  <a:lumOff val="80000"/>
                </a:schemeClr>
              </a:buClr>
              <a:buFont typeface="Wingdings" pitchFamily="2" charset="2"/>
              <a:buChar char="ü"/>
              <a:defRPr/>
            </a:pPr>
            <a:r>
              <a:rPr lang="en-US" sz="2000" b="1" dirty="0">
                <a:solidFill>
                  <a:srgbClr val="FFFFFF"/>
                </a:solidFill>
                <a:latin typeface="Comic Sans MS" pitchFamily="66" charset="0"/>
              </a:rPr>
              <a:t>Assess whether the oxidation number of any of the elements in the reaction has changed.</a:t>
            </a:r>
          </a:p>
          <a:p>
            <a:pPr marL="457200" indent="-457200">
              <a:spcBef>
                <a:spcPct val="50000"/>
              </a:spcBef>
              <a:buClr>
                <a:schemeClr val="bg2">
                  <a:lumMod val="20000"/>
                  <a:lumOff val="80000"/>
                </a:schemeClr>
              </a:buClr>
              <a:buFont typeface="Wingdings" pitchFamily="2" charset="2"/>
              <a:buChar char="ü"/>
              <a:defRPr/>
            </a:pPr>
            <a:r>
              <a:rPr lang="en-US" sz="2000" b="1" dirty="0">
                <a:solidFill>
                  <a:srgbClr val="FFFFFF"/>
                </a:solidFill>
                <a:latin typeface="Comic Sans MS" pitchFamily="66" charset="0"/>
              </a:rPr>
              <a:t>Obvious </a:t>
            </a:r>
            <a:r>
              <a:rPr lang="en-US" sz="2000" b="1" dirty="0" err="1">
                <a:solidFill>
                  <a:srgbClr val="FFFFFF"/>
                </a:solidFill>
                <a:latin typeface="Comic Sans MS" pitchFamily="66" charset="0"/>
              </a:rPr>
              <a:t>redox</a:t>
            </a:r>
            <a:r>
              <a:rPr lang="en-US" sz="2000" b="1" dirty="0">
                <a:solidFill>
                  <a:srgbClr val="FFFFFF"/>
                </a:solidFill>
                <a:latin typeface="Comic Sans MS" pitchFamily="66" charset="0"/>
              </a:rPr>
              <a:t> reaction when uncombined element is converted to a compound.</a:t>
            </a:r>
          </a:p>
          <a:p>
            <a:pPr marL="457200" indent="-457200">
              <a:spcBef>
                <a:spcPct val="50000"/>
              </a:spcBef>
              <a:buClr>
                <a:schemeClr val="bg2">
                  <a:lumMod val="20000"/>
                  <a:lumOff val="80000"/>
                </a:schemeClr>
              </a:buClr>
              <a:buFont typeface="Wingdings" pitchFamily="2" charset="2"/>
              <a:buChar char="ü"/>
              <a:defRPr/>
            </a:pPr>
            <a:r>
              <a:rPr lang="en-US" sz="2000" b="1" dirty="0">
                <a:solidFill>
                  <a:srgbClr val="FFFFFF"/>
                </a:solidFill>
                <a:latin typeface="Comic Sans MS" pitchFamily="66" charset="0"/>
              </a:rPr>
              <a:t>Obvious </a:t>
            </a:r>
            <a:r>
              <a:rPr lang="en-US" sz="2000" b="1" dirty="0" err="1">
                <a:solidFill>
                  <a:srgbClr val="FFFFFF"/>
                </a:solidFill>
                <a:latin typeface="Comic Sans MS" pitchFamily="66" charset="0"/>
              </a:rPr>
              <a:t>redox</a:t>
            </a:r>
            <a:r>
              <a:rPr lang="en-US" sz="2000" b="1" dirty="0">
                <a:solidFill>
                  <a:srgbClr val="FFFFFF"/>
                </a:solidFill>
                <a:latin typeface="Comic Sans MS" pitchFamily="66" charset="0"/>
              </a:rPr>
              <a:t> reaction when well known oxidizing or reducing agent is involved.</a:t>
            </a:r>
          </a:p>
        </p:txBody>
      </p:sp>
      <p:sp>
        <p:nvSpPr>
          <p:cNvPr id="251915" name="Text Box 11"/>
          <p:cNvSpPr txBox="1">
            <a:spLocks noChangeArrowheads="1"/>
          </p:cNvSpPr>
          <p:nvPr/>
        </p:nvSpPr>
        <p:spPr bwMode="auto">
          <a:xfrm>
            <a:off x="1500166" y="357166"/>
            <a:ext cx="6357982" cy="584775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ZA" sz="3200" b="1" dirty="0">
                <a:solidFill>
                  <a:srgbClr val="FFFFFF"/>
                </a:solidFill>
                <a:latin typeface="Comic Sans MS" pitchFamily="66" charset="0"/>
              </a:rPr>
              <a:t>Recognizing </a:t>
            </a:r>
            <a:r>
              <a:rPr lang="en-ZA" sz="3200" b="1" dirty="0" err="1">
                <a:solidFill>
                  <a:srgbClr val="FFFFFF"/>
                </a:solidFill>
                <a:latin typeface="Comic Sans MS" pitchFamily="66" charset="0"/>
              </a:rPr>
              <a:t>Redox</a:t>
            </a:r>
            <a:r>
              <a:rPr lang="en-ZA" sz="3200" b="1" dirty="0">
                <a:solidFill>
                  <a:srgbClr val="FFFFFF"/>
                </a:solidFill>
                <a:latin typeface="Comic Sans MS" pitchFamily="66" charset="0"/>
              </a:rPr>
              <a:t> reactions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00188" y="4910138"/>
            <a:ext cx="5857875" cy="461962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latin typeface="Comic Sans MS" pitchFamily="66" charset="0"/>
              </a:rPr>
              <a:t>2 Na (s) + Cl</a:t>
            </a:r>
            <a:r>
              <a:rPr lang="en-US" b="1" baseline="-25000" dirty="0">
                <a:latin typeface="Comic Sans MS" pitchFamily="66" charset="0"/>
              </a:rPr>
              <a:t>2</a:t>
            </a:r>
            <a:r>
              <a:rPr lang="en-US" b="1" dirty="0">
                <a:latin typeface="Comic Sans MS" pitchFamily="66" charset="0"/>
              </a:rPr>
              <a:t>(g)  </a:t>
            </a:r>
            <a:r>
              <a:rPr lang="en-US" b="1" dirty="0">
                <a:latin typeface="Comic Sans MS" pitchFamily="66" charset="0"/>
                <a:sym typeface="Symbol" pitchFamily="18" charset="2"/>
              </a:rPr>
              <a:t></a:t>
            </a:r>
            <a:r>
              <a:rPr lang="en-US" b="1" dirty="0">
                <a:latin typeface="Comic Sans MS" pitchFamily="66" charset="0"/>
              </a:rPr>
              <a:t>  2 </a:t>
            </a:r>
            <a:r>
              <a:rPr lang="en-US" b="1" dirty="0" err="1">
                <a:latin typeface="Comic Sans MS" pitchFamily="66" charset="0"/>
              </a:rPr>
              <a:t>NaCl</a:t>
            </a:r>
            <a:r>
              <a:rPr lang="en-US" b="1" dirty="0">
                <a:latin typeface="Comic Sans MS" pitchFamily="66" charset="0"/>
              </a:rPr>
              <a:t>(s)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500188" y="3714750"/>
            <a:ext cx="5857875" cy="830263"/>
          </a:xfrm>
          <a:prstGeom prst="rect">
            <a:avLst/>
          </a:prstGeom>
          <a:solidFill>
            <a:schemeClr val="accent3"/>
          </a:solidFill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latin typeface="Comic Sans MS" pitchFamily="66" charset="0"/>
              </a:rPr>
              <a:t>Na releases 1 e</a:t>
            </a:r>
            <a:r>
              <a:rPr lang="en-US" sz="1600" b="1" baseline="30000" dirty="0">
                <a:latin typeface="Comic Sans MS" pitchFamily="66" charset="0"/>
              </a:rPr>
              <a:t>-</a:t>
            </a:r>
            <a:r>
              <a:rPr lang="en-US" sz="1600" b="1" dirty="0">
                <a:latin typeface="Comic Sans MS" pitchFamily="66" charset="0"/>
              </a:rPr>
              <a:t> per atom.</a:t>
            </a:r>
          </a:p>
          <a:p>
            <a:pPr algn="ctr">
              <a:defRPr/>
            </a:pPr>
            <a:r>
              <a:rPr lang="en-US" sz="1600" b="1" dirty="0">
                <a:latin typeface="Comic Sans MS" pitchFamily="66" charset="0"/>
              </a:rPr>
              <a:t>Oxidation number increases.</a:t>
            </a:r>
          </a:p>
          <a:p>
            <a:pPr algn="ctr">
              <a:defRPr/>
            </a:pPr>
            <a:r>
              <a:rPr lang="en-US" sz="1600" b="1" dirty="0">
                <a:latin typeface="Comic Sans MS" pitchFamily="66" charset="0"/>
              </a:rPr>
              <a:t>Na is oxidized to Na</a:t>
            </a:r>
            <a:r>
              <a:rPr lang="en-US" sz="1600" b="1" baseline="30000" dirty="0">
                <a:latin typeface="Comic Sans MS" pitchFamily="66" charset="0"/>
              </a:rPr>
              <a:t>+</a:t>
            </a:r>
            <a:r>
              <a:rPr lang="en-US" sz="1600" b="1" dirty="0">
                <a:latin typeface="Comic Sans MS" pitchFamily="66" charset="0"/>
              </a:rPr>
              <a:t> and is the reducing agent.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2562225" y="4622800"/>
            <a:ext cx="3367088" cy="368300"/>
            <a:chOff x="2561688" y="5562092"/>
            <a:chExt cx="3367634" cy="367238"/>
          </a:xfrm>
        </p:grpSpPr>
        <p:cxnSp>
          <p:nvCxnSpPr>
            <p:cNvPr id="101392" name="Straight Connector 10"/>
            <p:cNvCxnSpPr>
              <a:cxnSpLocks noChangeShapeType="1"/>
            </p:cNvCxnSpPr>
            <p:nvPr/>
          </p:nvCxnSpPr>
          <p:spPr bwMode="auto">
            <a:xfrm rot="5400000">
              <a:off x="2429654" y="5744366"/>
              <a:ext cx="285752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393" name="Straight Connector 12"/>
            <p:cNvCxnSpPr>
              <a:cxnSpLocks noChangeShapeType="1"/>
            </p:cNvCxnSpPr>
            <p:nvPr/>
          </p:nvCxnSpPr>
          <p:spPr bwMode="auto">
            <a:xfrm flipV="1">
              <a:off x="2561688" y="5572140"/>
              <a:ext cx="3367634" cy="38604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394" name="Straight Arrow Connector 14"/>
            <p:cNvCxnSpPr>
              <a:cxnSpLocks noChangeShapeType="1"/>
            </p:cNvCxnSpPr>
            <p:nvPr/>
          </p:nvCxnSpPr>
          <p:spPr bwMode="auto">
            <a:xfrm rot="16200000" flipH="1">
              <a:off x="5741473" y="5741481"/>
              <a:ext cx="367238" cy="846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3919538" y="5286375"/>
            <a:ext cx="2366962" cy="365125"/>
            <a:chOff x="3919010" y="5449361"/>
            <a:chExt cx="2367502" cy="365627"/>
          </a:xfrm>
        </p:grpSpPr>
        <p:cxnSp>
          <p:nvCxnSpPr>
            <p:cNvPr id="101389" name="Straight Connector 18"/>
            <p:cNvCxnSpPr>
              <a:cxnSpLocks noChangeShapeType="1"/>
            </p:cNvCxnSpPr>
            <p:nvPr/>
          </p:nvCxnSpPr>
          <p:spPr bwMode="auto">
            <a:xfrm rot="16200000" flipV="1">
              <a:off x="3766892" y="5642797"/>
              <a:ext cx="315872" cy="11636"/>
            </a:xfrm>
            <a:prstGeom prst="line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390" name="Straight Connector 19"/>
            <p:cNvCxnSpPr>
              <a:cxnSpLocks noChangeShapeType="1"/>
            </p:cNvCxnSpPr>
            <p:nvPr/>
          </p:nvCxnSpPr>
          <p:spPr bwMode="auto">
            <a:xfrm flipV="1">
              <a:off x="3919010" y="5786454"/>
              <a:ext cx="2367502" cy="28534"/>
            </a:xfrm>
            <a:prstGeom prst="line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391" name="Straight Arrow Connector 20"/>
            <p:cNvCxnSpPr>
              <a:cxnSpLocks noChangeShapeType="1"/>
            </p:cNvCxnSpPr>
            <p:nvPr/>
          </p:nvCxnSpPr>
          <p:spPr bwMode="auto">
            <a:xfrm rot="16200000" flipV="1">
              <a:off x="6103699" y="5622126"/>
              <a:ext cx="347118" cy="1588"/>
            </a:xfrm>
            <a:prstGeom prst="straightConnector1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1928813" y="5715000"/>
            <a:ext cx="5857875" cy="830263"/>
          </a:xfrm>
          <a:prstGeom prst="rect">
            <a:avLst/>
          </a:prstGeom>
          <a:solidFill>
            <a:srgbClr val="FF9999"/>
          </a:solidFill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latin typeface="Comic Sans MS" pitchFamily="66" charset="0"/>
              </a:rPr>
              <a:t>Cl</a:t>
            </a:r>
            <a:r>
              <a:rPr lang="en-US" sz="1600" b="1" baseline="-25000" dirty="0">
                <a:latin typeface="Comic Sans MS" pitchFamily="66" charset="0"/>
              </a:rPr>
              <a:t>2</a:t>
            </a:r>
            <a:r>
              <a:rPr lang="en-US" sz="1600" b="1" dirty="0">
                <a:latin typeface="Comic Sans MS" pitchFamily="66" charset="0"/>
              </a:rPr>
              <a:t> gains 2e</a:t>
            </a:r>
            <a:r>
              <a:rPr lang="en-US" sz="1600" b="1" baseline="30000" dirty="0">
                <a:latin typeface="Comic Sans MS" pitchFamily="66" charset="0"/>
              </a:rPr>
              <a:t>-</a:t>
            </a:r>
            <a:r>
              <a:rPr lang="en-US" sz="1600" b="1" dirty="0">
                <a:latin typeface="Comic Sans MS" pitchFamily="66" charset="0"/>
              </a:rPr>
              <a:t> per molecule.</a:t>
            </a:r>
          </a:p>
          <a:p>
            <a:pPr algn="ctr">
              <a:defRPr/>
            </a:pPr>
            <a:r>
              <a:rPr lang="en-US" sz="1600" b="1" dirty="0">
                <a:latin typeface="Comic Sans MS" pitchFamily="66" charset="0"/>
              </a:rPr>
              <a:t>Oxidation number decreases by 1 per Cl.</a:t>
            </a:r>
          </a:p>
          <a:p>
            <a:pPr algn="ctr">
              <a:defRPr/>
            </a:pPr>
            <a:r>
              <a:rPr lang="en-US" sz="1600" b="1" dirty="0">
                <a:latin typeface="Comic Sans MS" pitchFamily="66" charset="0"/>
              </a:rPr>
              <a:t>Cl</a:t>
            </a:r>
            <a:r>
              <a:rPr lang="en-US" sz="1600" b="1" baseline="-25000" dirty="0">
                <a:latin typeface="Comic Sans MS" pitchFamily="66" charset="0"/>
              </a:rPr>
              <a:t>2</a:t>
            </a:r>
            <a:r>
              <a:rPr lang="en-US" sz="1600" b="1" dirty="0">
                <a:latin typeface="Comic Sans MS" pitchFamily="66" charset="0"/>
              </a:rPr>
              <a:t> is reduced to </a:t>
            </a:r>
            <a:r>
              <a:rPr lang="en-US" sz="1600" b="1" dirty="0" err="1">
                <a:latin typeface="Comic Sans MS" pitchFamily="66" charset="0"/>
              </a:rPr>
              <a:t>Cl</a:t>
            </a:r>
            <a:r>
              <a:rPr lang="en-US" sz="1600" b="1" dirty="0">
                <a:latin typeface="Comic Sans MS" pitchFamily="66" charset="0"/>
              </a:rPr>
              <a:t>- and is the oxidizing agent.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15" name="Text Box 11"/>
          <p:cNvSpPr txBox="1">
            <a:spLocks noChangeArrowheads="1"/>
          </p:cNvSpPr>
          <p:nvPr/>
        </p:nvSpPr>
        <p:spPr bwMode="auto">
          <a:xfrm>
            <a:off x="1428728" y="701085"/>
            <a:ext cx="6357982" cy="584775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ZA" sz="3200" b="1" dirty="0">
                <a:solidFill>
                  <a:srgbClr val="FFFFFF"/>
                </a:solidFill>
                <a:latin typeface="Comic Sans MS" pitchFamily="66" charset="0"/>
              </a:rPr>
              <a:t>Recognizing </a:t>
            </a:r>
            <a:r>
              <a:rPr lang="en-ZA" sz="3200" b="1" dirty="0" err="1">
                <a:solidFill>
                  <a:srgbClr val="FFFFFF"/>
                </a:solidFill>
                <a:latin typeface="Comic Sans MS" pitchFamily="66" charset="0"/>
              </a:rPr>
              <a:t>Redox</a:t>
            </a:r>
            <a:r>
              <a:rPr lang="en-ZA" sz="3200" b="1" dirty="0">
                <a:solidFill>
                  <a:srgbClr val="FFFFFF"/>
                </a:solidFill>
                <a:latin typeface="Comic Sans MS" pitchFamily="66" charset="0"/>
              </a:rPr>
              <a:t> reactions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85750" y="3957638"/>
            <a:ext cx="8643938" cy="40005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latin typeface="Comic Sans MS" pitchFamily="66" charset="0"/>
              </a:rPr>
              <a:t>Cu(s) + 2NO</a:t>
            </a:r>
            <a:r>
              <a:rPr lang="en-US" sz="2000" b="1" baseline="-25000" dirty="0">
                <a:latin typeface="Comic Sans MS" pitchFamily="66" charset="0"/>
              </a:rPr>
              <a:t>3</a:t>
            </a:r>
            <a:r>
              <a:rPr lang="en-US" sz="2000" b="1" baseline="30000" dirty="0">
                <a:latin typeface="Comic Sans MS" pitchFamily="66" charset="0"/>
              </a:rPr>
              <a:t>-</a:t>
            </a:r>
            <a:r>
              <a:rPr lang="en-US" sz="2000" b="1" dirty="0">
                <a:latin typeface="Comic Sans MS" pitchFamily="66" charset="0"/>
              </a:rPr>
              <a:t>(</a:t>
            </a:r>
            <a:r>
              <a:rPr lang="en-US" sz="2000" b="1" dirty="0" err="1">
                <a:latin typeface="Comic Sans MS" pitchFamily="66" charset="0"/>
              </a:rPr>
              <a:t>aq</a:t>
            </a:r>
            <a:r>
              <a:rPr lang="en-US" sz="2000" b="1" dirty="0">
                <a:latin typeface="Comic Sans MS" pitchFamily="66" charset="0"/>
              </a:rPr>
              <a:t>) + 4H</a:t>
            </a:r>
            <a:r>
              <a:rPr lang="en-US" sz="2000" b="1" baseline="-25000" dirty="0">
                <a:latin typeface="Comic Sans MS" pitchFamily="66" charset="0"/>
              </a:rPr>
              <a:t>3</a:t>
            </a:r>
            <a:r>
              <a:rPr lang="en-US" sz="2000" b="1" dirty="0">
                <a:latin typeface="Comic Sans MS" pitchFamily="66" charset="0"/>
              </a:rPr>
              <a:t>O</a:t>
            </a:r>
            <a:r>
              <a:rPr lang="en-US" sz="2000" b="1" baseline="30000" dirty="0">
                <a:latin typeface="Comic Sans MS" pitchFamily="66" charset="0"/>
              </a:rPr>
              <a:t>+</a:t>
            </a:r>
            <a:r>
              <a:rPr lang="en-US" sz="2000" b="1" dirty="0">
                <a:latin typeface="Comic Sans MS" pitchFamily="66" charset="0"/>
              </a:rPr>
              <a:t>(</a:t>
            </a:r>
            <a:r>
              <a:rPr lang="en-US" sz="2000" b="1" dirty="0" err="1">
                <a:latin typeface="Comic Sans MS" pitchFamily="66" charset="0"/>
              </a:rPr>
              <a:t>aq</a:t>
            </a:r>
            <a:r>
              <a:rPr lang="en-US" sz="2000" b="1" dirty="0">
                <a:latin typeface="Comic Sans MS" pitchFamily="66" charset="0"/>
              </a:rPr>
              <a:t>) </a:t>
            </a:r>
            <a:r>
              <a:rPr lang="en-US" sz="2000" b="1" dirty="0">
                <a:latin typeface="Comic Sans MS" pitchFamily="66" charset="0"/>
                <a:sym typeface="Symbol" pitchFamily="18" charset="2"/>
              </a:rPr>
              <a:t></a:t>
            </a:r>
            <a:r>
              <a:rPr lang="en-US" sz="2000" b="1" dirty="0">
                <a:latin typeface="Comic Sans MS" pitchFamily="66" charset="0"/>
              </a:rPr>
              <a:t>  Cu</a:t>
            </a:r>
            <a:r>
              <a:rPr lang="en-US" sz="2000" b="1" baseline="30000" dirty="0">
                <a:latin typeface="Comic Sans MS" pitchFamily="66" charset="0"/>
              </a:rPr>
              <a:t>2+</a:t>
            </a:r>
            <a:r>
              <a:rPr lang="en-US" sz="2000" b="1" dirty="0">
                <a:latin typeface="Comic Sans MS" pitchFamily="66" charset="0"/>
              </a:rPr>
              <a:t>(</a:t>
            </a:r>
            <a:r>
              <a:rPr lang="en-US" sz="2000" b="1" dirty="0" err="1">
                <a:latin typeface="Comic Sans MS" pitchFamily="66" charset="0"/>
              </a:rPr>
              <a:t>aq</a:t>
            </a:r>
            <a:r>
              <a:rPr lang="en-US" sz="2000" b="1" dirty="0">
                <a:latin typeface="Comic Sans MS" pitchFamily="66" charset="0"/>
              </a:rPr>
              <a:t>) + 2NO</a:t>
            </a:r>
            <a:r>
              <a:rPr lang="en-US" sz="2000" b="1" baseline="-25000" dirty="0">
                <a:latin typeface="Comic Sans MS" pitchFamily="66" charset="0"/>
              </a:rPr>
              <a:t>2</a:t>
            </a:r>
            <a:r>
              <a:rPr lang="en-US" sz="2000" b="1" dirty="0">
                <a:latin typeface="Comic Sans MS" pitchFamily="66" charset="0"/>
              </a:rPr>
              <a:t>(g) + 6H</a:t>
            </a:r>
            <a:r>
              <a:rPr lang="en-US" sz="2000" b="1" baseline="-25000" dirty="0">
                <a:latin typeface="Comic Sans MS" pitchFamily="66" charset="0"/>
              </a:rPr>
              <a:t>2</a:t>
            </a:r>
            <a:r>
              <a:rPr lang="en-US" sz="2000" b="1" dirty="0">
                <a:latin typeface="Comic Sans MS" pitchFamily="66" charset="0"/>
              </a:rPr>
              <a:t>O(</a:t>
            </a:r>
            <a:r>
              <a:rPr lang="en-US" sz="2000" b="1" dirty="0">
                <a:latin typeface="Brush Script MT" pitchFamily="66" charset="0"/>
              </a:rPr>
              <a:t>l</a:t>
            </a:r>
            <a:r>
              <a:rPr lang="en-US" sz="2000" b="1" dirty="0">
                <a:latin typeface="Comic Sans MS" pitchFamily="66" charset="0"/>
              </a:rPr>
              <a:t>)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85750" y="2928938"/>
            <a:ext cx="5857875" cy="584200"/>
          </a:xfrm>
          <a:prstGeom prst="rect">
            <a:avLst/>
          </a:prstGeom>
          <a:solidFill>
            <a:schemeClr val="accent3"/>
          </a:solidFill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latin typeface="Comic Sans MS" pitchFamily="66" charset="0"/>
              </a:rPr>
              <a:t>Oxidation number of Cu changes from 0 to +2.</a:t>
            </a:r>
          </a:p>
          <a:p>
            <a:pPr algn="ctr">
              <a:defRPr/>
            </a:pPr>
            <a:r>
              <a:rPr lang="en-US" sz="1600" b="1" dirty="0">
                <a:latin typeface="Comic Sans MS" pitchFamily="66" charset="0"/>
              </a:rPr>
              <a:t>Cu is oxidized to Cu</a:t>
            </a:r>
            <a:r>
              <a:rPr lang="en-US" sz="1600" b="1" baseline="30000" dirty="0">
                <a:latin typeface="Comic Sans MS" pitchFamily="66" charset="0"/>
              </a:rPr>
              <a:t>2+</a:t>
            </a:r>
            <a:r>
              <a:rPr lang="en-US" sz="1600" b="1" dirty="0">
                <a:latin typeface="Comic Sans MS" pitchFamily="66" charset="0"/>
              </a:rPr>
              <a:t> and is the reducing agent.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714375" y="3633788"/>
            <a:ext cx="4500563" cy="366712"/>
            <a:chOff x="2561688" y="5562092"/>
            <a:chExt cx="3367634" cy="367238"/>
          </a:xfrm>
        </p:grpSpPr>
        <p:cxnSp>
          <p:nvCxnSpPr>
            <p:cNvPr id="103437" name="Straight Connector 10"/>
            <p:cNvCxnSpPr>
              <a:cxnSpLocks noChangeShapeType="1"/>
            </p:cNvCxnSpPr>
            <p:nvPr/>
          </p:nvCxnSpPr>
          <p:spPr bwMode="auto">
            <a:xfrm rot="5400000">
              <a:off x="2429654" y="5744366"/>
              <a:ext cx="285752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438" name="Straight Connector 12"/>
            <p:cNvCxnSpPr>
              <a:cxnSpLocks noChangeShapeType="1"/>
            </p:cNvCxnSpPr>
            <p:nvPr/>
          </p:nvCxnSpPr>
          <p:spPr bwMode="auto">
            <a:xfrm flipV="1">
              <a:off x="2561688" y="5572140"/>
              <a:ext cx="3367634" cy="38604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439" name="Straight Arrow Connector 14"/>
            <p:cNvCxnSpPr>
              <a:cxnSpLocks noChangeShapeType="1"/>
            </p:cNvCxnSpPr>
            <p:nvPr/>
          </p:nvCxnSpPr>
          <p:spPr bwMode="auto">
            <a:xfrm rot="16200000" flipH="1">
              <a:off x="5741473" y="5741481"/>
              <a:ext cx="367238" cy="846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1878013" y="4291013"/>
            <a:ext cx="4805362" cy="366712"/>
            <a:chOff x="3919010" y="5449361"/>
            <a:chExt cx="2367502" cy="365627"/>
          </a:xfrm>
        </p:grpSpPr>
        <p:cxnSp>
          <p:nvCxnSpPr>
            <p:cNvPr id="103434" name="Straight Connector 18"/>
            <p:cNvCxnSpPr>
              <a:cxnSpLocks noChangeShapeType="1"/>
            </p:cNvCxnSpPr>
            <p:nvPr/>
          </p:nvCxnSpPr>
          <p:spPr bwMode="auto">
            <a:xfrm rot="16200000" flipV="1">
              <a:off x="3766892" y="5642797"/>
              <a:ext cx="315872" cy="11636"/>
            </a:xfrm>
            <a:prstGeom prst="line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435" name="Straight Connector 19"/>
            <p:cNvCxnSpPr>
              <a:cxnSpLocks noChangeShapeType="1"/>
            </p:cNvCxnSpPr>
            <p:nvPr/>
          </p:nvCxnSpPr>
          <p:spPr bwMode="auto">
            <a:xfrm flipV="1">
              <a:off x="3919010" y="5786454"/>
              <a:ext cx="2367502" cy="28534"/>
            </a:xfrm>
            <a:prstGeom prst="line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436" name="Straight Arrow Connector 20"/>
            <p:cNvCxnSpPr>
              <a:cxnSpLocks noChangeShapeType="1"/>
            </p:cNvCxnSpPr>
            <p:nvPr/>
          </p:nvCxnSpPr>
          <p:spPr bwMode="auto">
            <a:xfrm rot="16200000" flipV="1">
              <a:off x="6103699" y="5622126"/>
              <a:ext cx="347118" cy="1588"/>
            </a:xfrm>
            <a:prstGeom prst="straightConnector1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2155825" y="4727575"/>
            <a:ext cx="5857875" cy="585788"/>
          </a:xfrm>
          <a:prstGeom prst="rect">
            <a:avLst/>
          </a:prstGeom>
          <a:solidFill>
            <a:srgbClr val="FF9999"/>
          </a:solidFill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latin typeface="Comic Sans MS" pitchFamily="66" charset="0"/>
              </a:rPr>
              <a:t>N in NO</a:t>
            </a:r>
            <a:r>
              <a:rPr lang="en-US" sz="1600" b="1" baseline="-25000" dirty="0">
                <a:latin typeface="Comic Sans MS" pitchFamily="66" charset="0"/>
              </a:rPr>
              <a:t>3</a:t>
            </a:r>
            <a:r>
              <a:rPr lang="en-US" sz="1600" b="1" baseline="30000" dirty="0">
                <a:latin typeface="Comic Sans MS" pitchFamily="66" charset="0"/>
              </a:rPr>
              <a:t>-</a:t>
            </a:r>
            <a:r>
              <a:rPr lang="en-US" sz="1600" b="1" dirty="0">
                <a:latin typeface="Comic Sans MS" pitchFamily="66" charset="0"/>
              </a:rPr>
              <a:t> changes from +5 to +4 in NO</a:t>
            </a:r>
            <a:r>
              <a:rPr lang="en-US" sz="1600" b="1" baseline="-25000" dirty="0">
                <a:latin typeface="Comic Sans MS" pitchFamily="66" charset="0"/>
              </a:rPr>
              <a:t>2</a:t>
            </a:r>
            <a:r>
              <a:rPr lang="en-US" sz="1600" b="1" dirty="0">
                <a:latin typeface="Comic Sans MS" pitchFamily="66" charset="0"/>
              </a:rPr>
              <a:t>.</a:t>
            </a:r>
          </a:p>
          <a:p>
            <a:pPr algn="ctr">
              <a:defRPr/>
            </a:pPr>
            <a:r>
              <a:rPr lang="en-US" sz="1600" b="1" dirty="0">
                <a:latin typeface="Comic Sans MS" pitchFamily="66" charset="0"/>
              </a:rPr>
              <a:t>NO</a:t>
            </a:r>
            <a:r>
              <a:rPr lang="en-US" sz="1600" b="1" baseline="-25000" dirty="0">
                <a:latin typeface="Comic Sans MS" pitchFamily="66" charset="0"/>
              </a:rPr>
              <a:t>3</a:t>
            </a:r>
            <a:r>
              <a:rPr lang="en-US" sz="1600" b="1" baseline="30000" dirty="0">
                <a:latin typeface="Comic Sans MS" pitchFamily="66" charset="0"/>
              </a:rPr>
              <a:t>-</a:t>
            </a:r>
            <a:r>
              <a:rPr lang="en-US" sz="1600" b="1" dirty="0">
                <a:latin typeface="Comic Sans MS" pitchFamily="66" charset="0"/>
              </a:rPr>
              <a:t> is reduced to NO</a:t>
            </a:r>
            <a:r>
              <a:rPr lang="en-US" sz="1600" b="1" baseline="-25000" dirty="0">
                <a:latin typeface="Comic Sans MS" pitchFamily="66" charset="0"/>
              </a:rPr>
              <a:t>2</a:t>
            </a:r>
            <a:r>
              <a:rPr lang="en-US" sz="1600" b="1" dirty="0">
                <a:latin typeface="Comic Sans MS" pitchFamily="66" charset="0"/>
              </a:rPr>
              <a:t> and is the oxidizing agent.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474" name="Group 5"/>
          <p:cNvGrpSpPr>
            <a:grpSpLocks/>
          </p:cNvGrpSpPr>
          <p:nvPr/>
        </p:nvGrpSpPr>
        <p:grpSpPr bwMode="auto">
          <a:xfrm>
            <a:off x="88900" y="2016125"/>
            <a:ext cx="8966200" cy="2627313"/>
            <a:chOff x="88900" y="1928802"/>
            <a:chExt cx="8966200" cy="2627313"/>
          </a:xfrm>
        </p:grpSpPr>
        <p:pic>
          <p:nvPicPr>
            <p:cNvPr id="105475" name="Picture 2" descr="05t5.jpg                                                       00268407Fausto                         BA94C69E: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900" y="1928802"/>
              <a:ext cx="8966200" cy="2627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5476" name="TextBox 4"/>
            <p:cNvSpPr txBox="1">
              <a:spLocks noChangeArrowheads="1"/>
            </p:cNvSpPr>
            <p:nvPr/>
          </p:nvSpPr>
          <p:spPr bwMode="auto">
            <a:xfrm>
              <a:off x="129156" y="1942035"/>
              <a:ext cx="1000132" cy="58477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af-ZA" altLang="en-US" sz="1600" b="1">
                  <a:solidFill>
                    <a:srgbClr val="FFFFFF"/>
                  </a:solidFill>
                  <a:latin typeface="Calibri" panose="020F0502020204030204" pitchFamily="34" charset="0"/>
                </a:rPr>
                <a:t>Table 3.4,  p. 130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85750" y="1450975"/>
            <a:ext cx="8572500" cy="14779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ZA" sz="1800" dirty="0">
                <a:latin typeface="Comic Sans MS" pitchFamily="66" charset="0"/>
              </a:rPr>
              <a:t>For the reaction of the iron(II) ion with permanganate ion in aqueous acid,</a:t>
            </a:r>
          </a:p>
          <a:p>
            <a:pPr algn="ctr">
              <a:spcBef>
                <a:spcPct val="50000"/>
              </a:spcBef>
              <a:defRPr/>
            </a:pPr>
            <a:r>
              <a:rPr lang="en-ZA" sz="1800" b="1" dirty="0">
                <a:latin typeface="Comic Sans MS" pitchFamily="66" charset="0"/>
              </a:rPr>
              <a:t>5Fe</a:t>
            </a:r>
            <a:r>
              <a:rPr lang="en-ZA" sz="1800" b="1" baseline="30000" dirty="0">
                <a:latin typeface="Comic Sans MS" pitchFamily="66" charset="0"/>
              </a:rPr>
              <a:t>2+</a:t>
            </a:r>
            <a:r>
              <a:rPr lang="en-ZA" sz="1800" b="1" dirty="0">
                <a:latin typeface="Comic Sans MS" pitchFamily="66" charset="0"/>
              </a:rPr>
              <a:t>(</a:t>
            </a:r>
            <a:r>
              <a:rPr lang="en-ZA" sz="1800" b="1" dirty="0" err="1">
                <a:latin typeface="Comic Sans MS" pitchFamily="66" charset="0"/>
              </a:rPr>
              <a:t>aq</a:t>
            </a:r>
            <a:r>
              <a:rPr lang="en-ZA" sz="1800" b="1" dirty="0">
                <a:latin typeface="Comic Sans MS" pitchFamily="66" charset="0"/>
              </a:rPr>
              <a:t>) + MnO</a:t>
            </a:r>
            <a:r>
              <a:rPr lang="en-ZA" sz="1800" b="1" baseline="-25000" dirty="0">
                <a:latin typeface="Comic Sans MS" pitchFamily="66" charset="0"/>
              </a:rPr>
              <a:t>4</a:t>
            </a:r>
            <a:r>
              <a:rPr lang="en-ZA" sz="1800" b="1" baseline="30000" dirty="0">
                <a:latin typeface="Comic Sans MS" pitchFamily="66" charset="0"/>
              </a:rPr>
              <a:t>- </a:t>
            </a:r>
            <a:r>
              <a:rPr lang="en-ZA" sz="1800" b="1" dirty="0">
                <a:latin typeface="Comic Sans MS" pitchFamily="66" charset="0"/>
              </a:rPr>
              <a:t>(</a:t>
            </a:r>
            <a:r>
              <a:rPr lang="en-ZA" sz="1800" b="1" dirty="0" err="1">
                <a:latin typeface="Comic Sans MS" pitchFamily="66" charset="0"/>
              </a:rPr>
              <a:t>aq</a:t>
            </a:r>
            <a:r>
              <a:rPr lang="en-ZA" sz="1800" b="1" dirty="0">
                <a:latin typeface="Comic Sans MS" pitchFamily="66" charset="0"/>
              </a:rPr>
              <a:t>) + 8H</a:t>
            </a:r>
            <a:r>
              <a:rPr lang="en-ZA" sz="1800" b="1" baseline="-25000" dirty="0">
                <a:latin typeface="Comic Sans MS" pitchFamily="66" charset="0"/>
              </a:rPr>
              <a:t>3</a:t>
            </a:r>
            <a:r>
              <a:rPr lang="en-ZA" sz="1800" b="1" dirty="0">
                <a:latin typeface="Comic Sans MS" pitchFamily="66" charset="0"/>
              </a:rPr>
              <a:t>O</a:t>
            </a:r>
            <a:r>
              <a:rPr lang="en-ZA" sz="1800" b="1" baseline="30000" dirty="0">
                <a:latin typeface="Comic Sans MS" pitchFamily="66" charset="0"/>
              </a:rPr>
              <a:t>+</a:t>
            </a:r>
            <a:r>
              <a:rPr lang="en-ZA" sz="1800" b="1" dirty="0">
                <a:latin typeface="Comic Sans MS" pitchFamily="66" charset="0"/>
              </a:rPr>
              <a:t>(</a:t>
            </a:r>
            <a:r>
              <a:rPr lang="en-ZA" sz="1800" b="1" dirty="0" err="1">
                <a:latin typeface="Comic Sans MS" pitchFamily="66" charset="0"/>
              </a:rPr>
              <a:t>aq</a:t>
            </a:r>
            <a:r>
              <a:rPr lang="en-ZA" sz="1800" b="1" dirty="0">
                <a:latin typeface="Comic Sans MS" pitchFamily="66" charset="0"/>
              </a:rPr>
              <a:t>) </a:t>
            </a:r>
            <a:r>
              <a:rPr lang="en-ZA" sz="1800" b="1" dirty="0">
                <a:latin typeface="Comic Sans MS" pitchFamily="66" charset="0"/>
                <a:cs typeface="Arial"/>
              </a:rPr>
              <a:t>→ 5Fe</a:t>
            </a:r>
            <a:r>
              <a:rPr lang="en-ZA" sz="1800" b="1" baseline="30000" dirty="0">
                <a:latin typeface="Comic Sans MS" pitchFamily="66" charset="0"/>
                <a:cs typeface="Arial"/>
              </a:rPr>
              <a:t>3+</a:t>
            </a:r>
            <a:r>
              <a:rPr lang="en-ZA" sz="1800" b="1" dirty="0">
                <a:latin typeface="Comic Sans MS" pitchFamily="66" charset="0"/>
                <a:cs typeface="Arial"/>
              </a:rPr>
              <a:t>(</a:t>
            </a:r>
            <a:r>
              <a:rPr lang="en-ZA" sz="1800" b="1" dirty="0" err="1">
                <a:latin typeface="Comic Sans MS" pitchFamily="66" charset="0"/>
                <a:cs typeface="Arial"/>
              </a:rPr>
              <a:t>aq</a:t>
            </a:r>
            <a:r>
              <a:rPr lang="en-ZA" sz="1800" b="1" dirty="0">
                <a:latin typeface="Comic Sans MS" pitchFamily="66" charset="0"/>
                <a:cs typeface="Arial"/>
              </a:rPr>
              <a:t>) + Mn</a:t>
            </a:r>
            <a:r>
              <a:rPr lang="en-ZA" sz="1800" b="1" baseline="30000" dirty="0">
                <a:latin typeface="Comic Sans MS" pitchFamily="66" charset="0"/>
                <a:cs typeface="Arial"/>
              </a:rPr>
              <a:t>2+</a:t>
            </a:r>
            <a:r>
              <a:rPr lang="en-ZA" sz="1800" b="1" dirty="0">
                <a:latin typeface="Comic Sans MS" pitchFamily="66" charset="0"/>
                <a:cs typeface="Arial"/>
              </a:rPr>
              <a:t>(</a:t>
            </a:r>
            <a:r>
              <a:rPr lang="en-ZA" sz="1800" b="1" dirty="0" err="1">
                <a:latin typeface="Comic Sans MS" pitchFamily="66" charset="0"/>
                <a:cs typeface="Arial"/>
              </a:rPr>
              <a:t>aq</a:t>
            </a:r>
            <a:r>
              <a:rPr lang="en-ZA" sz="1800" b="1" dirty="0">
                <a:latin typeface="Comic Sans MS" pitchFamily="66" charset="0"/>
                <a:cs typeface="Arial"/>
              </a:rPr>
              <a:t>) + 12H</a:t>
            </a:r>
            <a:r>
              <a:rPr lang="en-ZA" sz="1800" b="1" baseline="-25000" dirty="0">
                <a:latin typeface="Comic Sans MS" pitchFamily="66" charset="0"/>
                <a:cs typeface="Arial"/>
              </a:rPr>
              <a:t>2</a:t>
            </a:r>
            <a:r>
              <a:rPr lang="en-ZA" sz="1800" b="1" dirty="0">
                <a:latin typeface="Comic Sans MS" pitchFamily="66" charset="0"/>
                <a:cs typeface="Arial"/>
              </a:rPr>
              <a:t>O(</a:t>
            </a:r>
            <a:r>
              <a:rPr lang="en-ZA" sz="1800" b="1" dirty="0">
                <a:latin typeface="Brush Script MT" pitchFamily="66" charset="0"/>
                <a:cs typeface="Arial"/>
              </a:rPr>
              <a:t>l</a:t>
            </a:r>
            <a:r>
              <a:rPr lang="en-ZA" sz="1800" b="1" dirty="0">
                <a:latin typeface="Comic Sans MS" pitchFamily="66" charset="0"/>
                <a:cs typeface="Arial"/>
              </a:rPr>
              <a:t>)</a:t>
            </a:r>
          </a:p>
          <a:p>
            <a:pPr algn="ctr">
              <a:spcBef>
                <a:spcPct val="50000"/>
              </a:spcBef>
              <a:defRPr/>
            </a:pPr>
            <a:r>
              <a:rPr lang="en-ZA" sz="1800" dirty="0">
                <a:latin typeface="Comic Sans MS" pitchFamily="66" charset="0"/>
                <a:cs typeface="Arial"/>
              </a:rPr>
              <a:t>Decide which atoms are undergoing a change in oxidation number and identify the oxidizing and reducing agents.</a:t>
            </a:r>
            <a:endParaRPr lang="en-ZA" sz="1800" dirty="0">
              <a:latin typeface="Comic Sans MS" pitchFamily="66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843808" y="476672"/>
            <a:ext cx="3960440" cy="488652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lIns="90487" tIns="44450" rIns="90487" bIns="44450" anchor="ctr"/>
          <a:lstStyle/>
          <a:p>
            <a:pPr algn="ctr">
              <a:defRPr/>
            </a:pPr>
            <a:r>
              <a:rPr lang="en-US" sz="3000" kern="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Try Yourself</a:t>
            </a:r>
            <a:r>
              <a:rPr lang="en-US" sz="3000" kern="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3.9</a:t>
            </a:r>
            <a:endParaRPr lang="en-US" sz="3000" kern="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9" name="Rectangle 8"/>
          <p:cNvSpPr>
            <a:spLocks noChangeArrowheads="1"/>
          </p:cNvSpPr>
          <p:nvPr/>
        </p:nvSpPr>
        <p:spPr bwMode="auto">
          <a:xfrm>
            <a:off x="0" y="0"/>
            <a:ext cx="1455738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40996" tIns="152352" rIns="0" bIns="152352" anchor="ctr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af-ZA" altLang="en-US" sz="2400"/>
          </a:p>
        </p:txBody>
      </p:sp>
      <p:sp>
        <p:nvSpPr>
          <p:cNvPr id="4" name="TextBox 3"/>
          <p:cNvSpPr txBox="1"/>
          <p:nvPr/>
        </p:nvSpPr>
        <p:spPr bwMode="auto">
          <a:xfrm>
            <a:off x="205154" y="214290"/>
            <a:ext cx="8721969" cy="2062091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29" tIns="45714" rIns="91429" bIns="45714">
            <a:spAutoFit/>
            <a:sp3d extrusionH="57150">
              <a:bevelT w="82550" h="38100" prst="coolSlant"/>
            </a:sp3d>
          </a:bodyPr>
          <a:lstStyle/>
          <a:p>
            <a:pPr algn="r">
              <a:defRPr/>
            </a:pPr>
            <a:endParaRPr lang="en-US" sz="5400" u="sng" dirty="0">
              <a:solidFill>
                <a:srgbClr val="FFFFFF"/>
              </a:solidFill>
              <a:effectLst>
                <a:outerShdw blurRad="50800" dist="38100" dir="10800000" algn="ctr" rotWithShape="0">
                  <a:schemeClr val="tx1">
                    <a:lumMod val="95000"/>
                    <a:lumOff val="5000"/>
                    <a:alpha val="50000"/>
                  </a:schemeClr>
                </a:outerShdw>
                <a:reflection blurRad="6350" stA="55000" endA="300" endPos="45500" dir="5400000" sy="-100000" algn="bl" rotWithShape="0"/>
              </a:effectLst>
              <a:latin typeface="Calibri" pitchFamily="34" charset="0"/>
            </a:endParaRPr>
          </a:p>
          <a:p>
            <a:pPr algn="r">
              <a:defRPr/>
            </a:pPr>
            <a:endParaRPr lang="en-US" sz="5400" u="sng" dirty="0">
              <a:solidFill>
                <a:srgbClr val="FFFFFF"/>
              </a:solidFill>
              <a:effectLst>
                <a:outerShdw blurRad="50800" dist="38100" dir="10800000" algn="ctr" rotWithShape="0">
                  <a:schemeClr val="tx1">
                    <a:lumMod val="95000"/>
                    <a:lumOff val="5000"/>
                    <a:alpha val="50000"/>
                  </a:schemeClr>
                </a:outerShdw>
                <a:reflection blurRad="6350" stA="55000" endA="300" endPos="45500" dir="5400000" sy="-100000" algn="bl" rotWithShape="0"/>
              </a:effectLst>
              <a:latin typeface="Calibri" pitchFamily="34" charset="0"/>
            </a:endParaRPr>
          </a:p>
          <a:p>
            <a:pPr algn="r">
              <a:defRPr/>
            </a:pPr>
            <a:endParaRPr lang="af-ZA" sz="20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1931695" y="785794"/>
            <a:ext cx="6712271" cy="1077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29" tIns="45714" rIns="91429" bIns="45714">
            <a:spAutoFit/>
            <a:sp3d extrusionH="57150">
              <a:bevelT w="82550" h="38100" prst="coolSlant"/>
            </a:sp3d>
          </a:bodyPr>
          <a:lstStyle/>
          <a:p>
            <a:pPr algn="ctr">
              <a:defRPr/>
            </a:pPr>
            <a:r>
              <a:rPr lang="af-ZA" sz="3200" b="1" cap="small" dirty="0" err="1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Calibri" pitchFamily="34" charset="0"/>
              </a:rPr>
              <a:t>Balancing</a:t>
            </a:r>
            <a:r>
              <a:rPr lang="af-ZA" sz="3200" b="1" cap="small" dirty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Calibri" pitchFamily="34" charset="0"/>
              </a:rPr>
              <a:t> of </a:t>
            </a:r>
            <a:r>
              <a:rPr lang="af-ZA" sz="3200" b="1" cap="small" dirty="0" err="1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Calibri" pitchFamily="34" charset="0"/>
              </a:rPr>
              <a:t>oxidation-reduction</a:t>
            </a:r>
            <a:r>
              <a:rPr lang="af-ZA" sz="3200" b="1" cap="small" dirty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af-ZA" sz="3200" b="1" cap="small" dirty="0" err="1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Calibri" pitchFamily="34" charset="0"/>
              </a:rPr>
              <a:t>reactions</a:t>
            </a:r>
            <a:endParaRPr lang="en-US" sz="3200" b="1" cap="small" dirty="0">
              <a:ln>
                <a:solidFill>
                  <a:srgbClr val="FFFFFF"/>
                </a:solidFill>
              </a:ln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108552" name="Group 14"/>
          <p:cNvGrpSpPr>
            <a:grpSpLocks/>
          </p:cNvGrpSpPr>
          <p:nvPr/>
        </p:nvGrpSpPr>
        <p:grpSpPr bwMode="auto">
          <a:xfrm>
            <a:off x="382588" y="544513"/>
            <a:ext cx="1416050" cy="1460500"/>
            <a:chOff x="295087" y="214292"/>
            <a:chExt cx="1415495" cy="1460421"/>
          </a:xfrm>
        </p:grpSpPr>
        <p:sp>
          <p:nvSpPr>
            <p:cNvPr id="13" name="TextBox 12"/>
            <p:cNvSpPr txBox="1"/>
            <p:nvPr/>
          </p:nvSpPr>
          <p:spPr bwMode="auto">
            <a:xfrm rot="16200000">
              <a:off x="272624" y="236755"/>
              <a:ext cx="1460421" cy="1415495"/>
            </a:xfrm>
            <a:prstGeom prst="rect">
              <a:avLst/>
            </a:prstGeom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  <a:tileRect r="-100000" b="-100000"/>
            </a:gradFill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>
              <a:spAutoFit/>
              <a:sp3d extrusionH="57150">
                <a:bevelT w="82550" h="38100" prst="coolSlant"/>
              </a:sp3d>
            </a:bodyPr>
            <a:lstStyle/>
            <a:p>
              <a:pPr algn="ctr">
                <a:defRPr/>
              </a:pPr>
              <a:r>
                <a:rPr lang="af-ZA" sz="1400" dirty="0">
                  <a:latin typeface="Calibri" pitchFamily="34" charset="0"/>
                </a:rPr>
                <a:t>STUDY SECTION</a:t>
              </a:r>
            </a:p>
            <a:p>
              <a:pPr algn="ctr">
                <a:defRPr/>
              </a:pPr>
              <a:endParaRPr lang="af-ZA" dirty="0">
                <a:latin typeface="Times"/>
              </a:endParaRPr>
            </a:p>
            <a:p>
              <a:pPr>
                <a:defRPr/>
              </a:pPr>
              <a:endParaRPr lang="af-ZA" dirty="0">
                <a:latin typeface="Times"/>
              </a:endParaRPr>
            </a:p>
            <a:p>
              <a:pPr>
                <a:defRPr/>
              </a:pPr>
              <a:endParaRPr lang="af-ZA" dirty="0">
                <a:latin typeface="Times"/>
              </a:endParaRPr>
            </a:p>
          </p:txBody>
        </p:sp>
        <p:grpSp>
          <p:nvGrpSpPr>
            <p:cNvPr id="108558" name="Group 15"/>
            <p:cNvGrpSpPr>
              <a:grpSpLocks/>
            </p:cNvGrpSpPr>
            <p:nvPr/>
          </p:nvGrpSpPr>
          <p:grpSpPr bwMode="auto">
            <a:xfrm>
              <a:off x="669525" y="407955"/>
              <a:ext cx="788832" cy="1066742"/>
              <a:chOff x="5857424" y="5693108"/>
              <a:chExt cx="915548" cy="1169544"/>
            </a:xfrm>
          </p:grpSpPr>
          <p:sp>
            <p:nvSpPr>
              <p:cNvPr id="14" name="Isosceles Triangle 13"/>
              <p:cNvSpPr/>
              <p:nvPr/>
            </p:nvSpPr>
            <p:spPr bwMode="auto">
              <a:xfrm rot="5400000">
                <a:off x="5730413" y="5820197"/>
                <a:ext cx="1169544" cy="915369"/>
              </a:xfrm>
              <a:prstGeom prst="triangle">
                <a:avLst>
                  <a:gd name="adj" fmla="val 50687"/>
                </a:avLst>
              </a:prstGeom>
              <a:solidFill>
                <a:schemeClr val="bg2">
                  <a:lumMod val="5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cene3d>
                  <a:camera prst="orthographicFront"/>
                  <a:lightRig rig="threePt" dir="t"/>
                </a:scene3d>
                <a:sp3d extrusionH="57150">
                  <a:bevelT w="82550" h="38100" prst="coolSlant"/>
                </a:sp3d>
              </a:bodyPr>
              <a:lstStyle/>
              <a:p>
                <a:pPr>
                  <a:defRPr/>
                </a:pPr>
                <a:endParaRPr lang="af-ZA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"/>
                </a:endParaRPr>
              </a:p>
            </p:txBody>
          </p:sp>
          <p:sp>
            <p:nvSpPr>
              <p:cNvPr id="108560" name="TextBox 14"/>
              <p:cNvSpPr txBox="1">
                <a:spLocks noChangeArrowheads="1"/>
              </p:cNvSpPr>
              <p:nvPr/>
            </p:nvSpPr>
            <p:spPr bwMode="auto">
              <a:xfrm>
                <a:off x="5906211" y="6010533"/>
                <a:ext cx="664442" cy="5061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SzPct val="100000"/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SzTx/>
                  <a:buFontTx/>
                  <a:buNone/>
                </a:pPr>
                <a:r>
                  <a:rPr lang="af-ZA" altLang="en-US" sz="2400">
                    <a:solidFill>
                      <a:srgbClr val="FFFFFF"/>
                    </a:solidFill>
                    <a:latin typeface="Calibri" panose="020F0502020204030204" pitchFamily="34" charset="0"/>
                  </a:rPr>
                  <a:t>3.8</a:t>
                </a:r>
              </a:p>
            </p:txBody>
          </p:sp>
        </p:grpSp>
      </p:grpSp>
      <p:sp>
        <p:nvSpPr>
          <p:cNvPr id="24" name="TextBox 23"/>
          <p:cNvSpPr txBox="1"/>
          <p:nvPr/>
        </p:nvSpPr>
        <p:spPr>
          <a:xfrm>
            <a:off x="235482" y="4356393"/>
            <a:ext cx="2442622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bliqueTopLef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>
              <a:defRPr/>
            </a:pPr>
            <a:r>
              <a:rPr lang="en-US" sz="3200" u="sng" dirty="0">
                <a:ln w="3175"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OUTCOMES</a:t>
            </a: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281354" y="5241974"/>
            <a:ext cx="8581292" cy="923330"/>
          </a:xfrm>
          <a:prstGeom prst="rect">
            <a:avLst/>
          </a:prstGeom>
          <a:solidFill>
            <a:srgbClr val="E6E6E6"/>
          </a:solidFill>
          <a:ln w="19050" cap="flat" cmpd="sng">
            <a:solidFill>
              <a:schemeClr val="tx1"/>
            </a:solidFill>
            <a:prstDash val="solid"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defRPr/>
            </a:pPr>
            <a:r>
              <a:rPr lang="en-GB" sz="1800" b="1" dirty="0"/>
              <a:t>Following completion of this Study Section you should:</a:t>
            </a:r>
            <a:endParaRPr lang="en-ZA" sz="1800" b="1" dirty="0"/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n-GB" sz="1800" dirty="0"/>
              <a:t>Be able to balance oxidation-reduction reaction equations (redox reactions) in a neutral medium, acid medium and base medium through the use of the half-reaction approach.</a:t>
            </a:r>
            <a:endParaRPr lang="en-ZA" sz="1800" dirty="0"/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327901" y="2547735"/>
            <a:ext cx="8581292" cy="1754326"/>
          </a:xfrm>
          <a:prstGeom prst="rect">
            <a:avLst/>
          </a:prstGeom>
          <a:solidFill>
            <a:srgbClr val="E6E6E6"/>
          </a:solidFill>
          <a:ln w="19050" cap="flat" cmpd="sng">
            <a:solidFill>
              <a:schemeClr val="tx1"/>
            </a:solidFill>
            <a:prstDash val="solid"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tabLst>
                <a:tab pos="360363" algn="l"/>
              </a:tabLst>
              <a:defRPr/>
            </a:pPr>
            <a:r>
              <a:rPr lang="af-ZA" sz="1800" b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Study</a:t>
            </a:r>
            <a:r>
              <a:rPr lang="af-ZA" sz="18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af-ZA" sz="1800" b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Section</a:t>
            </a:r>
            <a:r>
              <a:rPr lang="af-ZA" sz="18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af-ZA" sz="18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3.8 </a:t>
            </a:r>
            <a:r>
              <a:rPr lang="af-ZA" sz="18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is </a:t>
            </a:r>
            <a:r>
              <a:rPr lang="af-ZA" sz="1800" b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not</a:t>
            </a:r>
            <a:r>
              <a:rPr lang="af-ZA" sz="18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part of </a:t>
            </a:r>
            <a:r>
              <a:rPr lang="af-ZA" sz="1800" b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Chapter</a:t>
            </a:r>
            <a:r>
              <a:rPr lang="af-ZA" sz="18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3, </a:t>
            </a:r>
            <a:r>
              <a:rPr lang="af-ZA" sz="1800" b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but</a:t>
            </a:r>
            <a:r>
              <a:rPr lang="af-ZA" sz="18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part of </a:t>
            </a:r>
            <a:r>
              <a:rPr lang="af-ZA" sz="1800" b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lang="af-ZA" sz="18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af-ZA" sz="1800" b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following</a:t>
            </a:r>
            <a:r>
              <a:rPr lang="af-ZA" sz="18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af-ZA" sz="1800" b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chapters</a:t>
            </a:r>
            <a:r>
              <a:rPr lang="af-ZA" sz="18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in </a:t>
            </a:r>
            <a:r>
              <a:rPr lang="af-ZA" sz="1800" b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lang="af-ZA" sz="18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different </a:t>
            </a:r>
            <a:r>
              <a:rPr lang="af-ZA" sz="1800" b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textbook</a:t>
            </a:r>
            <a:r>
              <a:rPr lang="af-ZA" sz="18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af-ZA" sz="1800" b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editions</a:t>
            </a:r>
            <a:r>
              <a:rPr lang="af-ZA" sz="18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  <a:endParaRPr lang="af-ZA" sz="1800" b="1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>
              <a:tabLst>
                <a:tab pos="360363" algn="l"/>
              </a:tabLst>
              <a:defRPr/>
            </a:pPr>
            <a:endParaRPr lang="en-US" sz="1800" b="1" dirty="0">
              <a:latin typeface="Calibri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  <a:tabLst>
                <a:tab pos="403225" algn="l"/>
              </a:tabLst>
              <a:defRPr/>
            </a:pPr>
            <a:r>
              <a:rPr lang="af-ZA" sz="1800" dirty="0">
                <a:latin typeface="Times"/>
              </a:rPr>
              <a:t>	</a:t>
            </a:r>
            <a:r>
              <a:rPr lang="af-ZA" sz="1800" dirty="0" smtClean="0">
                <a:latin typeface="Times"/>
              </a:rPr>
              <a:t>8th </a:t>
            </a:r>
            <a:r>
              <a:rPr lang="af-ZA" sz="1800" dirty="0" err="1" smtClean="0">
                <a:latin typeface="Times"/>
              </a:rPr>
              <a:t>edition</a:t>
            </a:r>
            <a:r>
              <a:rPr lang="af-ZA" sz="1800" dirty="0" smtClean="0">
                <a:latin typeface="Times"/>
              </a:rPr>
              <a:t>, </a:t>
            </a:r>
            <a:r>
              <a:rPr lang="af-ZA" sz="1800" dirty="0" err="1" smtClean="0">
                <a:latin typeface="Times"/>
              </a:rPr>
              <a:t>Chapter</a:t>
            </a:r>
            <a:r>
              <a:rPr lang="af-ZA" sz="1800" dirty="0" smtClean="0">
                <a:latin typeface="Times"/>
              </a:rPr>
              <a:t> 20, pages 896 </a:t>
            </a:r>
            <a:r>
              <a:rPr lang="af-ZA" sz="1800" dirty="0" smtClean="0">
                <a:latin typeface="Times"/>
              </a:rPr>
              <a:t>– 903.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  <a:tabLst>
                <a:tab pos="403225" algn="l"/>
              </a:tabLst>
              <a:defRPr/>
            </a:pPr>
            <a:r>
              <a:rPr lang="af-ZA" sz="1800" dirty="0">
                <a:latin typeface="Times"/>
              </a:rPr>
              <a:t>	</a:t>
            </a:r>
            <a:r>
              <a:rPr lang="af-ZA" sz="1800" dirty="0" smtClean="0">
                <a:latin typeface="Times"/>
              </a:rPr>
              <a:t>9th </a:t>
            </a:r>
            <a:r>
              <a:rPr lang="af-ZA" sz="1800" dirty="0" err="1" smtClean="0">
                <a:latin typeface="Times"/>
              </a:rPr>
              <a:t>edition</a:t>
            </a:r>
            <a:r>
              <a:rPr lang="af-ZA" sz="1800" dirty="0" smtClean="0">
                <a:latin typeface="Times"/>
              </a:rPr>
              <a:t>, </a:t>
            </a:r>
            <a:r>
              <a:rPr lang="af-ZA" sz="1800" dirty="0" err="1" smtClean="0">
                <a:latin typeface="Times"/>
              </a:rPr>
              <a:t>Chapter</a:t>
            </a:r>
            <a:r>
              <a:rPr lang="af-ZA" sz="1800" dirty="0" smtClean="0">
                <a:latin typeface="Times"/>
              </a:rPr>
              <a:t> 19, pages 715 </a:t>
            </a:r>
            <a:r>
              <a:rPr lang="af-ZA" sz="1800" dirty="0" smtClean="0">
                <a:latin typeface="Times"/>
              </a:rPr>
              <a:t>– 723.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  <a:tabLst>
                <a:tab pos="403225" algn="l"/>
              </a:tabLst>
              <a:defRPr/>
            </a:pPr>
            <a:r>
              <a:rPr lang="af-ZA" sz="1800" dirty="0">
                <a:latin typeface="Times"/>
              </a:rPr>
              <a:t>	</a:t>
            </a:r>
            <a:r>
              <a:rPr lang="af-ZA" sz="1800" dirty="0" smtClean="0">
                <a:latin typeface="Times"/>
              </a:rPr>
              <a:t>10th </a:t>
            </a:r>
            <a:r>
              <a:rPr lang="af-ZA" sz="1800" dirty="0" err="1" smtClean="0">
                <a:latin typeface="Times"/>
              </a:rPr>
              <a:t>edition</a:t>
            </a:r>
            <a:r>
              <a:rPr lang="af-ZA" sz="1800" dirty="0" smtClean="0">
                <a:latin typeface="Times"/>
              </a:rPr>
              <a:t>, </a:t>
            </a:r>
            <a:r>
              <a:rPr lang="af-ZA" sz="1800" dirty="0" err="1" smtClean="0">
                <a:latin typeface="Times"/>
              </a:rPr>
              <a:t>Chapter</a:t>
            </a:r>
            <a:r>
              <a:rPr lang="af-ZA" sz="1800" dirty="0" smtClean="0">
                <a:latin typeface="Times"/>
              </a:rPr>
              <a:t> 19, pages 859 </a:t>
            </a:r>
            <a:r>
              <a:rPr lang="af-ZA" sz="1800" dirty="0" smtClean="0">
                <a:latin typeface="Times"/>
              </a:rPr>
              <a:t>– 865.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2915816" y="4592868"/>
            <a:ext cx="4968552" cy="369332"/>
          </a:xfrm>
          <a:prstGeom prst="rect">
            <a:avLst/>
          </a:prstGeom>
          <a:solidFill>
            <a:srgbClr val="E6E6E6"/>
          </a:solidFill>
          <a:ln w="19050" cap="flat" cmpd="sng">
            <a:solidFill>
              <a:schemeClr val="tx1"/>
            </a:solidFill>
            <a:prstDash val="solid"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anchor="ctr">
            <a:spAutoFit/>
          </a:bodyPr>
          <a:lstStyle/>
          <a:p>
            <a:pPr algn="ctr">
              <a:tabLst>
                <a:tab pos="360363" algn="l"/>
              </a:tabLst>
              <a:defRPr/>
            </a:pPr>
            <a:r>
              <a:rPr lang="af-ZA" sz="1800" b="1" dirty="0" err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The</a:t>
            </a:r>
            <a:r>
              <a:rPr lang="af-ZA" sz="18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video </a:t>
            </a:r>
            <a:r>
              <a:rPr lang="af-ZA" sz="1800" b="1" dirty="0" err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for</a:t>
            </a:r>
            <a:r>
              <a:rPr lang="af-ZA" sz="18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SS 3.8 is </a:t>
            </a:r>
            <a:r>
              <a:rPr lang="af-ZA" sz="1800" b="1" dirty="0" err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only</a:t>
            </a:r>
            <a:r>
              <a:rPr lang="af-ZA" sz="18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1800" b="1" dirty="0" err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available</a:t>
            </a:r>
            <a:r>
              <a:rPr lang="af-ZA" sz="18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in </a:t>
            </a:r>
            <a:r>
              <a:rPr lang="af-ZA" sz="1800" b="1" dirty="0" err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english</a:t>
            </a:r>
            <a:r>
              <a:rPr lang="af-ZA" sz="18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.</a:t>
            </a:r>
            <a:endParaRPr lang="en-US" sz="18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357188"/>
            <a:ext cx="8604250" cy="714375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eaLnBrk="1" hangingPunct="1">
              <a:lnSpc>
                <a:spcPct val="75000"/>
              </a:lnSpc>
              <a:defRPr/>
            </a:pPr>
            <a:r>
              <a:rPr lang="en-US" sz="2800" b="1" dirty="0" smtClean="0">
                <a:solidFill>
                  <a:schemeClr val="accent1"/>
                </a:solidFill>
                <a:latin typeface="Comic Sans MS" pitchFamily="66" charset="0"/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  <a:latin typeface="Comic Sans MS" pitchFamily="66" charset="0"/>
              </a:rPr>
              <a:t>BALANCING REDOX REACTIONS</a:t>
            </a:r>
            <a:endParaRPr lang="en-GB" sz="2800" b="1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88131" name="Rectangle 3"/>
          <p:cNvSpPr>
            <a:spLocks noGrp="1" noChangeArrowheads="1"/>
          </p:cNvSpPr>
          <p:nvPr>
            <p:ph idx="1"/>
          </p:nvPr>
        </p:nvSpPr>
        <p:spPr>
          <a:xfrm>
            <a:off x="414338" y="3000375"/>
            <a:ext cx="8229600" cy="2714625"/>
          </a:xfrm>
        </p:spPr>
        <p:txBody>
          <a:bodyPr/>
          <a:lstStyle/>
          <a:p>
            <a:pPr eaLnBrk="1" hangingPunct="1">
              <a:buClr>
                <a:srgbClr val="C00000"/>
              </a:buClr>
              <a:buFontTx/>
              <a:buNone/>
              <a:defRPr/>
            </a:pP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1.	Assign oxidation numbers</a:t>
            </a:r>
          </a:p>
          <a:p>
            <a:pPr eaLnBrk="1" hangingPunct="1">
              <a:buClr>
                <a:srgbClr val="C00000"/>
              </a:buClr>
              <a:buFontTx/>
              <a:buNone/>
              <a:defRPr/>
            </a:pP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2.	Write down the half reactions</a:t>
            </a:r>
          </a:p>
          <a:p>
            <a:pPr eaLnBrk="1" hangingPunct="1">
              <a:buClr>
                <a:srgbClr val="C00000"/>
              </a:buClr>
              <a:buFontTx/>
              <a:buNone/>
              <a:defRPr/>
            </a:pP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3.	Balance atoms for each reaction </a:t>
            </a:r>
          </a:p>
          <a:p>
            <a:pPr eaLnBrk="1" hangingPunct="1">
              <a:buClr>
                <a:srgbClr val="C00000"/>
              </a:buClr>
              <a:buFontTx/>
              <a:buNone/>
              <a:defRPr/>
            </a:pP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4.	Balance charge for each reaction</a:t>
            </a:r>
          </a:p>
          <a:p>
            <a:pPr eaLnBrk="1" hangingPunct="1">
              <a:buClr>
                <a:srgbClr val="C00000"/>
              </a:buClr>
              <a:buFontTx/>
              <a:buNone/>
              <a:defRPr/>
            </a:pP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5.	Equalize the electron transfer for both reactions</a:t>
            </a:r>
          </a:p>
          <a:p>
            <a:pPr eaLnBrk="1" hangingPunct="1">
              <a:buClr>
                <a:srgbClr val="C00000"/>
              </a:buClr>
              <a:buFontTx/>
              <a:buNone/>
              <a:defRPr/>
            </a:pP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6.	Add half reactions together</a:t>
            </a:r>
          </a:p>
          <a:p>
            <a:pPr eaLnBrk="1" hangingPunct="1">
              <a:buClr>
                <a:srgbClr val="C00000"/>
              </a:buClr>
              <a:buFontTx/>
              <a:buNone/>
              <a:defRPr/>
            </a:pP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7.	Make sure of the mass balance and charge balance</a:t>
            </a:r>
            <a:endParaRPr lang="en-GB" sz="2000" b="1" dirty="0" smtClean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1352550" y="1455738"/>
            <a:ext cx="6648450" cy="83026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rgbClr val="C00000"/>
                </a:solidFill>
                <a:latin typeface="Comic Sans MS" pitchFamily="66" charset="0"/>
              </a:rPr>
              <a:t>Neutral medium:</a:t>
            </a:r>
          </a:p>
          <a:p>
            <a:pPr algn="ctr">
              <a:defRPr/>
            </a:pP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Al(s) + Cu</a:t>
            </a:r>
            <a:r>
              <a:rPr lang="en-US" baseline="30000" dirty="0">
                <a:solidFill>
                  <a:srgbClr val="C00000"/>
                </a:solidFill>
                <a:latin typeface="Comic Sans MS" pitchFamily="66" charset="0"/>
              </a:rPr>
              <a:t>2+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(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aq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) 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  <a:sym typeface="Symbol" pitchFamily="18" charset="2"/>
              </a:rPr>
              <a:t> Al</a:t>
            </a:r>
            <a:r>
              <a:rPr lang="en-US" baseline="30000" dirty="0">
                <a:solidFill>
                  <a:srgbClr val="C00000"/>
                </a:solidFill>
                <a:latin typeface="Comic Sans MS" pitchFamily="66" charset="0"/>
                <a:sym typeface="Symbol" pitchFamily="18" charset="2"/>
              </a:rPr>
              <a:t>3+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  <a:sym typeface="Symbol" pitchFamily="18" charset="2"/>
              </a:rPr>
              <a:t>(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  <a:sym typeface="Symbol" pitchFamily="18" charset="2"/>
              </a:rPr>
              <a:t>aq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  <a:sym typeface="Symbol" pitchFamily="18" charset="2"/>
              </a:rPr>
              <a:t>) + Cu(s)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68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68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500"/>
                                        <p:tgtEl>
                                          <p:spTgt spid="68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500"/>
                                        <p:tgtEl>
                                          <p:spTgt spid="68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500"/>
                                        <p:tgtEl>
                                          <p:spTgt spid="68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500"/>
                                        <p:tgtEl>
                                          <p:spTgt spid="68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500"/>
                                        <p:tgtEl>
                                          <p:spTgt spid="68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BD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357188"/>
            <a:ext cx="8604250" cy="714375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eaLnBrk="1" hangingPunct="1">
              <a:lnSpc>
                <a:spcPct val="75000"/>
              </a:lnSpc>
              <a:defRPr/>
            </a:pPr>
            <a:r>
              <a:rPr lang="en-US" sz="2800" b="1" dirty="0" smtClean="0">
                <a:solidFill>
                  <a:schemeClr val="accent1"/>
                </a:solidFill>
                <a:latin typeface="Comic Sans MS" pitchFamily="66" charset="0"/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  <a:latin typeface="Comic Sans MS" pitchFamily="66" charset="0"/>
              </a:rPr>
              <a:t>BALANCING REDOX REACTIONS</a:t>
            </a:r>
            <a:endParaRPr lang="en-GB" sz="2800" b="1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1352550" y="1214438"/>
            <a:ext cx="6648450" cy="83026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rgbClr val="C00000"/>
                </a:solidFill>
                <a:latin typeface="Comic Sans MS" pitchFamily="66" charset="0"/>
              </a:rPr>
              <a:t>Acid medium:</a:t>
            </a:r>
          </a:p>
          <a:p>
            <a:pPr algn="ctr">
              <a:defRPr/>
            </a:pP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VO</a:t>
            </a:r>
            <a:r>
              <a:rPr lang="en-US" baseline="-25000" dirty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en-US" baseline="30000" dirty="0">
                <a:solidFill>
                  <a:srgbClr val="C00000"/>
                </a:solidFill>
                <a:latin typeface="Comic Sans MS" pitchFamily="66" charset="0"/>
              </a:rPr>
              <a:t>+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(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aq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) + Zn(s) 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  <a:sym typeface="Symbol" pitchFamily="18" charset="2"/>
              </a:rPr>
              <a:t> VO</a:t>
            </a:r>
            <a:r>
              <a:rPr lang="en-US" baseline="30000" dirty="0">
                <a:solidFill>
                  <a:srgbClr val="C00000"/>
                </a:solidFill>
                <a:latin typeface="Comic Sans MS" pitchFamily="66" charset="0"/>
                <a:sym typeface="Symbol" pitchFamily="18" charset="2"/>
              </a:rPr>
              <a:t>2+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  <a:sym typeface="Symbol" pitchFamily="18" charset="2"/>
              </a:rPr>
              <a:t>(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  <a:sym typeface="Symbol" pitchFamily="18" charset="2"/>
              </a:rPr>
              <a:t>aq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  <a:sym typeface="Symbol" pitchFamily="18" charset="2"/>
              </a:rPr>
              <a:t>) + Zn</a:t>
            </a:r>
            <a:r>
              <a:rPr lang="en-US" baseline="30000" dirty="0">
                <a:solidFill>
                  <a:srgbClr val="C00000"/>
                </a:solidFill>
                <a:latin typeface="Comic Sans MS" pitchFamily="66" charset="0"/>
                <a:sym typeface="Symbol" pitchFamily="18" charset="2"/>
              </a:rPr>
              <a:t>2+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  <a:sym typeface="Symbol" pitchFamily="18" charset="2"/>
              </a:rPr>
              <a:t>(</a:t>
            </a:r>
            <a:r>
              <a:rPr lang="en-US" dirty="0" err="1">
                <a:solidFill>
                  <a:srgbClr val="C00000"/>
                </a:solidFill>
                <a:latin typeface="Comic Sans MS" pitchFamily="66" charset="0"/>
                <a:sym typeface="Symbol" pitchFamily="18" charset="2"/>
              </a:rPr>
              <a:t>aq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  <a:sym typeface="Symbol" pitchFamily="18" charset="2"/>
              </a:rPr>
              <a:t>)</a:t>
            </a:r>
          </a:p>
        </p:txBody>
      </p:sp>
      <p:pic>
        <p:nvPicPr>
          <p:cNvPr id="111620" name="Picture1" descr="20-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2214563"/>
            <a:ext cx="8964612" cy="415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1263650" y="1428253"/>
            <a:ext cx="6648450" cy="46166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 smtClean="0">
                <a:solidFill>
                  <a:srgbClr val="C00000"/>
                </a:solidFill>
                <a:latin typeface="Comic Sans MS" pitchFamily="66" charset="0"/>
              </a:rPr>
              <a:t>Acidic </a:t>
            </a:r>
            <a:r>
              <a:rPr lang="en-US" b="1" dirty="0">
                <a:solidFill>
                  <a:srgbClr val="C00000"/>
                </a:solidFill>
                <a:latin typeface="Comic Sans MS" pitchFamily="66" charset="0"/>
              </a:rPr>
              <a:t>medium</a:t>
            </a:r>
            <a:r>
              <a:rPr lang="en-US" b="1" dirty="0" smtClean="0">
                <a:solidFill>
                  <a:srgbClr val="C00000"/>
                </a:solidFill>
                <a:latin typeface="Comic Sans MS" pitchFamily="66" charset="0"/>
              </a:rPr>
              <a:t>:</a:t>
            </a:r>
            <a:endParaRPr lang="en-US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395536" y="2420888"/>
            <a:ext cx="8247062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1.	</a:t>
            </a:r>
            <a:r>
              <a:rPr lang="en-US" sz="1800" i="1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Allocate oxidation numbers.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2.	W</a:t>
            </a:r>
            <a:r>
              <a:rPr lang="en-US" sz="1800" i="1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rite down half reactions.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3.	</a:t>
            </a:r>
            <a:r>
              <a:rPr lang="en-US" sz="1800" i="1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Balance number of atoms for each reaction. Add H</a:t>
            </a:r>
            <a:r>
              <a:rPr lang="en-US" sz="1800" i="1" baseline="-25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2</a:t>
            </a:r>
            <a:r>
              <a:rPr lang="en-US" sz="1800" i="1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O to side with an O-shortage and H </a:t>
            </a:r>
            <a:r>
              <a:rPr lang="en-US" sz="1800" i="1" baseline="30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+</a:t>
            </a:r>
            <a:r>
              <a:rPr lang="en-US" sz="1800" i="1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to side with a H-shortage.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4.	</a:t>
            </a:r>
            <a:r>
              <a:rPr lang="en-US" sz="1800" i="1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Allocate charge for each reaction.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5.	</a:t>
            </a:r>
            <a:r>
              <a:rPr lang="en-US" sz="1800" i="1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Equalize electron transfer for both reactions.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6.	</a:t>
            </a:r>
            <a:r>
              <a:rPr lang="en-US" sz="1800" i="1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Add half reactions together.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7.	</a:t>
            </a:r>
            <a:r>
              <a:rPr lang="en-US" sz="1800" i="1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Check for mass and charge balance.</a:t>
            </a:r>
            <a:endParaRPr lang="en-GB" sz="1800" i="1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357188"/>
            <a:ext cx="8604250" cy="714375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eaLnBrk="1" hangingPunct="1">
              <a:lnSpc>
                <a:spcPct val="75000"/>
              </a:lnSpc>
              <a:defRPr/>
            </a:pPr>
            <a:r>
              <a:rPr lang="en-US" sz="2800" b="1" dirty="0" smtClean="0">
                <a:solidFill>
                  <a:schemeClr val="accent1"/>
                </a:solidFill>
                <a:latin typeface="Comic Sans MS" pitchFamily="66" charset="0"/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  <a:latin typeface="Comic Sans MS" pitchFamily="66" charset="0"/>
              </a:rPr>
              <a:t>BALANCING REDOX REACTIONS</a:t>
            </a:r>
            <a:endParaRPr lang="en-GB" sz="2800" b="1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055192" y="5592780"/>
            <a:ext cx="7800578" cy="584775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b="1" dirty="0" smtClean="0">
                <a:solidFill>
                  <a:srgbClr val="FFC000"/>
                </a:solidFill>
                <a:latin typeface="Comic Sans MS" pitchFamily="66" charset="0"/>
              </a:rPr>
              <a:t>See the video on the balancing of a redox reaction in an acidic medium. The video is only available in English.</a:t>
            </a:r>
            <a:endParaRPr lang="en-US" sz="1600" b="1" dirty="0">
              <a:solidFill>
                <a:srgbClr val="FFC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428624" y="1916832"/>
            <a:ext cx="8247063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At around 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25 minutes and 37 seconds 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in 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the video you will hear that the above mentioned “Try Yourself 3.10” question is a question in </a:t>
            </a:r>
            <a:r>
              <a:rPr lang="en-US" sz="1800" dirty="0" smtClean="0">
                <a:solidFill>
                  <a:srgbClr val="0000FF"/>
                </a:solidFill>
                <a:latin typeface="Comic Sans MS" pitchFamily="66" charset="0"/>
              </a:rPr>
              <a:t>e-Test </a:t>
            </a:r>
            <a:r>
              <a:rPr lang="en-US" sz="1800" dirty="0" smtClean="0">
                <a:solidFill>
                  <a:srgbClr val="0000FF"/>
                </a:solidFill>
                <a:latin typeface="Comic Sans MS" pitchFamily="66" charset="0"/>
              </a:rPr>
              <a:t>3 – Redox </a:t>
            </a:r>
            <a:r>
              <a:rPr lang="en-US" sz="1800" dirty="0" smtClean="0">
                <a:solidFill>
                  <a:srgbClr val="0000FF"/>
                </a:solidFill>
                <a:latin typeface="Comic Sans MS" pitchFamily="66" charset="0"/>
              </a:rPr>
              <a:t>reactions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.</a:t>
            </a:r>
            <a:endParaRPr lang="en-US" sz="1800" dirty="0" smtClean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endParaRPr lang="en-US" sz="1800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I say there that you must upload your answer to </a:t>
            </a:r>
            <a:r>
              <a:rPr lang="en-US" sz="1800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eFundi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.  THAT IS NOT VALID ANYMORE. THE VIDEO WAS MADE FOR LAST YEAR’S STUDENTS AND IT WAS AN E-TEST FOR THEM.</a:t>
            </a:r>
            <a:endParaRPr lang="en-US" sz="1800" dirty="0" smtClean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endParaRPr lang="en-US" sz="1800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020019" y="692696"/>
            <a:ext cx="5064274" cy="40011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Correction on video 3.8</a:t>
            </a:r>
            <a:endParaRPr lang="en-US" sz="2000" b="1" dirty="0">
              <a:solidFill>
                <a:srgbClr val="FFC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128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1352550" y="1455738"/>
            <a:ext cx="6648450" cy="46166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 smtClean="0">
                <a:solidFill>
                  <a:srgbClr val="C00000"/>
                </a:solidFill>
                <a:latin typeface="Comic Sans MS" pitchFamily="66" charset="0"/>
              </a:rPr>
              <a:t>Alkaline/Basic </a:t>
            </a:r>
            <a:r>
              <a:rPr lang="en-US" b="1" dirty="0">
                <a:solidFill>
                  <a:srgbClr val="C00000"/>
                </a:solidFill>
                <a:latin typeface="Comic Sans MS" pitchFamily="66" charset="0"/>
              </a:rPr>
              <a:t>medium</a:t>
            </a:r>
            <a:r>
              <a:rPr lang="en-US" b="1" dirty="0" smtClean="0">
                <a:solidFill>
                  <a:srgbClr val="C00000"/>
                </a:solidFill>
                <a:latin typeface="Comic Sans MS" pitchFamily="66" charset="0"/>
              </a:rPr>
              <a:t>:</a:t>
            </a:r>
            <a:endParaRPr lang="en-US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464343" y="2420888"/>
            <a:ext cx="8247063" cy="273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1.	</a:t>
            </a:r>
            <a:r>
              <a:rPr lang="en-US" sz="1800" i="1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Allocate oxidation numbers.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2.	W</a:t>
            </a:r>
            <a:r>
              <a:rPr lang="en-US" sz="1800" i="1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rite down half reactions.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3.	</a:t>
            </a:r>
            <a:r>
              <a:rPr lang="en-US" sz="1800" i="1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Balance number of atoms for each reaction. Add OH </a:t>
            </a:r>
            <a:r>
              <a:rPr lang="en-US" sz="1800" i="1" baseline="30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-</a:t>
            </a:r>
            <a:r>
              <a:rPr lang="en-US" sz="1800" i="1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to side with an O-shortage and H</a:t>
            </a:r>
            <a:r>
              <a:rPr lang="en-US" sz="1800" i="1" baseline="-25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2</a:t>
            </a:r>
            <a:r>
              <a:rPr lang="en-US" sz="1800" i="1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O to side with a H-shortage.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4.	</a:t>
            </a:r>
            <a:r>
              <a:rPr lang="en-US" sz="1800" i="1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Allocate charge for each reaction.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5.	</a:t>
            </a:r>
            <a:r>
              <a:rPr lang="en-US" sz="1800" i="1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Equalize electron transfer for both reactions.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6.	</a:t>
            </a:r>
            <a:r>
              <a:rPr lang="en-US" sz="1800" i="1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Add half reactions together.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7.	</a:t>
            </a:r>
            <a:r>
              <a:rPr lang="en-US" sz="1800" i="1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Check for mass and charge balance.</a:t>
            </a:r>
            <a:endParaRPr lang="en-GB" sz="1800" i="1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357188"/>
            <a:ext cx="8604250" cy="714375"/>
          </a:xfrm>
          <a:solidFill>
            <a:schemeClr val="bg2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1" hangingPunct="1">
              <a:lnSpc>
                <a:spcPct val="75000"/>
              </a:lnSpc>
              <a:defRPr/>
            </a:pPr>
            <a:r>
              <a:rPr lang="en-US" sz="2800" b="1" dirty="0" smtClean="0">
                <a:solidFill>
                  <a:schemeClr val="accent1"/>
                </a:solidFill>
                <a:latin typeface="Comic Sans MS" pitchFamily="66" charset="0"/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  <a:latin typeface="Comic Sans MS" pitchFamily="66" charset="0"/>
              </a:rPr>
              <a:t>BALANCING REDOX REACTIONS</a:t>
            </a:r>
            <a:endParaRPr lang="en-GB" sz="2800" b="1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117187" y="5661248"/>
            <a:ext cx="7800578" cy="584775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b="1" dirty="0" smtClean="0">
                <a:solidFill>
                  <a:srgbClr val="FFC000"/>
                </a:solidFill>
                <a:latin typeface="Comic Sans MS" pitchFamily="66" charset="0"/>
              </a:rPr>
              <a:t>See the video on balancing redox reactions in an alkaline/basic medium. The video is only available in English.</a:t>
            </a:r>
            <a:endParaRPr lang="en-US" sz="1600" b="1" dirty="0">
              <a:solidFill>
                <a:srgbClr val="FFC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42875"/>
            <a:ext cx="7162800" cy="762000"/>
          </a:xfrm>
          <a:solidFill>
            <a:srgbClr val="F6BF69"/>
          </a:solidFill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altLang="en-US" sz="4000" smtClean="0"/>
              <a:t>Why Study Redox Reactions</a:t>
            </a:r>
          </a:p>
        </p:txBody>
      </p:sp>
      <p:pic>
        <p:nvPicPr>
          <p:cNvPr id="89091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2714625"/>
            <a:ext cx="1785938" cy="18573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71842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214313" y="5656263"/>
            <a:ext cx="2860675" cy="3968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Metals manufacturing </a:t>
            </a:r>
          </a:p>
        </p:txBody>
      </p:sp>
      <p:sp>
        <p:nvSpPr>
          <p:cNvPr id="89093" name="Rectangle 5"/>
          <p:cNvSpPr>
            <a:spLocks noChangeArrowheads="1"/>
          </p:cNvSpPr>
          <p:nvPr/>
        </p:nvSpPr>
        <p:spPr bwMode="auto">
          <a:xfrm>
            <a:off x="4857750" y="3429000"/>
            <a:ext cx="809625" cy="396875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000" b="1">
                <a:latin typeface="Comic Sans MS" panose="030F0702030302020204" pitchFamily="66" charset="0"/>
              </a:rPr>
              <a:t>Fuels</a:t>
            </a:r>
          </a:p>
        </p:txBody>
      </p:sp>
      <p:sp>
        <p:nvSpPr>
          <p:cNvPr id="89094" name="Rectangle 6"/>
          <p:cNvSpPr>
            <a:spLocks noChangeArrowheads="1"/>
          </p:cNvSpPr>
          <p:nvPr/>
        </p:nvSpPr>
        <p:spPr bwMode="auto">
          <a:xfrm>
            <a:off x="6500813" y="5746750"/>
            <a:ext cx="1319212" cy="396875"/>
          </a:xfrm>
          <a:prstGeom prst="rect">
            <a:avLst/>
          </a:prstGeom>
          <a:solidFill>
            <a:srgbClr val="F6BF69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000" b="1">
                <a:latin typeface="Comic Sans MS" panose="030F0702030302020204" pitchFamily="66" charset="0"/>
              </a:rPr>
              <a:t>Corrosion</a:t>
            </a:r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3571875" y="1765300"/>
            <a:ext cx="1333500" cy="3968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FFFFFF"/>
                </a:solidFill>
                <a:latin typeface="Comic Sans MS" pitchFamily="66" charset="0"/>
              </a:rPr>
              <a:t>Batteries</a:t>
            </a:r>
          </a:p>
        </p:txBody>
      </p:sp>
      <p:pic>
        <p:nvPicPr>
          <p:cNvPr id="8909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2298700"/>
            <a:ext cx="2200275" cy="3273425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battery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3" y="1143000"/>
            <a:ext cx="240347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corrosion1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0" y="4849813"/>
            <a:ext cx="2286000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corrosion2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38" y="3143250"/>
            <a:ext cx="1500187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 animBg="1"/>
      <p:bldP spid="89093" grpId="0" animBg="1"/>
      <p:bldP spid="89094" grpId="0" animBg="1"/>
      <p:bldP spid="8909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979712" y="764704"/>
            <a:ext cx="5064274" cy="40011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Correction on video 3.8</a:t>
            </a:r>
            <a:endParaRPr lang="en-US" sz="2000" b="1" dirty="0">
              <a:solidFill>
                <a:srgbClr val="FFC000"/>
              </a:solidFill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48390" y="2500447"/>
            <a:ext cx="8136904" cy="247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At around 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27 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minutes and 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20 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seconds in the video you will hear that the above mentioned “Try Yourself 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3.11” 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question is a question in </a:t>
            </a:r>
            <a:r>
              <a:rPr lang="en-US" sz="1800" dirty="0">
                <a:solidFill>
                  <a:srgbClr val="0000FF"/>
                </a:solidFill>
                <a:latin typeface="Comic Sans MS" pitchFamily="66" charset="0"/>
              </a:rPr>
              <a:t>e-Test 3 – Redox reactions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.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endParaRPr lang="en-US" sz="1800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I say there that you must upload your answer to </a:t>
            </a:r>
            <a:r>
              <a:rPr lang="en-US" sz="18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eFundi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.  THAT IS NOT VALID ANYMORE. THE VIDEO WAS MADE FOR LAST YEAR’S STUDENTS AND IT WAS AN E-TEST FOR THEM.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endParaRPr lang="en-US" sz="1800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38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8"/>
          <p:cNvSpPr>
            <a:spLocks noChangeArrowheads="1"/>
          </p:cNvSpPr>
          <p:nvPr/>
        </p:nvSpPr>
        <p:spPr bwMode="auto">
          <a:xfrm>
            <a:off x="0" y="0"/>
            <a:ext cx="1455738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40996" tIns="152352" rIns="0" bIns="152352" anchor="ctr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af-ZA" altLang="en-US" sz="2400"/>
          </a:p>
        </p:txBody>
      </p:sp>
      <p:sp>
        <p:nvSpPr>
          <p:cNvPr id="4" name="TextBox 3"/>
          <p:cNvSpPr txBox="1"/>
          <p:nvPr/>
        </p:nvSpPr>
        <p:spPr bwMode="auto">
          <a:xfrm>
            <a:off x="205154" y="214290"/>
            <a:ext cx="8721969" cy="2062091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29" tIns="45714" rIns="91429" bIns="45714">
            <a:spAutoFit/>
            <a:sp3d extrusionH="57150">
              <a:bevelT w="82550" h="38100" prst="coolSlant"/>
            </a:sp3d>
          </a:bodyPr>
          <a:lstStyle/>
          <a:p>
            <a:pPr algn="r">
              <a:defRPr/>
            </a:pPr>
            <a:endParaRPr lang="en-US" sz="5400" u="sng" dirty="0">
              <a:solidFill>
                <a:srgbClr val="FFFFFF"/>
              </a:solidFill>
              <a:effectLst>
                <a:outerShdw blurRad="50800" dist="38100" dir="10800000" algn="ctr" rotWithShape="0">
                  <a:schemeClr val="tx1">
                    <a:lumMod val="95000"/>
                    <a:lumOff val="5000"/>
                    <a:alpha val="50000"/>
                  </a:schemeClr>
                </a:outerShdw>
                <a:reflection blurRad="6350" stA="55000" endA="300" endPos="45500" dir="5400000" sy="-100000" algn="bl" rotWithShape="0"/>
              </a:effectLst>
              <a:latin typeface="Calibri" pitchFamily="34" charset="0"/>
            </a:endParaRPr>
          </a:p>
          <a:p>
            <a:pPr algn="r">
              <a:defRPr/>
            </a:pPr>
            <a:endParaRPr lang="en-US" sz="5400" u="sng" dirty="0">
              <a:solidFill>
                <a:srgbClr val="FFFFFF"/>
              </a:solidFill>
              <a:effectLst>
                <a:outerShdw blurRad="50800" dist="38100" dir="10800000" algn="ctr" rotWithShape="0">
                  <a:schemeClr val="tx1">
                    <a:lumMod val="95000"/>
                    <a:lumOff val="5000"/>
                    <a:alpha val="50000"/>
                  </a:schemeClr>
                </a:outerShdw>
                <a:reflection blurRad="6350" stA="55000" endA="300" endPos="45500" dir="5400000" sy="-100000" algn="bl" rotWithShape="0"/>
              </a:effectLst>
              <a:latin typeface="Calibri" pitchFamily="34" charset="0"/>
            </a:endParaRPr>
          </a:p>
          <a:p>
            <a:pPr algn="r">
              <a:defRPr/>
            </a:pPr>
            <a:endParaRPr lang="af-ZA" sz="20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1931695" y="785794"/>
            <a:ext cx="6712271" cy="1077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91429" tIns="45714" rIns="91429" bIns="45714">
            <a:spAutoFit/>
            <a:sp3d extrusionH="57150">
              <a:bevelT w="82550" h="38100" prst="coolSlant"/>
            </a:sp3d>
          </a:bodyPr>
          <a:lstStyle/>
          <a:p>
            <a:pPr algn="ctr">
              <a:defRPr/>
            </a:pPr>
            <a:r>
              <a:rPr lang="af-ZA" sz="3200" b="1" cap="small" dirty="0" err="1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Calibri" pitchFamily="34" charset="0"/>
              </a:rPr>
              <a:t>Classification</a:t>
            </a:r>
            <a:r>
              <a:rPr lang="af-ZA" sz="3200" b="1" cap="small" dirty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Calibri" pitchFamily="34" charset="0"/>
              </a:rPr>
              <a:t> of </a:t>
            </a:r>
            <a:r>
              <a:rPr lang="af-ZA" sz="3200" b="1" cap="small" dirty="0" err="1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Calibri" pitchFamily="34" charset="0"/>
              </a:rPr>
              <a:t>reactions</a:t>
            </a:r>
            <a:r>
              <a:rPr lang="af-ZA" sz="3200" b="1" cap="small" dirty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Calibri" pitchFamily="34" charset="0"/>
              </a:rPr>
              <a:t> in </a:t>
            </a:r>
            <a:r>
              <a:rPr lang="af-ZA" sz="3200" b="1" cap="small" dirty="0" err="1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Calibri" pitchFamily="34" charset="0"/>
              </a:rPr>
              <a:t>aqueous</a:t>
            </a:r>
            <a:r>
              <a:rPr lang="af-ZA" sz="3200" b="1" cap="small" dirty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af-ZA" sz="3200" b="1" cap="small" dirty="0" err="1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Calibri" pitchFamily="34" charset="0"/>
              </a:rPr>
              <a:t>solutions</a:t>
            </a:r>
            <a:endParaRPr lang="en-US" sz="3200" b="1" cap="small" dirty="0">
              <a:ln>
                <a:solidFill>
                  <a:srgbClr val="FFFFFF"/>
                </a:solidFill>
              </a:ln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116744" name="Group 14"/>
          <p:cNvGrpSpPr>
            <a:grpSpLocks/>
          </p:cNvGrpSpPr>
          <p:nvPr/>
        </p:nvGrpSpPr>
        <p:grpSpPr bwMode="auto">
          <a:xfrm>
            <a:off x="382588" y="544513"/>
            <a:ext cx="1416050" cy="1460500"/>
            <a:chOff x="295088" y="214291"/>
            <a:chExt cx="1415494" cy="1460421"/>
          </a:xfrm>
        </p:grpSpPr>
        <p:sp>
          <p:nvSpPr>
            <p:cNvPr id="13" name="TextBox 12"/>
            <p:cNvSpPr txBox="1"/>
            <p:nvPr/>
          </p:nvSpPr>
          <p:spPr bwMode="auto">
            <a:xfrm rot="16200000">
              <a:off x="272624" y="236755"/>
              <a:ext cx="1460421" cy="1415494"/>
            </a:xfrm>
            <a:prstGeom prst="rect">
              <a:avLst/>
            </a:prstGeom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  <a:tileRect r="-100000" b="-100000"/>
            </a:gradFill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>
              <a:spAutoFit/>
              <a:sp3d extrusionH="57150">
                <a:bevelT w="82550" h="38100" prst="coolSlant"/>
              </a:sp3d>
            </a:bodyPr>
            <a:lstStyle/>
            <a:p>
              <a:pPr algn="ctr">
                <a:defRPr/>
              </a:pPr>
              <a:r>
                <a:rPr lang="af-ZA" sz="1400" dirty="0">
                  <a:latin typeface="Calibri" pitchFamily="34" charset="0"/>
                </a:rPr>
                <a:t>STUDY SECTION</a:t>
              </a:r>
            </a:p>
            <a:p>
              <a:pPr>
                <a:defRPr/>
              </a:pPr>
              <a:endParaRPr lang="af-ZA" dirty="0">
                <a:latin typeface="Times"/>
              </a:endParaRPr>
            </a:p>
            <a:p>
              <a:pPr>
                <a:defRPr/>
              </a:pPr>
              <a:endParaRPr lang="af-ZA" dirty="0">
                <a:latin typeface="Times"/>
              </a:endParaRPr>
            </a:p>
            <a:p>
              <a:pPr>
                <a:defRPr/>
              </a:pPr>
              <a:endParaRPr lang="af-ZA" dirty="0">
                <a:latin typeface="Times"/>
              </a:endParaRPr>
            </a:p>
          </p:txBody>
        </p:sp>
        <p:grpSp>
          <p:nvGrpSpPr>
            <p:cNvPr id="116750" name="Group 15"/>
            <p:cNvGrpSpPr>
              <a:grpSpLocks/>
            </p:cNvGrpSpPr>
            <p:nvPr/>
          </p:nvGrpSpPr>
          <p:grpSpPr bwMode="auto">
            <a:xfrm>
              <a:off x="669525" y="407955"/>
              <a:ext cx="788832" cy="1066742"/>
              <a:chOff x="5857424" y="5693108"/>
              <a:chExt cx="915548" cy="1169544"/>
            </a:xfrm>
          </p:grpSpPr>
          <p:sp>
            <p:nvSpPr>
              <p:cNvPr id="14" name="Isosceles Triangle 13"/>
              <p:cNvSpPr/>
              <p:nvPr/>
            </p:nvSpPr>
            <p:spPr bwMode="auto">
              <a:xfrm rot="5400000">
                <a:off x="5730413" y="5820196"/>
                <a:ext cx="1169544" cy="915368"/>
              </a:xfrm>
              <a:prstGeom prst="triangle">
                <a:avLst>
                  <a:gd name="adj" fmla="val 50687"/>
                </a:avLst>
              </a:prstGeom>
              <a:solidFill>
                <a:schemeClr val="bg2">
                  <a:lumMod val="5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cene3d>
                  <a:camera prst="orthographicFront"/>
                  <a:lightRig rig="threePt" dir="t"/>
                </a:scene3d>
                <a:sp3d extrusionH="57150">
                  <a:bevelT w="82550" h="38100" prst="coolSlant"/>
                </a:sp3d>
              </a:bodyPr>
              <a:lstStyle/>
              <a:p>
                <a:pPr>
                  <a:defRPr/>
                </a:pPr>
                <a:endParaRPr lang="af-ZA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"/>
                </a:endParaRPr>
              </a:p>
            </p:txBody>
          </p:sp>
          <p:sp>
            <p:nvSpPr>
              <p:cNvPr id="116752" name="TextBox 14"/>
              <p:cNvSpPr txBox="1">
                <a:spLocks noChangeArrowheads="1"/>
              </p:cNvSpPr>
              <p:nvPr/>
            </p:nvSpPr>
            <p:spPr bwMode="auto">
              <a:xfrm>
                <a:off x="5906211" y="6010533"/>
                <a:ext cx="664442" cy="5061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SzPct val="100000"/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SzTx/>
                  <a:buFontTx/>
                  <a:buNone/>
                </a:pPr>
                <a:r>
                  <a:rPr lang="af-ZA" altLang="en-US" sz="2400">
                    <a:solidFill>
                      <a:srgbClr val="FFFFFF"/>
                    </a:solidFill>
                    <a:latin typeface="Calibri" panose="020F0502020204030204" pitchFamily="34" charset="0"/>
                  </a:rPr>
                  <a:t>3.9</a:t>
                </a:r>
              </a:p>
            </p:txBody>
          </p:sp>
        </p:grpSp>
      </p:grpSp>
      <p:sp>
        <p:nvSpPr>
          <p:cNvPr id="24" name="TextBox 23"/>
          <p:cNvSpPr txBox="1"/>
          <p:nvPr/>
        </p:nvSpPr>
        <p:spPr>
          <a:xfrm>
            <a:off x="235482" y="4284385"/>
            <a:ext cx="2442622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bliqueTopLef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>
              <a:defRPr/>
            </a:pPr>
            <a:r>
              <a:rPr lang="en-US" sz="3200" u="sng" dirty="0">
                <a:ln w="3175"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OUTCOMES</a:t>
            </a: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281354" y="5097958"/>
            <a:ext cx="8581292" cy="923330"/>
          </a:xfrm>
          <a:prstGeom prst="rect">
            <a:avLst/>
          </a:prstGeom>
          <a:solidFill>
            <a:srgbClr val="E6E6E6"/>
          </a:solidFill>
          <a:ln w="19050" cap="flat" cmpd="sng">
            <a:solidFill>
              <a:schemeClr val="tx1"/>
            </a:solidFill>
            <a:prstDash val="solid"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defRPr/>
            </a:pPr>
            <a:r>
              <a:rPr lang="en-GB" sz="1800" b="1" dirty="0"/>
              <a:t>Following completion of this Study Section you should:</a:t>
            </a:r>
            <a:endParaRPr lang="en-ZA" sz="1800" b="1" dirty="0"/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n-GB" sz="1800" dirty="0"/>
              <a:t>Be able to recognize the core characteristics of the four types of reactions (precipitation, acid-base, gas-forming and redox) in aqueous solutions.</a:t>
            </a:r>
            <a:endParaRPr lang="en-ZA" sz="1800" dirty="0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451338" y="3097285"/>
            <a:ext cx="8229600" cy="400110"/>
          </a:xfrm>
          <a:prstGeom prst="rect">
            <a:avLst/>
          </a:prstGeom>
          <a:solidFill>
            <a:srgbClr val="E6E6E6"/>
          </a:solidFill>
          <a:ln w="19050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tabLst>
                <a:tab pos="360363" algn="l"/>
              </a:tabLst>
              <a:defRPr/>
            </a:pP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This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study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section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is </a:t>
            </a: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based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on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 smtClean="0">
                <a:latin typeface="Calibri" pitchFamily="34" charset="0"/>
                <a:cs typeface="Times New Roman" pitchFamily="18" charset="0"/>
              </a:rPr>
              <a:t>chapter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 3 in </a:t>
            </a:r>
            <a:r>
              <a:rPr lang="af-ZA" sz="2000" dirty="0" err="1" smtClean="0">
                <a:latin typeface="Calibri" pitchFamily="34" charset="0"/>
                <a:cs typeface="Times New Roman" pitchFamily="18" charset="0"/>
              </a:rPr>
              <a:t>the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 smtClean="0">
                <a:latin typeface="Calibri" pitchFamily="34" charset="0"/>
                <a:cs typeface="Times New Roman" pitchFamily="18" charset="0"/>
              </a:rPr>
              <a:t>textbook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. </a:t>
            </a:r>
            <a:endParaRPr lang="en-US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571500" y="357188"/>
            <a:ext cx="7929563" cy="5715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2800" b="1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Recognizing reactions in aqueous solution</a:t>
            </a: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285720" y="2000240"/>
            <a:ext cx="8318500" cy="392909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b="1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Presipitation</a:t>
            </a:r>
            <a:r>
              <a:rPr lang="en-US" b="1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Reactions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Soluble ions combine in solution to form an insoluble product.</a:t>
            </a:r>
          </a:p>
          <a:p>
            <a:pPr marL="342900" indent="-342900" algn="ctr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2000" b="1" dirty="0" err="1">
                <a:solidFill>
                  <a:srgbClr val="FF0000"/>
                </a:solidFill>
                <a:latin typeface="Comic Sans MS" pitchFamily="66" charset="0"/>
              </a:rPr>
              <a:t>Pb</a:t>
            </a:r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</a:rPr>
              <a:t>(NO</a:t>
            </a:r>
            <a:r>
              <a:rPr lang="en-US" sz="2000" b="1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</a:rPr>
              <a:t>)</a:t>
            </a:r>
            <a:r>
              <a:rPr lang="en-US" sz="20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(</a:t>
            </a:r>
            <a:r>
              <a:rPr lang="en-US" sz="20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aq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) + 2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KI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(</a:t>
            </a:r>
            <a:r>
              <a:rPr lang="en-US" sz="20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aq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) 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  <a:cs typeface="Arial"/>
              </a:rPr>
              <a:t>→ </a:t>
            </a:r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  <a:cs typeface="Arial"/>
              </a:rPr>
              <a:t>Pb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cs typeface="Arial"/>
              </a:rPr>
              <a:t>I</a:t>
            </a:r>
            <a:r>
              <a:rPr lang="en-US" sz="2000" b="1" baseline="-25000" dirty="0">
                <a:solidFill>
                  <a:srgbClr val="0000FF"/>
                </a:solidFill>
                <a:latin typeface="Comic Sans MS" pitchFamily="66" charset="0"/>
                <a:cs typeface="Arial"/>
              </a:rPr>
              <a:t>2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  <a:cs typeface="Arial"/>
              </a:rPr>
              <a:t>(s) + 2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cs typeface="Arial"/>
              </a:rPr>
              <a:t>K</a:t>
            </a:r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  <a:cs typeface="Arial"/>
              </a:rPr>
              <a:t>NO</a:t>
            </a:r>
            <a:r>
              <a:rPr lang="en-US" sz="2000" b="1" baseline="-25000" dirty="0">
                <a:solidFill>
                  <a:srgbClr val="FF0000"/>
                </a:solidFill>
                <a:latin typeface="Comic Sans MS" pitchFamily="66" charset="0"/>
                <a:cs typeface="Arial"/>
              </a:rPr>
              <a:t>3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  <a:cs typeface="Arial"/>
              </a:rPr>
              <a:t>(</a:t>
            </a:r>
            <a:r>
              <a:rPr lang="en-US" sz="20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  <a:cs typeface="Arial"/>
              </a:rPr>
              <a:t>aq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  <a:cs typeface="Arial"/>
              </a:rPr>
              <a:t>)</a:t>
            </a:r>
            <a:endParaRPr lang="en-US" sz="2000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endParaRPr lang="en-US" sz="2000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endParaRPr lang="en-US" b="1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b="1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Acid-Base Reactions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Water is a product of many acid-base reactions and the </a:t>
            </a:r>
            <a:r>
              <a:rPr lang="en-US" sz="20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cation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of the base and the anion of the acid form a salt.</a:t>
            </a:r>
          </a:p>
          <a:p>
            <a:pPr marL="342900" indent="-342900" algn="ctr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</a:rPr>
              <a:t>HNO</a:t>
            </a:r>
            <a:r>
              <a:rPr lang="en-US" sz="2000" b="1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(</a:t>
            </a:r>
            <a:r>
              <a:rPr lang="en-US" sz="20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aq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) + 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</a:rPr>
              <a:t>KOH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(</a:t>
            </a:r>
            <a:r>
              <a:rPr lang="en-US" sz="20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aq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) 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  <a:cs typeface="Arial"/>
              </a:rPr>
              <a:t>→ </a:t>
            </a:r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  <a:cs typeface="Arial"/>
              </a:rPr>
              <a:t>H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cs typeface="Arial"/>
              </a:rPr>
              <a:t>OH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  <a:cs typeface="Arial"/>
              </a:rPr>
              <a:t>(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Brush Script MT" pitchFamily="66" charset="0"/>
                <a:cs typeface="Arial"/>
              </a:rPr>
              <a:t>l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  <a:cs typeface="Arial"/>
              </a:rPr>
              <a:t>) + </a:t>
            </a:r>
            <a:r>
              <a:rPr lang="en-US" sz="2000" b="1" dirty="0">
                <a:solidFill>
                  <a:srgbClr val="0000FF"/>
                </a:solidFill>
                <a:latin typeface="Comic Sans MS" pitchFamily="66" charset="0"/>
                <a:cs typeface="Arial"/>
              </a:rPr>
              <a:t>K</a:t>
            </a:r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  <a:cs typeface="Arial"/>
              </a:rPr>
              <a:t>NO</a:t>
            </a:r>
            <a:r>
              <a:rPr lang="en-US" sz="2000" b="1" baseline="-25000" dirty="0">
                <a:solidFill>
                  <a:srgbClr val="FF0000"/>
                </a:solidFill>
                <a:latin typeface="Comic Sans MS" pitchFamily="66" charset="0"/>
                <a:cs typeface="Arial"/>
              </a:rPr>
              <a:t>3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  <a:cs typeface="Arial"/>
              </a:rPr>
              <a:t>(</a:t>
            </a:r>
            <a:r>
              <a:rPr lang="en-US" sz="2000" dirty="0" err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  <a:cs typeface="Arial"/>
              </a:rPr>
              <a:t>aq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  <a:cs typeface="Arial"/>
              </a:rPr>
              <a:t>)</a:t>
            </a:r>
            <a:endParaRPr lang="en-US" sz="2000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571500" y="357188"/>
            <a:ext cx="7929563" cy="5715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2800" b="1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Recognizing reactions in aqueous solution</a:t>
            </a: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285750" y="1428750"/>
            <a:ext cx="83185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b="1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Gas-Forming Reactions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endParaRPr lang="en-US" sz="2000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endParaRPr lang="en-US" sz="2000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119812" name="Picture 2" descr=" 05T03.jpg                                                      00026ED5Fausto                         BA94C69E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2000250"/>
            <a:ext cx="8966200" cy="371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571500" y="357188"/>
            <a:ext cx="7929563" cy="5715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2800" b="1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Recognizing reactions in aqueous solution</a:t>
            </a: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285750" y="1357313"/>
            <a:ext cx="8318500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b="1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Oxidation-Reduction Reactions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These reactions are not ion exchange reactions. Electrons are transferred from one material to another.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endParaRPr lang="en-US" sz="2000" dirty="0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00188" y="4195763"/>
            <a:ext cx="5857875" cy="461962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latin typeface="Comic Sans MS" pitchFamily="66" charset="0"/>
              </a:rPr>
              <a:t>2 Na (s) + Cl</a:t>
            </a:r>
            <a:r>
              <a:rPr lang="en-US" b="1" baseline="-25000" dirty="0">
                <a:latin typeface="Comic Sans MS" pitchFamily="66" charset="0"/>
              </a:rPr>
              <a:t>2</a:t>
            </a:r>
            <a:r>
              <a:rPr lang="en-US" b="1" dirty="0">
                <a:latin typeface="Comic Sans MS" pitchFamily="66" charset="0"/>
              </a:rPr>
              <a:t>(g)  </a:t>
            </a:r>
            <a:r>
              <a:rPr lang="en-US" b="1" dirty="0">
                <a:latin typeface="Comic Sans MS" pitchFamily="66" charset="0"/>
                <a:sym typeface="Symbol" pitchFamily="18" charset="2"/>
              </a:rPr>
              <a:t></a:t>
            </a:r>
            <a:r>
              <a:rPr lang="en-US" b="1" dirty="0">
                <a:latin typeface="Comic Sans MS" pitchFamily="66" charset="0"/>
              </a:rPr>
              <a:t>  2 </a:t>
            </a:r>
            <a:r>
              <a:rPr lang="en-US" b="1" dirty="0" err="1">
                <a:latin typeface="Comic Sans MS" pitchFamily="66" charset="0"/>
              </a:rPr>
              <a:t>NaCl</a:t>
            </a:r>
            <a:r>
              <a:rPr lang="en-US" b="1" dirty="0">
                <a:latin typeface="Comic Sans MS" pitchFamily="66" charset="0"/>
              </a:rPr>
              <a:t>(s)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500188" y="3000375"/>
            <a:ext cx="5857875" cy="830263"/>
          </a:xfrm>
          <a:prstGeom prst="rect">
            <a:avLst/>
          </a:prstGeom>
          <a:solidFill>
            <a:schemeClr val="accent3"/>
          </a:solidFill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latin typeface="Comic Sans MS" pitchFamily="66" charset="0"/>
              </a:rPr>
              <a:t>Na releases 1 e</a:t>
            </a:r>
            <a:r>
              <a:rPr lang="en-US" sz="1600" b="1" baseline="30000" dirty="0">
                <a:latin typeface="Comic Sans MS" pitchFamily="66" charset="0"/>
              </a:rPr>
              <a:t>-</a:t>
            </a:r>
            <a:r>
              <a:rPr lang="en-US" sz="1600" b="1" dirty="0">
                <a:latin typeface="Comic Sans MS" pitchFamily="66" charset="0"/>
              </a:rPr>
              <a:t> per atom.</a:t>
            </a:r>
          </a:p>
          <a:p>
            <a:pPr algn="ctr">
              <a:defRPr/>
            </a:pPr>
            <a:r>
              <a:rPr lang="en-US" sz="1600" b="1" dirty="0">
                <a:latin typeface="Comic Sans MS" pitchFamily="66" charset="0"/>
              </a:rPr>
              <a:t>Oxidation number increases.</a:t>
            </a:r>
          </a:p>
          <a:p>
            <a:pPr algn="ctr">
              <a:defRPr/>
            </a:pPr>
            <a:r>
              <a:rPr lang="en-US" sz="1600" b="1" dirty="0">
                <a:latin typeface="Comic Sans MS" pitchFamily="66" charset="0"/>
              </a:rPr>
              <a:t>Na is oxidized to Na</a:t>
            </a:r>
            <a:r>
              <a:rPr lang="en-US" sz="1600" b="1" baseline="30000" dirty="0">
                <a:latin typeface="Comic Sans MS" pitchFamily="66" charset="0"/>
              </a:rPr>
              <a:t>+</a:t>
            </a:r>
            <a:r>
              <a:rPr lang="en-US" sz="1600" b="1" dirty="0">
                <a:latin typeface="Comic Sans MS" pitchFamily="66" charset="0"/>
              </a:rPr>
              <a:t> and is the reducing agent.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562225" y="3908425"/>
            <a:ext cx="3367088" cy="368300"/>
            <a:chOff x="2561688" y="5562092"/>
            <a:chExt cx="3367634" cy="367238"/>
          </a:xfrm>
        </p:grpSpPr>
        <p:cxnSp>
          <p:nvCxnSpPr>
            <p:cNvPr id="120844" name="Straight Connector 8"/>
            <p:cNvCxnSpPr>
              <a:cxnSpLocks noChangeShapeType="1"/>
            </p:cNvCxnSpPr>
            <p:nvPr/>
          </p:nvCxnSpPr>
          <p:spPr bwMode="auto">
            <a:xfrm rot="5400000">
              <a:off x="2429654" y="5744366"/>
              <a:ext cx="285752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0845" name="Straight Connector 9"/>
            <p:cNvCxnSpPr>
              <a:cxnSpLocks noChangeShapeType="1"/>
            </p:cNvCxnSpPr>
            <p:nvPr/>
          </p:nvCxnSpPr>
          <p:spPr bwMode="auto">
            <a:xfrm flipV="1">
              <a:off x="2561688" y="5572140"/>
              <a:ext cx="3367634" cy="38604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0846" name="Straight Arrow Connector 10"/>
            <p:cNvCxnSpPr>
              <a:cxnSpLocks noChangeShapeType="1"/>
            </p:cNvCxnSpPr>
            <p:nvPr/>
          </p:nvCxnSpPr>
          <p:spPr bwMode="auto">
            <a:xfrm rot="16200000" flipH="1">
              <a:off x="5741473" y="5741481"/>
              <a:ext cx="367238" cy="846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3919538" y="4572000"/>
            <a:ext cx="2366962" cy="365125"/>
            <a:chOff x="3919010" y="5449361"/>
            <a:chExt cx="2367502" cy="365627"/>
          </a:xfrm>
        </p:grpSpPr>
        <p:cxnSp>
          <p:nvCxnSpPr>
            <p:cNvPr id="120841" name="Straight Connector 12"/>
            <p:cNvCxnSpPr>
              <a:cxnSpLocks noChangeShapeType="1"/>
            </p:cNvCxnSpPr>
            <p:nvPr/>
          </p:nvCxnSpPr>
          <p:spPr bwMode="auto">
            <a:xfrm rot="16200000" flipV="1">
              <a:off x="3766892" y="5642797"/>
              <a:ext cx="315872" cy="11636"/>
            </a:xfrm>
            <a:prstGeom prst="line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0842" name="Straight Connector 13"/>
            <p:cNvCxnSpPr>
              <a:cxnSpLocks noChangeShapeType="1"/>
            </p:cNvCxnSpPr>
            <p:nvPr/>
          </p:nvCxnSpPr>
          <p:spPr bwMode="auto">
            <a:xfrm flipV="1">
              <a:off x="3919010" y="5786454"/>
              <a:ext cx="2367502" cy="28534"/>
            </a:xfrm>
            <a:prstGeom prst="line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0843" name="Straight Arrow Connector 14"/>
            <p:cNvCxnSpPr>
              <a:cxnSpLocks noChangeShapeType="1"/>
            </p:cNvCxnSpPr>
            <p:nvPr/>
          </p:nvCxnSpPr>
          <p:spPr bwMode="auto">
            <a:xfrm rot="16200000" flipV="1">
              <a:off x="6103699" y="5622126"/>
              <a:ext cx="347118" cy="1588"/>
            </a:xfrm>
            <a:prstGeom prst="straightConnector1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1928813" y="5000625"/>
            <a:ext cx="5857875" cy="830263"/>
          </a:xfrm>
          <a:prstGeom prst="rect">
            <a:avLst/>
          </a:prstGeom>
          <a:solidFill>
            <a:srgbClr val="FF9999"/>
          </a:solidFill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latin typeface="Comic Sans MS" pitchFamily="66" charset="0"/>
              </a:rPr>
              <a:t>Cl</a:t>
            </a:r>
            <a:r>
              <a:rPr lang="en-US" sz="1600" b="1" baseline="-25000" dirty="0">
                <a:latin typeface="Comic Sans MS" pitchFamily="66" charset="0"/>
              </a:rPr>
              <a:t>2</a:t>
            </a:r>
            <a:r>
              <a:rPr lang="en-US" sz="1600" b="1" dirty="0">
                <a:latin typeface="Comic Sans MS" pitchFamily="66" charset="0"/>
              </a:rPr>
              <a:t> gains 2e</a:t>
            </a:r>
            <a:r>
              <a:rPr lang="en-US" sz="1600" b="1" baseline="30000" dirty="0">
                <a:latin typeface="Comic Sans MS" pitchFamily="66" charset="0"/>
              </a:rPr>
              <a:t>-</a:t>
            </a:r>
            <a:r>
              <a:rPr lang="en-US" sz="1600" b="1" dirty="0">
                <a:latin typeface="Comic Sans MS" pitchFamily="66" charset="0"/>
              </a:rPr>
              <a:t> per molecule.</a:t>
            </a:r>
          </a:p>
          <a:p>
            <a:pPr algn="ctr">
              <a:defRPr/>
            </a:pPr>
            <a:r>
              <a:rPr lang="en-US" sz="1600" b="1" dirty="0">
                <a:latin typeface="Comic Sans MS" pitchFamily="66" charset="0"/>
              </a:rPr>
              <a:t>Oxidation number decreases by 1 per Cl.</a:t>
            </a:r>
          </a:p>
          <a:p>
            <a:pPr algn="ctr">
              <a:defRPr/>
            </a:pPr>
            <a:r>
              <a:rPr lang="en-US" sz="1600" b="1" dirty="0">
                <a:latin typeface="Comic Sans MS" pitchFamily="66" charset="0"/>
              </a:rPr>
              <a:t>Cl</a:t>
            </a:r>
            <a:r>
              <a:rPr lang="en-US" sz="1600" b="1" baseline="-25000" dirty="0">
                <a:latin typeface="Comic Sans MS" pitchFamily="66" charset="0"/>
              </a:rPr>
              <a:t>2</a:t>
            </a:r>
            <a:r>
              <a:rPr lang="en-US" sz="1600" b="1" dirty="0">
                <a:latin typeface="Comic Sans MS" pitchFamily="66" charset="0"/>
              </a:rPr>
              <a:t> is reduced to </a:t>
            </a:r>
            <a:r>
              <a:rPr lang="en-US" sz="1600" b="1" dirty="0" err="1">
                <a:latin typeface="Comic Sans MS" pitchFamily="66" charset="0"/>
              </a:rPr>
              <a:t>Cl</a:t>
            </a:r>
            <a:r>
              <a:rPr lang="en-US" sz="1600" b="1" dirty="0">
                <a:latin typeface="Comic Sans MS" pitchFamily="66" charset="0"/>
              </a:rPr>
              <a:t>- and is the oxidizing agent.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7F7F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8" name="Text Box 4"/>
          <p:cNvSpPr txBox="1">
            <a:spLocks noChangeArrowheads="1"/>
          </p:cNvSpPr>
          <p:nvPr/>
        </p:nvSpPr>
        <p:spPr bwMode="auto">
          <a:xfrm>
            <a:off x="357188" y="4905375"/>
            <a:ext cx="8429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altLang="en-US" sz="2800" b="1" noProof="1">
                <a:solidFill>
                  <a:srgbClr val="FFFFFF"/>
                </a:solidFill>
                <a:latin typeface="Calibri" panose="020F0502020204030204" pitchFamily="34" charset="0"/>
              </a:rPr>
              <a:t>Atoms undergo a </a:t>
            </a:r>
            <a:r>
              <a:rPr lang="en-US" altLang="en-US" sz="2800" b="1" noProof="1">
                <a:solidFill>
                  <a:srgbClr val="0000FF"/>
                </a:solidFill>
                <a:latin typeface="Calibri" panose="020F0502020204030204" pitchFamily="34" charset="0"/>
              </a:rPr>
              <a:t>change in change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57188" y="2903538"/>
            <a:ext cx="8215312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800" b="1" noProof="1">
                <a:solidFill>
                  <a:srgbClr val="FFFFFF"/>
                </a:solidFill>
                <a:latin typeface="Calibri" panose="020F0502020204030204" pitchFamily="34" charset="0"/>
              </a:rPr>
              <a:t>During oxidation-reduction reactions, electrons are transferred from one atom to another atom. When oxidation takes place, reduction MUST also take place.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043608" y="406405"/>
            <a:ext cx="7103142" cy="64633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 type="none" w="sm" len="sm"/>
            <a:tailEnd type="none" w="sm" len="sm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ZA" sz="3600" b="1" cap="all" noProof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oX</a:t>
            </a:r>
            <a:r>
              <a:rPr lang="en-ZA" sz="3600" b="1" cap="all" noProof="1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idation-</a:t>
            </a:r>
            <a:r>
              <a:rPr lang="en-ZA" sz="3600" b="1" cap="all" noProof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red</a:t>
            </a:r>
            <a:r>
              <a:rPr lang="en-ZA" sz="3600" b="1" cap="all" noProof="1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uction</a:t>
            </a:r>
            <a:r>
              <a:rPr lang="en-US" sz="3600" b="1" cap="all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</a:t>
            </a:r>
            <a:r>
              <a:rPr lang="en-US" sz="3600" b="1" cap="all" noProof="1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reactions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785918" y="1762772"/>
            <a:ext cx="5429288" cy="52322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headEnd type="none" w="sm" len="sm"/>
            <a:tailEnd type="none" w="sm" len="sm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ZA" sz="2800" b="1" cap="all" noProof="1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Also named </a:t>
            </a:r>
            <a:r>
              <a:rPr lang="en-ZA" sz="2800" b="1" cap="all" noProof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redox</a:t>
            </a:r>
            <a:r>
              <a:rPr lang="en-ZA" sz="2800" b="1" cap="all" noProof="1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 reactions</a:t>
            </a:r>
            <a:endParaRPr lang="en-US" sz="2800" b="1" cap="all" noProof="1">
              <a:solidFill>
                <a:schemeClr val="tx2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8" grpId="0" autoUpdateAnimBg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4"/>
          <p:cNvSpPr txBox="1">
            <a:spLocks noChangeArrowheads="1"/>
          </p:cNvSpPr>
          <p:nvPr/>
        </p:nvSpPr>
        <p:spPr bwMode="auto">
          <a:xfrm>
            <a:off x="539750" y="549275"/>
            <a:ext cx="820896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Atoms that </a:t>
            </a:r>
            <a:r>
              <a:rPr lang="en-US" altLang="en-US" sz="2800">
                <a:solidFill>
                  <a:schemeClr val="hlink"/>
                </a:solidFill>
                <a:latin typeface="Arial" panose="020B0604020202020204" pitchFamily="34" charset="0"/>
              </a:rPr>
              <a:t>loses e</a:t>
            </a:r>
            <a:r>
              <a:rPr lang="en-US" altLang="en-US" sz="2800" baseline="30000">
                <a:solidFill>
                  <a:schemeClr val="hlink"/>
                </a:solidFill>
                <a:latin typeface="Arial" panose="020B0604020202020204" pitchFamily="34" charset="0"/>
              </a:rPr>
              <a:t>-</a:t>
            </a:r>
            <a:r>
              <a:rPr lang="en-US" altLang="en-US" sz="2800">
                <a:solidFill>
                  <a:schemeClr val="hlink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>
                <a:latin typeface="Arial" panose="020B0604020202020204" pitchFamily="34" charset="0"/>
              </a:rPr>
              <a:t>are </a:t>
            </a:r>
            <a:r>
              <a:rPr lang="en-US" altLang="en-US" sz="2800">
                <a:solidFill>
                  <a:schemeClr val="hlink"/>
                </a:solidFill>
                <a:latin typeface="Arial" panose="020B0604020202020204" pitchFamily="34" charset="0"/>
              </a:rPr>
              <a:t>oxidized</a:t>
            </a:r>
            <a:r>
              <a:rPr lang="en-US" altLang="en-US" sz="2800">
                <a:latin typeface="Arial" panose="020B0604020202020204" pitchFamily="34" charset="0"/>
              </a:rPr>
              <a:t>, and is the </a:t>
            </a:r>
            <a:r>
              <a:rPr lang="en-US" altLang="en-US" sz="2800">
                <a:solidFill>
                  <a:schemeClr val="hlink"/>
                </a:solidFill>
                <a:latin typeface="Arial" panose="020B0604020202020204" pitchFamily="34" charset="0"/>
              </a:rPr>
              <a:t>reducing agent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en-US" sz="2800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800">
                <a:solidFill>
                  <a:schemeClr val="hlink"/>
                </a:solidFill>
                <a:latin typeface="Arial" panose="020B0604020202020204" pitchFamily="34" charset="0"/>
              </a:rPr>
              <a:t>Reducing agent supplies e</a:t>
            </a:r>
            <a:r>
              <a:rPr lang="en-US" altLang="en-US" sz="2800" baseline="30000">
                <a:solidFill>
                  <a:schemeClr val="hlink"/>
                </a:solidFill>
                <a:latin typeface="Arial" panose="020B0604020202020204" pitchFamily="34" charset="0"/>
              </a:rPr>
              <a:t>-</a:t>
            </a:r>
            <a:endParaRPr lang="en-US" altLang="en-US" sz="2800" noProof="1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561157" name="Text Box 5"/>
          <p:cNvSpPr txBox="1">
            <a:spLocks noChangeArrowheads="1"/>
          </p:cNvSpPr>
          <p:nvPr/>
        </p:nvSpPr>
        <p:spPr bwMode="auto">
          <a:xfrm>
            <a:off x="785813" y="3771900"/>
            <a:ext cx="77152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Atoms that </a:t>
            </a:r>
            <a:r>
              <a:rPr lang="en-US" altLang="en-US" sz="2800">
                <a:solidFill>
                  <a:schemeClr val="hlink"/>
                </a:solidFill>
                <a:latin typeface="Arial" panose="020B0604020202020204" pitchFamily="34" charset="0"/>
              </a:rPr>
              <a:t>wins e</a:t>
            </a:r>
            <a:r>
              <a:rPr lang="en-US" altLang="en-US" sz="2800" baseline="30000">
                <a:solidFill>
                  <a:schemeClr val="hlink"/>
                </a:solidFill>
                <a:latin typeface="Arial" panose="020B0604020202020204" pitchFamily="34" charset="0"/>
              </a:rPr>
              <a:t>-</a:t>
            </a:r>
            <a:r>
              <a:rPr lang="en-US" altLang="en-US" sz="2800">
                <a:latin typeface="Arial" panose="020B0604020202020204" pitchFamily="34" charset="0"/>
              </a:rPr>
              <a:t> are </a:t>
            </a:r>
            <a:r>
              <a:rPr lang="en-US" altLang="en-US" sz="2800">
                <a:solidFill>
                  <a:schemeClr val="hlink"/>
                </a:solidFill>
                <a:latin typeface="Arial" panose="020B0604020202020204" pitchFamily="34" charset="0"/>
              </a:rPr>
              <a:t>reduced</a:t>
            </a:r>
            <a:r>
              <a:rPr lang="en-US" altLang="en-US" sz="2800">
                <a:latin typeface="Arial" panose="020B0604020202020204" pitchFamily="34" charset="0"/>
              </a:rPr>
              <a:t>, and is the </a:t>
            </a:r>
            <a:r>
              <a:rPr lang="en-US" altLang="en-US" sz="2800">
                <a:solidFill>
                  <a:schemeClr val="hlink"/>
                </a:solidFill>
                <a:latin typeface="Arial" panose="020B0604020202020204" pitchFamily="34" charset="0"/>
              </a:rPr>
              <a:t>oxidizing agent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en-US" sz="2800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800">
                <a:solidFill>
                  <a:schemeClr val="hlink"/>
                </a:solidFill>
                <a:latin typeface="Arial" panose="020B0604020202020204" pitchFamily="34" charset="0"/>
              </a:rPr>
              <a:t>Oxidizing agent takes e</a:t>
            </a:r>
            <a:r>
              <a:rPr lang="en-US" altLang="en-US" sz="2800" baseline="30000">
                <a:solidFill>
                  <a:schemeClr val="hlink"/>
                </a:solidFill>
                <a:latin typeface="Arial" panose="020B0604020202020204" pitchFamily="34" charset="0"/>
              </a:rPr>
              <a:t>-</a:t>
            </a:r>
            <a:endParaRPr lang="en-US" altLang="en-US" sz="2800" noProof="1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561158" name="Text Box 6"/>
          <p:cNvSpPr txBox="1">
            <a:spLocks noChangeArrowheads="1"/>
          </p:cNvSpPr>
          <p:nvPr/>
        </p:nvSpPr>
        <p:spPr bwMode="auto">
          <a:xfrm>
            <a:off x="971550" y="5734050"/>
            <a:ext cx="7272338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Cu</a:t>
            </a:r>
            <a:r>
              <a:rPr lang="en-US" sz="2000" baseline="30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2+   </a:t>
            </a:r>
            <a:r>
              <a:rPr lang="en-US" sz="2000" noProof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+</a:t>
            </a:r>
            <a:r>
              <a:rPr 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2e</a:t>
            </a:r>
            <a:r>
              <a:rPr lang="en-US" sz="2000" baseline="30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-</a:t>
            </a:r>
            <a:r>
              <a:rPr lang="en-US" sz="2000" noProof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</a:t>
            </a:r>
            <a:r>
              <a:rPr lang="en-US" sz="2000" noProof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→</a:t>
            </a:r>
            <a:r>
              <a:rPr lang="en-US" sz="2000" noProof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</a:t>
            </a:r>
            <a:r>
              <a:rPr 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Cu   </a:t>
            </a:r>
            <a:r>
              <a:rPr lang="en-US" sz="2000" noProof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……………    reduction half reaction</a:t>
            </a:r>
            <a:endParaRPr lang="en-ZA" sz="2000" dirty="0">
              <a:latin typeface="Arial" charset="0"/>
            </a:endParaRPr>
          </a:p>
        </p:txBody>
      </p:sp>
      <p:sp>
        <p:nvSpPr>
          <p:cNvPr id="561159" name="Text Box 7"/>
          <p:cNvSpPr txBox="1">
            <a:spLocks noChangeArrowheads="1"/>
          </p:cNvSpPr>
          <p:nvPr/>
        </p:nvSpPr>
        <p:spPr bwMode="auto">
          <a:xfrm>
            <a:off x="900113" y="2636838"/>
            <a:ext cx="7921625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Cu</a:t>
            </a:r>
            <a:r>
              <a:rPr lang="en-US" sz="2000" noProof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</a:t>
            </a:r>
            <a:r>
              <a:rPr lang="en-US" sz="2000" noProof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→</a:t>
            </a:r>
            <a:r>
              <a:rPr lang="en-US" sz="2000" noProof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</a:t>
            </a:r>
            <a:r>
              <a:rPr 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Cu</a:t>
            </a:r>
            <a:r>
              <a:rPr lang="en-US" sz="2000" baseline="30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2+</a:t>
            </a:r>
            <a:r>
              <a:rPr 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+    2e</a:t>
            </a:r>
            <a:r>
              <a:rPr lang="en-US" sz="2000" baseline="30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-</a:t>
            </a:r>
            <a:r>
              <a:rPr 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……………    oxidation half reaction</a:t>
            </a:r>
            <a:endParaRPr lang="en-ZA" sz="2000" dirty="0">
              <a:latin typeface="Arial" charset="0"/>
            </a:endParaRPr>
          </a:p>
        </p:txBody>
      </p:sp>
      <p:sp>
        <p:nvSpPr>
          <p:cNvPr id="90118" name="Rectangle 8"/>
          <p:cNvSpPr>
            <a:spLocks noChangeArrowheads="1"/>
          </p:cNvSpPr>
          <p:nvPr/>
        </p:nvSpPr>
        <p:spPr bwMode="auto">
          <a:xfrm>
            <a:off x="285750" y="476250"/>
            <a:ext cx="8318500" cy="28082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ZA" altLang="en-US" sz="2400">
              <a:latin typeface="Arial" panose="020B0604020202020204" pitchFamily="34" charset="0"/>
            </a:endParaRPr>
          </a:p>
        </p:txBody>
      </p:sp>
      <p:sp>
        <p:nvSpPr>
          <p:cNvPr id="90119" name="Rectangle 9"/>
          <p:cNvSpPr>
            <a:spLocks noChangeArrowheads="1"/>
          </p:cNvSpPr>
          <p:nvPr/>
        </p:nvSpPr>
        <p:spPr bwMode="auto">
          <a:xfrm>
            <a:off x="285750" y="3644900"/>
            <a:ext cx="8318500" cy="2663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ZA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1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61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1157" grpId="0"/>
      <p:bldP spid="5611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62" name="Group 4"/>
          <p:cNvGrpSpPr>
            <a:grpSpLocks/>
          </p:cNvGrpSpPr>
          <p:nvPr/>
        </p:nvGrpSpPr>
        <p:grpSpPr bwMode="auto">
          <a:xfrm>
            <a:off x="85725" y="1093788"/>
            <a:ext cx="8966200" cy="4978400"/>
            <a:chOff x="106394" y="908574"/>
            <a:chExt cx="8966200" cy="4977876"/>
          </a:xfrm>
        </p:grpSpPr>
        <p:pic>
          <p:nvPicPr>
            <p:cNvPr id="92163" name="Picture 2" descr=" 05T04.jpg                                                      00026ED5Fausto                         BA94C69E: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394" y="990600"/>
              <a:ext cx="8966200" cy="4895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164" name="TextBox 3"/>
            <p:cNvSpPr txBox="1">
              <a:spLocks noChangeArrowheads="1"/>
            </p:cNvSpPr>
            <p:nvPr/>
          </p:nvSpPr>
          <p:spPr bwMode="auto">
            <a:xfrm>
              <a:off x="122748" y="908574"/>
              <a:ext cx="1000132" cy="58477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af-ZA" altLang="en-US" sz="1600" b="1">
                  <a:solidFill>
                    <a:srgbClr val="FFFFFF"/>
                  </a:solidFill>
                  <a:latin typeface="Calibri" panose="020F0502020204030204" pitchFamily="34" charset="0"/>
                </a:rPr>
                <a:t>Table 3.3,  p. 130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ext Box 5"/>
          <p:cNvSpPr txBox="1">
            <a:spLocks noChangeArrowheads="1"/>
          </p:cNvSpPr>
          <p:nvPr/>
        </p:nvSpPr>
        <p:spPr bwMode="auto">
          <a:xfrm>
            <a:off x="485775" y="3670300"/>
            <a:ext cx="8229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af-ZA" altLang="en-US" sz="2400">
                <a:latin typeface="Comic Sans MS" panose="030F0702030302020204" pitchFamily="66" charset="0"/>
              </a:rPr>
              <a:t>Change in </a:t>
            </a:r>
            <a:r>
              <a:rPr lang="af-ZA" altLang="en-US" sz="2400">
                <a:solidFill>
                  <a:schemeClr val="hlink"/>
                </a:solidFill>
                <a:latin typeface="Comic Sans MS" panose="030F0702030302020204" pitchFamily="66" charset="0"/>
              </a:rPr>
              <a:t>charge</a:t>
            </a:r>
            <a:r>
              <a:rPr lang="af-ZA" altLang="en-US" sz="2400">
                <a:latin typeface="Comic Sans MS" panose="030F0702030302020204" pitchFamily="66" charset="0"/>
              </a:rPr>
              <a:t> of atoms  =  Change in </a:t>
            </a:r>
            <a:r>
              <a:rPr lang="af-ZA" altLang="en-US" sz="2400">
                <a:solidFill>
                  <a:schemeClr val="hlink"/>
                </a:solidFill>
                <a:latin typeface="Comic Sans MS" panose="030F0702030302020204" pitchFamily="66" charset="0"/>
              </a:rPr>
              <a:t>oxidation number </a:t>
            </a:r>
            <a:r>
              <a:rPr lang="af-ZA" altLang="en-US" sz="2400">
                <a:latin typeface="Comic Sans MS" panose="030F0702030302020204" pitchFamily="66" charset="0"/>
              </a:rPr>
              <a:t>of atoms</a:t>
            </a:r>
            <a:endParaRPr lang="af-ZA" altLang="en-US" sz="2400" noProof="1">
              <a:latin typeface="Comic Sans MS" panose="030F0702030302020204" pitchFamily="66" charset="0"/>
            </a:endParaRPr>
          </a:p>
        </p:txBody>
      </p:sp>
      <p:sp>
        <p:nvSpPr>
          <p:cNvPr id="161798" name="Text Box 6"/>
          <p:cNvSpPr txBox="1">
            <a:spLocks noChangeArrowheads="1"/>
          </p:cNvSpPr>
          <p:nvPr/>
        </p:nvSpPr>
        <p:spPr bwMode="auto">
          <a:xfrm>
            <a:off x="500063" y="714375"/>
            <a:ext cx="8286750" cy="769938"/>
          </a:xfrm>
          <a:prstGeom prst="rect">
            <a:avLst/>
          </a:prstGeom>
          <a:solidFill>
            <a:srgbClr val="DDD08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Identifiing</a:t>
            </a:r>
            <a:r>
              <a:rPr lang="en-US" sz="44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a change in charge</a:t>
            </a:r>
            <a:endParaRPr lang="en-US" sz="4400" noProof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1" name="Rectangle 5"/>
          <p:cNvSpPr>
            <a:spLocks noGrp="1" noChangeArrowheads="1"/>
          </p:cNvSpPr>
          <p:nvPr>
            <p:ph type="title"/>
          </p:nvPr>
        </p:nvSpPr>
        <p:spPr>
          <a:xfrm>
            <a:off x="1447800" y="142875"/>
            <a:ext cx="6096000" cy="838200"/>
          </a:xfrm>
          <a:solidFill>
            <a:schemeClr val="bg2">
              <a:lumMod val="20000"/>
              <a:lumOff val="80000"/>
            </a:schemeClr>
          </a:solidFill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ZA" sz="4000" noProof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OXIDATION NUMBERS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714375" y="5272088"/>
            <a:ext cx="7467600" cy="1371600"/>
            <a:chOff x="685800" y="5257800"/>
            <a:chExt cx="7467600" cy="1371600"/>
          </a:xfrm>
        </p:grpSpPr>
        <p:sp>
          <p:nvSpPr>
            <p:cNvPr id="167938" name="Rectangle 2"/>
            <p:cNvSpPr>
              <a:spLocks noChangeArrowheads="1"/>
            </p:cNvSpPr>
            <p:nvPr/>
          </p:nvSpPr>
          <p:spPr bwMode="auto">
            <a:xfrm>
              <a:off x="685800" y="5257800"/>
              <a:ext cx="7467600" cy="1371600"/>
            </a:xfrm>
            <a:prstGeom prst="rect">
              <a:avLst/>
            </a:prstGeom>
            <a:solidFill>
              <a:srgbClr val="FF9218"/>
            </a:solidFill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ZA" dirty="0">
                <a:latin typeface="Arial" charset="0"/>
              </a:endParaRPr>
            </a:p>
          </p:txBody>
        </p:sp>
        <p:sp>
          <p:nvSpPr>
            <p:cNvPr id="8" name="Rectangle 6"/>
            <p:cNvSpPr txBox="1">
              <a:spLocks noChangeArrowheads="1"/>
            </p:cNvSpPr>
            <p:nvPr/>
          </p:nvSpPr>
          <p:spPr bwMode="auto">
            <a:xfrm>
              <a:off x="785813" y="5429250"/>
              <a:ext cx="6072187" cy="10001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/>
            <a:lstStyle/>
            <a:p>
              <a:pPr marL="342900" indent="-342900">
                <a:spcBef>
                  <a:spcPct val="60000"/>
                </a:spcBef>
                <a:buSzPct val="100000"/>
                <a:defRPr/>
              </a:pPr>
              <a:r>
                <a:rPr lang="en-US" sz="2000" b="1" kern="0" noProof="1">
                  <a:latin typeface="Calibri" pitchFamily="34" charset="0"/>
                </a:rPr>
                <a:t>2.	In simple ions, ox. no. =  charge on ion.</a:t>
              </a:r>
            </a:p>
            <a:p>
              <a:pPr marL="342900" indent="-342900">
                <a:spcBef>
                  <a:spcPct val="20000"/>
                </a:spcBef>
                <a:buSzPct val="100000"/>
                <a:defRPr/>
              </a:pPr>
              <a:r>
                <a:rPr lang="en-US" sz="2000" b="1" kern="0" noProof="1">
                  <a:latin typeface="Calibri" pitchFamily="34" charset="0"/>
                </a:rPr>
                <a:t>   	 -1 for Cl</a:t>
              </a:r>
              <a:r>
                <a:rPr lang="en-US" sz="2000" b="1" kern="0" baseline="30000" noProof="1">
                  <a:latin typeface="Calibri" pitchFamily="34" charset="0"/>
                </a:rPr>
                <a:t>-</a:t>
              </a:r>
              <a:r>
                <a:rPr lang="en-US" sz="2000" b="1" kern="0" noProof="1">
                  <a:latin typeface="Calibri" pitchFamily="34" charset="0"/>
                </a:rPr>
                <a:t>                +2 for Mg</a:t>
              </a:r>
              <a:r>
                <a:rPr lang="en-US" sz="2000" b="1" kern="0" baseline="30000" noProof="1">
                  <a:latin typeface="Calibri" pitchFamily="34" charset="0"/>
                </a:rPr>
                <a:t>2+</a:t>
              </a:r>
              <a:endParaRPr lang="en-US" sz="2000" b="1" kern="0" noProof="1">
                <a:latin typeface="Calibri" pitchFamily="34" charset="0"/>
              </a:endParaRPr>
            </a:p>
            <a:p>
              <a:pPr marL="342900" indent="-342900">
                <a:spcBef>
                  <a:spcPct val="20000"/>
                </a:spcBef>
                <a:buSzPct val="100000"/>
                <a:defRPr/>
              </a:pPr>
              <a:endParaRPr lang="en-US" sz="2000" kern="0" noProof="1">
                <a:latin typeface="Calibri" pitchFamily="34" charset="0"/>
              </a:endParaRP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742950" y="1214438"/>
            <a:ext cx="7543800" cy="1905000"/>
            <a:chOff x="742976" y="1381124"/>
            <a:chExt cx="7543800" cy="1905000"/>
          </a:xfrm>
        </p:grpSpPr>
        <p:sp>
          <p:nvSpPr>
            <p:cNvPr id="167940" name="Rectangle 4"/>
            <p:cNvSpPr>
              <a:spLocks noChangeArrowheads="1"/>
            </p:cNvSpPr>
            <p:nvPr/>
          </p:nvSpPr>
          <p:spPr bwMode="auto">
            <a:xfrm>
              <a:off x="742976" y="1381124"/>
              <a:ext cx="7543800" cy="190500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ZA">
                <a:latin typeface="Arial" charset="0"/>
              </a:endParaRPr>
            </a:p>
          </p:txBody>
        </p:sp>
        <p:sp>
          <p:nvSpPr>
            <p:cNvPr id="10" name="Rectangle 6"/>
            <p:cNvSpPr txBox="1">
              <a:spLocks noChangeArrowheads="1"/>
            </p:cNvSpPr>
            <p:nvPr/>
          </p:nvSpPr>
          <p:spPr bwMode="auto">
            <a:xfrm>
              <a:off x="889026" y="1571624"/>
              <a:ext cx="7326313" cy="15001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/>
            <a:lstStyle/>
            <a:p>
              <a:pPr marL="342900" indent="-342900" algn="ctr">
                <a:spcBef>
                  <a:spcPct val="20000"/>
                </a:spcBef>
                <a:buSzPct val="100000"/>
                <a:defRPr/>
              </a:pPr>
              <a:r>
                <a:rPr lang="en-ZA" sz="2200" b="1" kern="0" noProof="1">
                  <a:solidFill>
                    <a:schemeClr val="hlink"/>
                  </a:solidFill>
                  <a:latin typeface="Calibri" pitchFamily="34" charset="0"/>
                </a:rPr>
                <a:t>Oxidation number</a:t>
              </a:r>
              <a:r>
                <a:rPr lang="en-ZA" sz="2200" b="1" kern="0" noProof="1">
                  <a:latin typeface="Calibri" pitchFamily="34" charset="0"/>
                </a:rPr>
                <a:t> of an atom, molecule or ion is the </a:t>
              </a:r>
              <a:r>
                <a:rPr lang="en-ZA" sz="2200" b="1" kern="0" noProof="1">
                  <a:solidFill>
                    <a:schemeClr val="hlink"/>
                  </a:solidFill>
                  <a:latin typeface="Calibri" pitchFamily="34" charset="0"/>
                </a:rPr>
                <a:t>electrical charge</a:t>
              </a:r>
              <a:r>
                <a:rPr lang="en-ZA" sz="2200" b="1" kern="0" noProof="1">
                  <a:latin typeface="Calibri" pitchFamily="34" charset="0"/>
                </a:rPr>
                <a:t> that the atom, molecule or ion has according to a set of </a:t>
              </a:r>
              <a:r>
                <a:rPr lang="en-US" sz="2200" b="1" kern="0" noProof="1">
                  <a:solidFill>
                    <a:schemeClr val="hlink"/>
                  </a:solidFill>
                  <a:latin typeface="Calibri" pitchFamily="34" charset="0"/>
                </a:rPr>
                <a:t>rules</a:t>
              </a:r>
              <a:endParaRPr lang="en-US" sz="2200" b="1" kern="0" dirty="0">
                <a:latin typeface="Calibri" pitchFamily="34" charset="0"/>
              </a:endParaRP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685800" y="3500438"/>
            <a:ext cx="7467600" cy="1371600"/>
            <a:chOff x="685800" y="3581400"/>
            <a:chExt cx="7467600" cy="1371600"/>
          </a:xfrm>
        </p:grpSpPr>
        <p:sp>
          <p:nvSpPr>
            <p:cNvPr id="167939" name="Rectangle 3"/>
            <p:cNvSpPr>
              <a:spLocks noChangeArrowheads="1"/>
            </p:cNvSpPr>
            <p:nvPr/>
          </p:nvSpPr>
          <p:spPr bwMode="auto">
            <a:xfrm>
              <a:off x="685800" y="3581400"/>
              <a:ext cx="7467600" cy="1371600"/>
            </a:xfrm>
            <a:prstGeom prst="rect">
              <a:avLst/>
            </a:prstGeom>
            <a:solidFill>
              <a:schemeClr val="bg1"/>
            </a:solidFill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ZA">
                <a:latin typeface="Arial" charset="0"/>
              </a:endParaRPr>
            </a:p>
          </p:txBody>
        </p:sp>
        <p:sp>
          <p:nvSpPr>
            <p:cNvPr id="11" name="Rectangle 6"/>
            <p:cNvSpPr txBox="1">
              <a:spLocks noChangeArrowheads="1"/>
            </p:cNvSpPr>
            <p:nvPr/>
          </p:nvSpPr>
          <p:spPr bwMode="auto">
            <a:xfrm>
              <a:off x="857250" y="3786187"/>
              <a:ext cx="6000750" cy="10715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/>
            <a:lstStyle/>
            <a:p>
              <a:pPr marL="342900" indent="-342900">
                <a:spcBef>
                  <a:spcPct val="20000"/>
                </a:spcBef>
                <a:buSzPct val="100000"/>
                <a:defRPr/>
              </a:pPr>
              <a:r>
                <a:rPr lang="en-US" sz="2000" b="1" kern="0" noProof="1">
                  <a:latin typeface="Calibri" pitchFamily="34" charset="0"/>
                </a:rPr>
                <a:t>1.	Each atom in free element has ox. no. = 0.</a:t>
              </a:r>
            </a:p>
            <a:p>
              <a:pPr marL="342900" indent="-342900">
                <a:spcBef>
                  <a:spcPct val="20000"/>
                </a:spcBef>
                <a:buSzPct val="100000"/>
                <a:defRPr/>
              </a:pPr>
              <a:r>
                <a:rPr lang="en-US" sz="2000" b="1" kern="0" noProof="1">
                  <a:latin typeface="Calibri" pitchFamily="34" charset="0"/>
                </a:rPr>
                <a:t>    	 Zn      O</a:t>
              </a:r>
              <a:r>
                <a:rPr lang="en-US" sz="2000" b="1" kern="0" baseline="-25000" noProof="1">
                  <a:latin typeface="Calibri" pitchFamily="34" charset="0"/>
                </a:rPr>
                <a:t>2</a:t>
              </a:r>
              <a:r>
                <a:rPr lang="en-US" sz="2000" b="1" kern="0" noProof="1">
                  <a:latin typeface="Calibri" pitchFamily="34" charset="0"/>
                </a:rPr>
                <a:t>      I</a:t>
              </a:r>
              <a:r>
                <a:rPr lang="en-US" sz="2000" b="1" kern="0" baseline="-25000" noProof="1">
                  <a:latin typeface="Calibri" pitchFamily="34" charset="0"/>
                </a:rPr>
                <a:t>2</a:t>
              </a:r>
              <a:r>
                <a:rPr lang="en-US" sz="2000" b="1" kern="0" noProof="1">
                  <a:latin typeface="Calibri" pitchFamily="34" charset="0"/>
                </a:rPr>
                <a:t>      S</a:t>
              </a:r>
              <a:r>
                <a:rPr lang="en-US" sz="2000" b="1" kern="0" baseline="-25000" noProof="1">
                  <a:latin typeface="Calibri" pitchFamily="34" charset="0"/>
                </a:rPr>
                <a:t>8</a:t>
              </a:r>
              <a:endParaRPr lang="en-US" sz="2000" b="1" kern="0" baseline="-25000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>
          <a:xfrm>
            <a:off x="1447800" y="142875"/>
            <a:ext cx="6096000" cy="838200"/>
          </a:xfrm>
          <a:solidFill>
            <a:schemeClr val="bg2">
              <a:lumMod val="20000"/>
              <a:lumOff val="80000"/>
            </a:schemeClr>
          </a:solidFill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ZA" sz="4000" noProof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OXIDATION NUMBERS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838200" y="1504950"/>
            <a:ext cx="7010400" cy="1066800"/>
            <a:chOff x="838200" y="1524000"/>
            <a:chExt cx="7010400" cy="1066800"/>
          </a:xfrm>
        </p:grpSpPr>
        <p:sp>
          <p:nvSpPr>
            <p:cNvPr id="169988" name="Rectangle 4"/>
            <p:cNvSpPr>
              <a:spLocks noChangeArrowheads="1"/>
            </p:cNvSpPr>
            <p:nvPr/>
          </p:nvSpPr>
          <p:spPr bwMode="auto">
            <a:xfrm>
              <a:off x="838200" y="1524000"/>
              <a:ext cx="7010400" cy="1066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ZA">
                <a:latin typeface="Arial" charset="0"/>
              </a:endParaRPr>
            </a:p>
          </p:txBody>
        </p:sp>
        <p:sp>
          <p:nvSpPr>
            <p:cNvPr id="10" name="Rectangle 6"/>
            <p:cNvSpPr txBox="1">
              <a:spLocks noChangeArrowheads="1"/>
            </p:cNvSpPr>
            <p:nvPr/>
          </p:nvSpPr>
          <p:spPr bwMode="auto">
            <a:xfrm>
              <a:off x="1071563" y="1643063"/>
              <a:ext cx="6500812" cy="857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/>
            <a:lstStyle/>
            <a:p>
              <a:pPr marL="342900" indent="-342900">
                <a:lnSpc>
                  <a:spcPct val="110000"/>
                </a:lnSpc>
                <a:spcBef>
                  <a:spcPct val="20000"/>
                </a:spcBef>
                <a:buSzPct val="100000"/>
                <a:defRPr/>
              </a:pPr>
              <a:r>
                <a:rPr lang="en-US" sz="2000" b="1" kern="0" noProof="1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3.	O has ox. no. = -2</a:t>
              </a:r>
            </a:p>
            <a:p>
              <a:pPr marL="342900" indent="-342900">
                <a:lnSpc>
                  <a:spcPct val="110000"/>
                </a:lnSpc>
                <a:spcBef>
                  <a:spcPct val="20000"/>
                </a:spcBef>
                <a:buSzPct val="100000"/>
                <a:defRPr/>
              </a:pPr>
              <a:r>
                <a:rPr lang="en-US" sz="2000" b="1" kern="0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    </a:t>
              </a:r>
              <a:r>
                <a:rPr lang="en-US" sz="2000" b="1" kern="0" noProof="1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(except in peroxides: in H</a:t>
              </a:r>
              <a:r>
                <a:rPr lang="en-US" sz="2000" b="1" kern="0" baseline="-25000" noProof="1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2</a:t>
              </a:r>
              <a:r>
                <a:rPr lang="en-US" sz="2000" b="1" kern="0" noProof="1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O</a:t>
              </a:r>
              <a:r>
                <a:rPr lang="en-US" sz="2000" b="1" kern="0" baseline="-25000" noProof="1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2</a:t>
              </a:r>
              <a:r>
                <a:rPr lang="en-US" sz="2000" b="1" kern="0" noProof="1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, O = -1)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838200" y="4710113"/>
            <a:ext cx="7010400" cy="1647825"/>
            <a:chOff x="838200" y="4495800"/>
            <a:chExt cx="7010400" cy="1647844"/>
          </a:xfrm>
        </p:grpSpPr>
        <p:sp>
          <p:nvSpPr>
            <p:cNvPr id="169986" name="Rectangle 2"/>
            <p:cNvSpPr>
              <a:spLocks noChangeArrowheads="1"/>
            </p:cNvSpPr>
            <p:nvPr/>
          </p:nvSpPr>
          <p:spPr bwMode="auto">
            <a:xfrm>
              <a:off x="838200" y="4495800"/>
              <a:ext cx="7010400" cy="1647844"/>
            </a:xfrm>
            <a:prstGeom prst="rect">
              <a:avLst/>
            </a:prstGeom>
            <a:solidFill>
              <a:srgbClr val="FFFF00"/>
            </a:solidFill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ZA">
                <a:latin typeface="Arial" charset="0"/>
              </a:endParaRPr>
            </a:p>
          </p:txBody>
        </p:sp>
        <p:sp>
          <p:nvSpPr>
            <p:cNvPr id="11" name="Rectangle 6"/>
            <p:cNvSpPr txBox="1">
              <a:spLocks noChangeArrowheads="1"/>
            </p:cNvSpPr>
            <p:nvPr/>
          </p:nvSpPr>
          <p:spPr bwMode="auto">
            <a:xfrm>
              <a:off x="1071563" y="4643439"/>
              <a:ext cx="5715000" cy="142876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/>
            <a:lstStyle/>
            <a:p>
              <a:pPr marL="342900" indent="-342900">
                <a:lnSpc>
                  <a:spcPct val="110000"/>
                </a:lnSpc>
                <a:spcBef>
                  <a:spcPct val="20000"/>
                </a:spcBef>
                <a:buSzPct val="100000"/>
                <a:defRPr/>
              </a:pPr>
              <a:r>
                <a:rPr lang="en-US" sz="2000" b="1" kern="0" noProof="1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5.	Algebraic sum of oxidation numbers </a:t>
              </a:r>
            </a:p>
            <a:p>
              <a:pPr marL="342900" indent="-342900">
                <a:lnSpc>
                  <a:spcPct val="110000"/>
                </a:lnSpc>
                <a:spcBef>
                  <a:spcPct val="20000"/>
                </a:spcBef>
                <a:buSzPct val="100000"/>
                <a:defRPr/>
              </a:pPr>
              <a:r>
                <a:rPr lang="en-US" sz="2000" b="1" kern="0" noProof="1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    = 0 for a compound </a:t>
              </a:r>
            </a:p>
            <a:p>
              <a:pPr marL="342900" indent="-342900">
                <a:lnSpc>
                  <a:spcPct val="110000"/>
                </a:lnSpc>
                <a:spcBef>
                  <a:spcPct val="20000"/>
                </a:spcBef>
                <a:buSzPct val="100000"/>
                <a:defRPr/>
              </a:pPr>
              <a:r>
                <a:rPr lang="en-US" sz="2000" b="1" kern="0" noProof="1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    = overall charge for an ion</a:t>
              </a: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835025" y="2933700"/>
            <a:ext cx="7010400" cy="1423988"/>
            <a:chOff x="428596" y="2790828"/>
            <a:chExt cx="7010400" cy="1423990"/>
          </a:xfrm>
        </p:grpSpPr>
        <p:sp>
          <p:nvSpPr>
            <p:cNvPr id="21" name="Rectangle 4"/>
            <p:cNvSpPr>
              <a:spLocks noChangeArrowheads="1"/>
            </p:cNvSpPr>
            <p:nvPr/>
          </p:nvSpPr>
          <p:spPr bwMode="auto">
            <a:xfrm>
              <a:off x="428596" y="2790828"/>
              <a:ext cx="7010400" cy="1423990"/>
            </a:xfrm>
            <a:prstGeom prst="rect">
              <a:avLst/>
            </a:prstGeom>
            <a:solidFill>
              <a:schemeClr val="bg1">
                <a:lumMod val="90000"/>
              </a:schemeClr>
            </a:solidFill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ZA">
                <a:latin typeface="Arial" charset="0"/>
              </a:endParaRPr>
            </a:p>
          </p:txBody>
        </p:sp>
        <p:sp>
          <p:nvSpPr>
            <p:cNvPr id="22" name="Rectangle 6"/>
            <p:cNvSpPr txBox="1">
              <a:spLocks noChangeArrowheads="1"/>
            </p:cNvSpPr>
            <p:nvPr/>
          </p:nvSpPr>
          <p:spPr bwMode="auto">
            <a:xfrm>
              <a:off x="661959" y="2909891"/>
              <a:ext cx="6500812" cy="1233489"/>
            </a:xfrm>
            <a:prstGeom prst="rect">
              <a:avLst/>
            </a:prstGeom>
            <a:solidFill>
              <a:schemeClr val="bg1">
                <a:lumMod val="90000"/>
              </a:schemeClr>
            </a:solidFill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/>
            <a:lstStyle/>
            <a:p>
              <a:pPr marL="342900" indent="-342900">
                <a:lnSpc>
                  <a:spcPct val="110000"/>
                </a:lnSpc>
                <a:spcBef>
                  <a:spcPct val="20000"/>
                </a:spcBef>
                <a:buSzPct val="100000"/>
                <a:defRPr/>
              </a:pPr>
              <a:r>
                <a:rPr lang="en-US" sz="2000" b="1" kern="0" noProof="1">
                  <a:latin typeface="Calibri" pitchFamily="34" charset="0"/>
                </a:rPr>
                <a:t>4.	Ox. no. of H = +1</a:t>
              </a:r>
            </a:p>
            <a:p>
              <a:pPr marL="342900" indent="-342900">
                <a:lnSpc>
                  <a:spcPct val="110000"/>
                </a:lnSpc>
                <a:spcBef>
                  <a:spcPct val="20000"/>
                </a:spcBef>
                <a:buSzPct val="100000"/>
                <a:defRPr/>
              </a:pPr>
              <a:r>
                <a:rPr lang="en-US" sz="2000" b="1" kern="0" dirty="0">
                  <a:latin typeface="Calibri" pitchFamily="34" charset="0"/>
                </a:rPr>
                <a:t>    </a:t>
              </a:r>
              <a:r>
                <a:rPr lang="en-US" sz="2000" b="1" kern="0" noProof="1">
                  <a:latin typeface="Calibri" pitchFamily="34" charset="0"/>
                </a:rPr>
                <a:t>(except when H is associated with a metal as in NaH where it is -1)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71500" y="1241425"/>
            <a:ext cx="7929563" cy="830263"/>
          </a:xfrm>
          <a:prstGeom prst="rect">
            <a:avLst/>
          </a:prstGeom>
          <a:solidFill>
            <a:schemeClr val="bg1">
              <a:lumMod val="9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ZA" dirty="0">
                <a:latin typeface="Comic Sans MS" pitchFamily="66" charset="0"/>
              </a:rPr>
              <a:t>Assign an oxidation number to the underlined atom in each of the following molecules or ions.</a:t>
            </a:r>
          </a:p>
        </p:txBody>
      </p:sp>
      <p:sp>
        <p:nvSpPr>
          <p:cNvPr id="99332" name="Text Box 5"/>
          <p:cNvSpPr txBox="1">
            <a:spLocks noChangeArrowheads="1"/>
          </p:cNvSpPr>
          <p:nvPr/>
        </p:nvSpPr>
        <p:spPr bwMode="auto">
          <a:xfrm>
            <a:off x="571500" y="2571750"/>
            <a:ext cx="7929563" cy="523875"/>
          </a:xfrm>
          <a:prstGeom prst="rect">
            <a:avLst/>
          </a:prstGeom>
          <a:solidFill>
            <a:srgbClr val="FAFD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SzTx/>
              <a:buFontTx/>
              <a:buNone/>
            </a:pPr>
            <a:r>
              <a:rPr lang="en-ZA" altLang="en-US" sz="2800" b="1" dirty="0">
                <a:latin typeface="Comic Sans MS" panose="030F0702030302020204" pitchFamily="66" charset="0"/>
              </a:rPr>
              <a:t>a) </a:t>
            </a:r>
            <a:r>
              <a:rPr lang="en-ZA" altLang="en-US" sz="2800" b="1" u="sng" dirty="0">
                <a:latin typeface="Comic Sans MS" panose="030F0702030302020204" pitchFamily="66" charset="0"/>
              </a:rPr>
              <a:t>Fe</a:t>
            </a:r>
            <a:r>
              <a:rPr lang="en-ZA" altLang="en-US" sz="2800" b="1" u="sng" baseline="-25000" dirty="0">
                <a:latin typeface="Comic Sans MS" panose="030F0702030302020204" pitchFamily="66" charset="0"/>
              </a:rPr>
              <a:t>2</a:t>
            </a:r>
            <a:r>
              <a:rPr lang="en-ZA" altLang="en-US" sz="2800" b="1" dirty="0">
                <a:latin typeface="Comic Sans MS" panose="030F0702030302020204" pitchFamily="66" charset="0"/>
              </a:rPr>
              <a:t>O</a:t>
            </a:r>
            <a:r>
              <a:rPr lang="en-ZA" altLang="en-US" sz="2800" b="1" baseline="-25000" dirty="0">
                <a:latin typeface="Comic Sans MS" panose="030F0702030302020204" pitchFamily="66" charset="0"/>
              </a:rPr>
              <a:t>3</a:t>
            </a:r>
            <a:r>
              <a:rPr lang="en-ZA" altLang="en-US" sz="2800" b="1" dirty="0">
                <a:latin typeface="Comic Sans MS" panose="030F0702030302020204" pitchFamily="66" charset="0"/>
              </a:rPr>
              <a:t>		b)  H</a:t>
            </a:r>
            <a:r>
              <a:rPr lang="en-ZA" altLang="en-US" sz="2800" b="1" baseline="-25000" dirty="0">
                <a:latin typeface="Comic Sans MS" panose="030F0702030302020204" pitchFamily="66" charset="0"/>
              </a:rPr>
              <a:t>2</a:t>
            </a:r>
            <a:r>
              <a:rPr lang="en-ZA" altLang="en-US" sz="2800" b="1" u="sng" dirty="0">
                <a:latin typeface="Comic Sans MS" panose="030F0702030302020204" pitchFamily="66" charset="0"/>
              </a:rPr>
              <a:t>S</a:t>
            </a:r>
            <a:r>
              <a:rPr lang="en-ZA" altLang="en-US" sz="2800" b="1" dirty="0">
                <a:latin typeface="Comic Sans MS" panose="030F0702030302020204" pitchFamily="66" charset="0"/>
              </a:rPr>
              <a:t>O</a:t>
            </a:r>
            <a:r>
              <a:rPr lang="en-ZA" altLang="en-US" sz="2800" b="1" baseline="-25000" dirty="0">
                <a:latin typeface="Comic Sans MS" panose="030F0702030302020204" pitchFamily="66" charset="0"/>
              </a:rPr>
              <a:t>4</a:t>
            </a:r>
            <a:r>
              <a:rPr lang="en-ZA" altLang="en-US" sz="2800" b="1" dirty="0">
                <a:latin typeface="Comic Sans MS" panose="030F0702030302020204" pitchFamily="66" charset="0"/>
              </a:rPr>
              <a:t>		c)  </a:t>
            </a:r>
            <a:r>
              <a:rPr lang="en-ZA" altLang="en-US" sz="2800" b="1" u="sng" dirty="0">
                <a:latin typeface="Comic Sans MS" panose="030F0702030302020204" pitchFamily="66" charset="0"/>
              </a:rPr>
              <a:t>C</a:t>
            </a:r>
            <a:r>
              <a:rPr lang="en-ZA" altLang="en-US" sz="2800" b="1" dirty="0">
                <a:latin typeface="Comic Sans MS" panose="030F0702030302020204" pitchFamily="66" charset="0"/>
              </a:rPr>
              <a:t>O</a:t>
            </a:r>
            <a:r>
              <a:rPr lang="en-ZA" altLang="en-US" sz="2800" b="1" baseline="-25000" dirty="0">
                <a:latin typeface="Comic Sans MS" panose="030F0702030302020204" pitchFamily="66" charset="0"/>
              </a:rPr>
              <a:t>3</a:t>
            </a:r>
            <a:r>
              <a:rPr lang="en-ZA" altLang="en-US" sz="2800" b="1" baseline="30000" dirty="0">
                <a:latin typeface="Comic Sans MS" panose="030F0702030302020204" pitchFamily="66" charset="0"/>
              </a:rPr>
              <a:t>2-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2411760" y="420068"/>
            <a:ext cx="3960440" cy="488652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lIns="90487" tIns="44450" rIns="90487" bIns="44450" anchor="ctr"/>
          <a:lstStyle/>
          <a:p>
            <a:pPr algn="ctr">
              <a:defRPr/>
            </a:pPr>
            <a:r>
              <a:rPr lang="en-US" sz="3000" kern="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Try Yourself</a:t>
            </a:r>
            <a:r>
              <a:rPr lang="en-US" sz="3000" kern="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000" kern="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3.8</a:t>
            </a:r>
            <a:endParaRPr lang="en-US" sz="3000" kern="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A2C1FE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CEDDFE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Microsoft Office 98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12832</TotalTime>
  <Pages>8</Pages>
  <Words>1100</Words>
  <Application>Microsoft Office PowerPoint</Application>
  <PresentationFormat>On-screen Show (4:3)</PresentationFormat>
  <Paragraphs>166</Paragraphs>
  <Slides>24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Brush Script MT</vt:lpstr>
      <vt:lpstr>Calibri</vt:lpstr>
      <vt:lpstr>Comic Sans MS</vt:lpstr>
      <vt:lpstr>Symbol</vt:lpstr>
      <vt:lpstr>Times</vt:lpstr>
      <vt:lpstr>Times New Roman</vt:lpstr>
      <vt:lpstr>Wingdings</vt:lpstr>
      <vt:lpstr>Microsoft Office 98</vt:lpstr>
      <vt:lpstr>PowerPoint Presentation</vt:lpstr>
      <vt:lpstr>Why Study Redox Reactions</vt:lpstr>
      <vt:lpstr>PowerPoint Presentation</vt:lpstr>
      <vt:lpstr>PowerPoint Presentation</vt:lpstr>
      <vt:lpstr>PowerPoint Presentation</vt:lpstr>
      <vt:lpstr>PowerPoint Presentation</vt:lpstr>
      <vt:lpstr>OXIDATION NUMBERS</vt:lpstr>
      <vt:lpstr>OXIDATION NUMBERS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BALANCING REDOX REACTIONS</vt:lpstr>
      <vt:lpstr> BALANCING REDOX REACTIONS</vt:lpstr>
      <vt:lpstr> BALANCING REDOX REACTIONS</vt:lpstr>
      <vt:lpstr>PowerPoint Presentation</vt:lpstr>
      <vt:lpstr> BALANCING REDOX REACTIONS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REACTIONS Chapter 4</dc:title>
  <dc:creator>J. Kotz</dc:creator>
  <cp:lastModifiedBy>10074694</cp:lastModifiedBy>
  <cp:revision>328</cp:revision>
  <cp:lastPrinted>2005-02-10T14:55:17Z</cp:lastPrinted>
  <dcterms:created xsi:type="dcterms:W3CDTF">1997-09-21T16:33:21Z</dcterms:created>
  <dcterms:modified xsi:type="dcterms:W3CDTF">2021-04-19T11:31:59Z</dcterms:modified>
</cp:coreProperties>
</file>