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6" r:id="rId2"/>
    <p:sldId id="437" r:id="rId3"/>
    <p:sldId id="256" r:id="rId4"/>
    <p:sldId id="257" r:id="rId5"/>
    <p:sldId id="264" r:id="rId6"/>
    <p:sldId id="266" r:id="rId7"/>
    <p:sldId id="313" r:id="rId8"/>
    <p:sldId id="258" r:id="rId9"/>
    <p:sldId id="260" r:id="rId10"/>
    <p:sldId id="261" r:id="rId11"/>
    <p:sldId id="438" r:id="rId12"/>
    <p:sldId id="262" r:id="rId13"/>
    <p:sldId id="263" r:id="rId14"/>
    <p:sldId id="310" r:id="rId15"/>
    <p:sldId id="580" r:id="rId16"/>
    <p:sldId id="440" r:id="rId1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99"/>
    <a:srgbClr val="0000FF"/>
    <a:srgbClr val="FF9218"/>
    <a:srgbClr val="5F5F5F"/>
    <a:srgbClr val="0250EC"/>
    <a:srgbClr val="000000"/>
    <a:srgbClr val="842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7500" autoAdjust="0"/>
  </p:normalViewPr>
  <p:slideViewPr>
    <p:cSldViewPr>
      <p:cViewPr varScale="1">
        <p:scale>
          <a:sx n="85" d="100"/>
          <a:sy n="85" d="100"/>
        </p:scale>
        <p:origin x="127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33400" y="414338"/>
            <a:ext cx="163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1200" smtClean="0">
                <a:latin typeface="Arial" pitchFamily="34" charset="0"/>
              </a:rPr>
              <a:t>Chapter 4 — Intro—1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003925" y="490538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4049688F-6E58-40AA-84B1-7C10A5E4BE2D}" type="slidenum">
              <a:rPr lang="en-US" altLang="en-US" sz="1200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01A934-B598-4B28-B1D9-6B796DDD16B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48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46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26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19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61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670925" y="112713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12D36BBF-896B-4973-BC65-533B81398DA8}" type="slidenum"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0" y="6613525"/>
            <a:ext cx="195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US" sz="1000" smtClean="0">
                <a:latin typeface="Arial" pitchFamily="34" charset="0"/>
              </a:rPr>
              <a:t>© 2006 Brooks/Cole - Thomson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mistry Images 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40000"/>
          </a:blip>
          <a:stretch>
            <a:fillRect/>
          </a:stretch>
        </p:blipFill>
        <p:spPr>
          <a:xfrm>
            <a:off x="0" y="0"/>
            <a:ext cx="9144000" cy="6978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571500"/>
            <a:ext cx="7770812" cy="5643563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6000" dirty="0" smtClean="0">
                <a:solidFill>
                  <a:srgbClr val="C00000"/>
                </a:solidFill>
                <a:latin typeface="Arial Rounded MT Bold" pitchFamily="34" charset="0"/>
              </a:rPr>
              <a:t>STUDY UNIT 3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Comic Sans MS" pitchFamily="66" charset="0"/>
              </a:rPr>
              <a:t>CHEMICAL REACTIONS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KT &amp; T, p. 96 - 137 and 715 - 723</a:t>
            </a:r>
            <a:b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Study guide, Study units  3.1 – 3.9, p.  22 - 31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162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Because of the principle of the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conservation of matter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equation must be 			balanced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It must have the same 			number of atoms of the 			same kind on both sides.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90600" y="3048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Equations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32500" y="1714500"/>
            <a:ext cx="2705100" cy="4281488"/>
            <a:chOff x="3800" y="1080"/>
            <a:chExt cx="1704" cy="2697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3923" y="3491"/>
              <a:ext cx="149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Lavoisier, 1788</a:t>
              </a:r>
            </a:p>
          </p:txBody>
        </p:sp>
        <p:pic>
          <p:nvPicPr>
            <p:cNvPr id="2663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" y="1080"/>
              <a:ext cx="1704" cy="2272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1016000" y="1295400"/>
            <a:ext cx="6731000" cy="0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5572140"/>
            <a:ext cx="6577185" cy="461665"/>
          </a:xfrm>
          <a:prstGeom prst="rect">
            <a:avLst/>
          </a:prstGeom>
          <a:solidFill>
            <a:srgbClr val="FF9218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3CO</a:t>
            </a:r>
            <a:r>
              <a:rPr lang="af-ZA" baseline="-25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(</a:t>
            </a:r>
            <a:r>
              <a:rPr lang="af-ZA" dirty="0" err="1">
                <a:solidFill>
                  <a:srgbClr val="0000FF"/>
                </a:solidFill>
                <a:latin typeface="Calibri" pitchFamily="34" charset="0"/>
              </a:rPr>
              <a:t>g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) </a:t>
            </a:r>
            <a:r>
              <a:rPr lang="af-ZA" dirty="0" err="1">
                <a:solidFill>
                  <a:srgbClr val="0000FF"/>
                </a:solidFill>
                <a:latin typeface="Calibri" pitchFamily="34" charset="0"/>
              </a:rPr>
              <a:t>means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f-ZA" dirty="0" err="1">
                <a:solidFill>
                  <a:srgbClr val="0000FF"/>
                </a:solidFill>
                <a:latin typeface="Calibri" pitchFamily="34" charset="0"/>
              </a:rPr>
              <a:t>there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 are 3 </a:t>
            </a:r>
            <a:r>
              <a:rPr lang="af-ZA" dirty="0" err="1">
                <a:solidFill>
                  <a:srgbClr val="0000FF"/>
                </a:solidFill>
                <a:latin typeface="Calibri" pitchFamily="34" charset="0"/>
              </a:rPr>
              <a:t>C-atoms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f-ZA" b="1" dirty="0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af-ZA" dirty="0">
                <a:solidFill>
                  <a:srgbClr val="0000FF"/>
                </a:solidFill>
                <a:latin typeface="Calibri" pitchFamily="34" charset="0"/>
              </a:rPr>
              <a:t> 6 </a:t>
            </a:r>
            <a:r>
              <a:rPr lang="af-ZA" dirty="0" err="1">
                <a:solidFill>
                  <a:srgbClr val="0000FF"/>
                </a:solidFill>
                <a:latin typeface="Calibri" pitchFamily="34" charset="0"/>
              </a:rPr>
              <a:t>O-atoms</a:t>
            </a:r>
            <a:endParaRPr lang="af-ZA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2513" y="142875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800" b="1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Equations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1127125" y="1143000"/>
            <a:ext cx="6731000" cy="0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596" y="1571612"/>
            <a:ext cx="8286808" cy="32861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487" tIns="44450" rIns="90487" bIns="44450"/>
          <a:lstStyle/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Formulas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for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reactants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and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products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must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be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correct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or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the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equations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is 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meaningless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Subscripts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in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formulas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cannot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be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changed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to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balance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equations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.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Changing</a:t>
            </a: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tabLst>
                <a:tab pos="461963" algn="l"/>
                <a:tab pos="682625" algn="l"/>
              </a:tabLst>
              <a:defRPr/>
            </a:pP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subscripts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changes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the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identity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of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the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substance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.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You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cannot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change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CO</a:t>
            </a:r>
            <a:r>
              <a:rPr lang="af-ZA" sz="2000" baseline="-25000" dirty="0">
                <a:solidFill>
                  <a:srgbClr val="5F5F5F"/>
                </a:solidFill>
                <a:latin typeface="Calibri" pitchFamily="34" charset="0"/>
              </a:rPr>
              <a:t>2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to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CO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to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balance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an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equation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.</a:t>
            </a:r>
          </a:p>
          <a:p>
            <a:pPr>
              <a:buClr>
                <a:srgbClr val="C00000"/>
              </a:buClr>
              <a:tabLst>
                <a:tab pos="461963" algn="l"/>
                <a:tab pos="682625" algn="l"/>
              </a:tabLst>
              <a:defRPr/>
            </a:pPr>
            <a:endParaRPr lang="af-ZA" sz="2000" dirty="0">
              <a:solidFill>
                <a:srgbClr val="5F5F5F"/>
              </a:solidFill>
              <a:latin typeface="Calibri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tabLst>
                <a:tab pos="461963" algn="l"/>
              </a:tabLst>
              <a:defRPr/>
            </a:pP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Chemical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equations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are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balanced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using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stoichiometric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coefficients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.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The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entire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chemical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formula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of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a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substance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is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multiplied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by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the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stoichiometric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 	</a:t>
            </a:r>
            <a:r>
              <a:rPr lang="af-ZA" sz="2000" dirty="0" err="1">
                <a:solidFill>
                  <a:srgbClr val="5F5F5F"/>
                </a:solidFill>
                <a:latin typeface="Calibri" pitchFamily="34" charset="0"/>
              </a:rPr>
              <a:t>coefficient</a:t>
            </a:r>
            <a:r>
              <a:rPr lang="af-ZA" sz="2000" dirty="0">
                <a:solidFill>
                  <a:srgbClr val="5F5F5F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7858125" cy="1447800"/>
          </a:xfrm>
          <a:solidFill>
            <a:schemeClr val="bg2">
              <a:lumMod val="75000"/>
            </a:schemeClr>
          </a:solidFill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Balancing Equations via inspection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428875"/>
            <a:ext cx="7696200" cy="39290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Al(s)  +         Br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l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→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Al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(s)</a:t>
            </a:r>
          </a:p>
        </p:txBody>
      </p:sp>
      <p:pic>
        <p:nvPicPr>
          <p:cNvPr id="1024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33788"/>
            <a:ext cx="76581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60688" y="24606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7250" y="24669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958137" cy="180975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Balancing Equations via inspection</a:t>
            </a:r>
            <a:endParaRPr lang="en-US" sz="4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3786188"/>
            <a:ext cx="8358187" cy="8572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___C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 +   ___  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→ ___CO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 +   ___ 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O(g)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2775" y="3767138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78138" y="37798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67263" y="37798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72300" y="37703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000125" y="3214688"/>
          <a:ext cx="6819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Document" r:id="rId3" imgW="4514850" imgH="400050" progId="ChemWindow.Document">
                  <p:embed/>
                </p:oleObj>
              </mc:Choice>
              <mc:Fallback>
                <p:oleObj name="Document" r:id="rId3" imgW="4514850" imgH="40005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214688"/>
                        <a:ext cx="6819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Box 8"/>
          <p:cNvSpPr txBox="1">
            <a:spLocks noChangeArrowheads="1"/>
          </p:cNvSpPr>
          <p:nvPr/>
        </p:nvSpPr>
        <p:spPr bwMode="auto">
          <a:xfrm>
            <a:off x="1857375" y="1714500"/>
            <a:ext cx="4832350" cy="46196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omic Sans MS" pitchFamily="66" charset="0"/>
              </a:rPr>
              <a:t>Balance the following equations</a:t>
            </a:r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571500" y="4500563"/>
          <a:ext cx="79898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Document" r:id="rId5" imgW="6886575" imgH="409575" progId="ChemWindow.Document">
                  <p:embed/>
                </p:oleObj>
              </mc:Choice>
              <mc:Fallback>
                <p:oleObj name="Document" r:id="rId5" imgW="6886575" imgH="409575" progId="ChemWindow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500563"/>
                        <a:ext cx="798988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039938" y="233015"/>
            <a:ext cx="4979987" cy="747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Probeer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self 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3.2</a:t>
            </a:r>
            <a:endParaRPr lang="en-US" sz="4400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179512" y="1714500"/>
            <a:ext cx="8720137" cy="830263"/>
          </a:xfrm>
          <a:prstGeom prst="rect">
            <a:avLst/>
          </a:prstGeom>
          <a:solidFill>
            <a:schemeClr val="bg1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Comic Sans MS" pitchFamily="66" charset="0"/>
              </a:rPr>
              <a:t>Write a balanced chemical equation for the combustion</a:t>
            </a:r>
          </a:p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Comic Sans MS" pitchFamily="66" charset="0"/>
              </a:rPr>
              <a:t> of butane, C</a:t>
            </a:r>
            <a:r>
              <a:rPr lang="en-US" b="1" baseline="-25000" dirty="0">
                <a:solidFill>
                  <a:srgbClr val="FFFFFF"/>
                </a:solidFill>
                <a:latin typeface="Comic Sans MS" pitchFamily="66" charset="0"/>
              </a:rPr>
              <a:t>4</a:t>
            </a:r>
            <a:r>
              <a:rPr lang="en-US" b="1" dirty="0">
                <a:solidFill>
                  <a:srgbClr val="FFFFFF"/>
                </a:solidFill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rgbClr val="FFFFFF"/>
                </a:solidFill>
                <a:latin typeface="Comic Sans MS" pitchFamily="66" charset="0"/>
              </a:rPr>
              <a:t>10</a:t>
            </a:r>
            <a:r>
              <a:rPr lang="en-US" b="1" dirty="0">
                <a:solidFill>
                  <a:srgbClr val="FFFF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979712" y="476672"/>
            <a:ext cx="4979987" cy="747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Probeer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self 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3.3</a:t>
            </a:r>
            <a:endParaRPr lang="en-US" sz="4400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730251" y="4253026"/>
            <a:ext cx="7913715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en-GB" sz="2000" dirty="0"/>
              <a:t>We will do a full investigation into Chemical equilibrium in Study Unit 7.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74638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1013353"/>
            <a:ext cx="6712271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INTRODUCTION TO CHEMICAL EQUILIBRIUM</a:t>
            </a:r>
            <a:endParaRPr lang="en-ZA" sz="3200" b="1" cap="al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355600" y="568325"/>
            <a:ext cx="1416050" cy="1460500"/>
            <a:chOff x="295087" y="214292"/>
            <a:chExt cx="1415493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3" y="236756"/>
              <a:ext cx="1460421" cy="1415493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STUDY SECTION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32778" name="Group 15"/>
            <p:cNvGrpSpPr>
              <a:grpSpLocks/>
            </p:cNvGrpSpPr>
            <p:nvPr/>
          </p:nvGrpSpPr>
          <p:grpSpPr bwMode="auto">
            <a:xfrm>
              <a:off x="670102" y="408508"/>
              <a:ext cx="788377" cy="1066801"/>
              <a:chOff x="5858094" y="5693716"/>
              <a:chExt cx="915020" cy="1169609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11" y="5820198"/>
                <a:ext cx="1169544" cy="915369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32780" name="TextBox 14"/>
              <p:cNvSpPr txBox="1">
                <a:spLocks noChangeArrowheads="1"/>
              </p:cNvSpPr>
              <p:nvPr/>
            </p:nvSpPr>
            <p:spPr bwMode="auto">
              <a:xfrm>
                <a:off x="5906212" y="6010533"/>
                <a:ext cx="664573" cy="506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3.2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64846" y="3182005"/>
            <a:ext cx="82296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This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study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section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is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based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chapter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3 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in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textbook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14557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af-ZA" altLang="en-US" sz="2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205154" y="274638"/>
            <a:ext cx="8721969" cy="206209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en-US" sz="5400" u="sng" dirty="0">
              <a:solidFill>
                <a:srgbClr val="FFFFFF"/>
              </a:solidFill>
              <a:effectLst>
                <a:outerShdw blurRad="50800" dist="38100" dir="10800000" algn="ctr" rotWithShape="0">
                  <a:schemeClr val="tx1">
                    <a:lumMod val="95000"/>
                    <a:lumOff val="5000"/>
                    <a:alpha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r">
              <a:defRPr/>
            </a:pPr>
            <a:endParaRPr lang="af-ZA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931695" y="780158"/>
            <a:ext cx="6712271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29" tIns="45714" rIns="91429" bIns="45714">
            <a:spAutoFit/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INTRODUCTION:</a:t>
            </a:r>
          </a:p>
          <a:p>
            <a:pPr algn="ctr">
              <a:defRPr/>
            </a:pP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Balancing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of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chemical</a:t>
            </a:r>
            <a:r>
              <a:rPr lang="af-ZA" sz="3200" b="1" cap="sm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af-ZA" sz="3200" b="1" cap="small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 pitchFamily="34" charset="0"/>
              </a:rPr>
              <a:t>equations</a:t>
            </a:r>
            <a:endParaRPr lang="en-US" sz="3200" b="1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7416" name="Group 14"/>
          <p:cNvGrpSpPr>
            <a:grpSpLocks/>
          </p:cNvGrpSpPr>
          <p:nvPr/>
        </p:nvGrpSpPr>
        <p:grpSpPr bwMode="auto">
          <a:xfrm>
            <a:off x="355600" y="568325"/>
            <a:ext cx="1416050" cy="1460500"/>
            <a:chOff x="295088" y="214291"/>
            <a:chExt cx="1415494" cy="1460421"/>
          </a:xfrm>
        </p:grpSpPr>
        <p:sp>
          <p:nvSpPr>
            <p:cNvPr id="13" name="TextBox 12"/>
            <p:cNvSpPr txBox="1"/>
            <p:nvPr/>
          </p:nvSpPr>
          <p:spPr bwMode="auto">
            <a:xfrm rot="16200000">
              <a:off x="272624" y="236755"/>
              <a:ext cx="1460421" cy="1415494"/>
            </a:xfrm>
            <a:prstGeom prst="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  <a:sp3d extrusionH="57150">
                <a:bevelT w="82550" h="38100" prst="coolSlant"/>
              </a:sp3d>
            </a:bodyPr>
            <a:lstStyle/>
            <a:p>
              <a:pPr algn="ctr">
                <a:defRPr/>
              </a:pPr>
              <a:r>
                <a:rPr lang="af-ZA" sz="1400" dirty="0">
                  <a:latin typeface="Calibri" pitchFamily="34" charset="0"/>
                </a:rPr>
                <a:t>STUDY SECTION</a:t>
              </a: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  <a:p>
              <a:pPr>
                <a:defRPr/>
              </a:pPr>
              <a:endParaRPr lang="af-ZA" dirty="0">
                <a:latin typeface="Times"/>
              </a:endParaRPr>
            </a:p>
          </p:txBody>
        </p:sp>
        <p:grpSp>
          <p:nvGrpSpPr>
            <p:cNvPr id="17422" name="Group 15"/>
            <p:cNvGrpSpPr>
              <a:grpSpLocks/>
            </p:cNvGrpSpPr>
            <p:nvPr/>
          </p:nvGrpSpPr>
          <p:grpSpPr bwMode="auto">
            <a:xfrm>
              <a:off x="670102" y="408508"/>
              <a:ext cx="788377" cy="1066801"/>
              <a:chOff x="5858094" y="5693716"/>
              <a:chExt cx="915020" cy="1169609"/>
            </a:xfrm>
          </p:grpSpPr>
          <p:sp>
            <p:nvSpPr>
              <p:cNvPr id="14" name="Isosceles Triangle 13"/>
              <p:cNvSpPr/>
              <p:nvPr/>
            </p:nvSpPr>
            <p:spPr bwMode="auto">
              <a:xfrm rot="5400000">
                <a:off x="5730414" y="5820197"/>
                <a:ext cx="1169544" cy="915369"/>
              </a:xfrm>
              <a:prstGeom prst="triangle">
                <a:avLst>
                  <a:gd name="adj" fmla="val 50687"/>
                </a:avLst>
              </a:prstGeom>
              <a:solidFill>
                <a:schemeClr val="bg2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>
                  <a:defRPr/>
                </a:pPr>
                <a:endParaRPr lang="af-Z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/>
                </a:endParaRPr>
              </a:p>
            </p:txBody>
          </p:sp>
          <p:sp>
            <p:nvSpPr>
              <p:cNvPr id="17424" name="TextBox 14"/>
              <p:cNvSpPr txBox="1">
                <a:spLocks noChangeArrowheads="1"/>
              </p:cNvSpPr>
              <p:nvPr/>
            </p:nvSpPr>
            <p:spPr bwMode="auto">
              <a:xfrm>
                <a:off x="5906212" y="6010533"/>
                <a:ext cx="664573" cy="506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SzPct val="100000"/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SzPct val="100000"/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r>
                  <a:rPr lang="af-ZA" altLang="en-US" sz="240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3.1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35482" y="4150205"/>
            <a:ext cx="244262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81354" y="5055413"/>
            <a:ext cx="8581292" cy="1015663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en-GB" sz="2000" b="1" dirty="0"/>
              <a:t>Following completion of this Study Section you should be able to:</a:t>
            </a:r>
            <a:endParaRPr lang="en-ZA" sz="20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Balance simple chemical equations by means of inspection; and</a:t>
            </a: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Use the information in a balanced chemical equation.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6E00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REACTIONS</a:t>
            </a:r>
            <a:endParaRPr lang="en-US" sz="3200" b="1" dirty="0" smtClean="0">
              <a:solidFill>
                <a:srgbClr val="6E00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945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085975"/>
            <a:ext cx="397033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85975"/>
            <a:ext cx="37465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69963" y="5846763"/>
            <a:ext cx="2740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Reactants: Zn + I</a:t>
            </a:r>
            <a:r>
              <a:rPr lang="en-US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65763" y="5846763"/>
            <a:ext cx="2170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Product: Zn I</a:t>
            </a:r>
            <a:r>
              <a:rPr lang="en-US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911600" y="6096000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477000" cy="8382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Equations</a:t>
            </a:r>
            <a:endParaRPr lang="en-US" sz="4800" b="1" dirty="0" smtClean="0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162800" cy="33385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Depict the kind of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reactants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and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products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and their relative amounts in a reaction.</a:t>
            </a: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    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Al(s)  +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  →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Al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(s)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016000" y="1371600"/>
            <a:ext cx="6731000" cy="0"/>
          </a:xfrm>
          <a:prstGeom prst="line">
            <a:avLst/>
          </a:prstGeom>
          <a:noFill/>
          <a:ln w="50800">
            <a:solidFill>
              <a:srgbClr val="063D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ZA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676525" y="3214688"/>
            <a:ext cx="5006975" cy="928687"/>
            <a:chOff x="1928794" y="3214686"/>
            <a:chExt cx="5006845" cy="92869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3214686"/>
              <a:ext cx="4221027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Stoichiometric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 coefficients</a:t>
              </a:r>
            </a:p>
          </p:txBody>
        </p:sp>
        <p:cxnSp>
          <p:nvCxnSpPr>
            <p:cNvPr id="15" name="Curved Connector 14"/>
            <p:cNvCxnSpPr/>
            <p:nvPr/>
          </p:nvCxnSpPr>
          <p:spPr bwMode="auto">
            <a:xfrm rot="10800000" flipV="1">
              <a:off x="1928794" y="3571876"/>
              <a:ext cx="785793" cy="571505"/>
            </a:xfrm>
            <a:prstGeom prst="curvedConnector3">
              <a:avLst>
                <a:gd name="adj1" fmla="val 100991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 bwMode="auto">
            <a:xfrm rot="5400000">
              <a:off x="3428934" y="3857630"/>
              <a:ext cx="500066" cy="7143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/>
            <p:nvPr/>
          </p:nvCxnSpPr>
          <p:spPr bwMode="auto">
            <a:xfrm rot="5400000">
              <a:off x="5414051" y="3840962"/>
              <a:ext cx="498479" cy="106359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176463" y="4572000"/>
            <a:ext cx="6324600" cy="1247775"/>
            <a:chOff x="1428728" y="4572008"/>
            <a:chExt cx="6324167" cy="1247483"/>
          </a:xfrm>
        </p:grpSpPr>
        <p:sp>
          <p:nvSpPr>
            <p:cNvPr id="32" name="TextBox 31"/>
            <p:cNvSpPr txBox="1"/>
            <p:nvPr/>
          </p:nvSpPr>
          <p:spPr>
            <a:xfrm>
              <a:off x="1428728" y="5357826"/>
              <a:ext cx="6324167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charset="0"/>
                </a:rPr>
                <a:t>Physical states of reagents and products</a:t>
              </a:r>
            </a:p>
          </p:txBody>
        </p:sp>
        <p:cxnSp>
          <p:nvCxnSpPr>
            <p:cNvPr id="37" name="Curved Connector 36"/>
            <p:cNvCxnSpPr/>
            <p:nvPr/>
          </p:nvCxnSpPr>
          <p:spPr bwMode="auto">
            <a:xfrm rot="5400000" flipH="1" flipV="1">
              <a:off x="2178835" y="4821958"/>
              <a:ext cx="785629" cy="28573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 bwMode="auto">
            <a:xfrm rot="5400000" flipH="1" flipV="1">
              <a:off x="4071793" y="4929101"/>
              <a:ext cx="714208" cy="14286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 bwMode="auto">
            <a:xfrm rot="16200000" flipV="1">
              <a:off x="6626705" y="4841007"/>
              <a:ext cx="785629" cy="24763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7000" y="3270250"/>
            <a:ext cx="3346450" cy="1016000"/>
            <a:chOff x="127433" y="3269976"/>
            <a:chExt cx="3346493" cy="1015326"/>
          </a:xfrm>
        </p:grpSpPr>
        <p:sp>
          <p:nvSpPr>
            <p:cNvPr id="43" name="TextBox 42"/>
            <p:cNvSpPr txBox="1"/>
            <p:nvPr/>
          </p:nvSpPr>
          <p:spPr>
            <a:xfrm>
              <a:off x="127433" y="3269976"/>
              <a:ext cx="2488216" cy="101532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omic Sans MS" pitchFamily="66" charset="0"/>
                </a:rPr>
                <a:t>Mole ratio</a:t>
              </a:r>
            </a:p>
            <a:p>
              <a:pP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omic Sans MS" pitchFamily="66" charset="0"/>
                </a:rPr>
                <a:t>between reactants</a:t>
              </a:r>
            </a:p>
            <a:p>
              <a:pPr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omic Sans MS" pitchFamily="66" charset="0"/>
                </a:rPr>
                <a:t>and products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2402350" y="3357231"/>
              <a:ext cx="1071576" cy="21417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Reaction of Phosphorus with Cl</a:t>
            </a:r>
            <a:r>
              <a:rPr lang="en-US" sz="3600" b="1" baseline="-25000" smtClean="0">
                <a:solidFill>
                  <a:srgbClr val="842F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2</a:t>
            </a:r>
            <a:endParaRPr 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52600"/>
            <a:ext cx="90297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5121275"/>
            <a:ext cx="66421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Notice the stoichiometric coefficients and the physical states of the reactants and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Reaction of Iron with Cl</a:t>
            </a:r>
            <a:r>
              <a:rPr lang="en-US" sz="3600" b="1" baseline="-25000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2</a:t>
            </a:r>
            <a:endParaRPr lang="en-US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19200" y="5654675"/>
            <a:ext cx="66421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Notice the stoichiometric coefficients and the physical states of the reactants and products.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28750"/>
            <a:ext cx="9105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274465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6E00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REACTIONS</a:t>
            </a:r>
            <a:endParaRPr lang="en-US" dirty="0"/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18715"/>
              </p:ext>
            </p:extLst>
          </p:nvPr>
        </p:nvGraphicFramePr>
        <p:xfrm>
          <a:off x="1571625" y="2132657"/>
          <a:ext cx="55022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Document" r:id="rId3" imgW="4552950" imgH="476250" progId="ChemWindow.Document">
                  <p:embed/>
                </p:oleObj>
              </mc:Choice>
              <mc:Fallback>
                <p:oleObj name="Document" r:id="rId3" imgW="4552950" imgH="476250" progId="ChemWindow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132657"/>
                        <a:ext cx="55022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00063" y="2796778"/>
            <a:ext cx="78517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AutoNum type="alphaLcPeriod"/>
            </a:pPr>
            <a:r>
              <a:rPr lang="en-US" altLang="en-US" sz="2200" dirty="0"/>
              <a:t>Name the reactants and products and give their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dirty="0"/>
              <a:t>	physical states.</a:t>
            </a:r>
          </a:p>
          <a:p>
            <a:pPr>
              <a:spcBef>
                <a:spcPct val="0"/>
              </a:spcBef>
              <a:buSzTx/>
              <a:buFontTx/>
              <a:buAutoNum type="alphaLcPeriod" startAt="2"/>
            </a:pPr>
            <a:r>
              <a:rPr lang="en-US" altLang="en-US" sz="2200" dirty="0"/>
              <a:t>What are the stoichiometric coefficients in this equation?</a:t>
            </a:r>
          </a:p>
          <a:p>
            <a:pPr>
              <a:spcBef>
                <a:spcPct val="0"/>
              </a:spcBef>
              <a:buSzTx/>
              <a:buFontTx/>
              <a:buAutoNum type="alphaLcPeriod" startAt="2"/>
            </a:pPr>
            <a:r>
              <a:rPr lang="en-US" altLang="en-US" sz="2200" dirty="0"/>
              <a:t>If you were to use 8000 atoms of Al, how many molecules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dirty="0"/>
              <a:t>	of Br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are required to consume the Al completely?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79712" y="233015"/>
            <a:ext cx="4979987" cy="747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Try Yourself </a:t>
            </a: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3.1</a:t>
            </a:r>
            <a:endParaRPr lang="en-US" sz="4400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838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Equations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24825" cy="510540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sz="2800" b="1" dirty="0" smtClean="0">
              <a:latin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dirty="0" smtClean="0">
                <a:latin typeface="Arial" charset="0"/>
              </a:rPr>
              <a:t>4 Al(s)  +  3 O</a:t>
            </a:r>
            <a:r>
              <a:rPr lang="en-US" sz="2800" b="1" baseline="-25000" dirty="0" smtClean="0">
                <a:latin typeface="Arial" charset="0"/>
              </a:rPr>
              <a:t>2</a:t>
            </a:r>
            <a:r>
              <a:rPr lang="en-US" sz="2800" b="1" dirty="0" smtClean="0">
                <a:latin typeface="Arial" charset="0"/>
              </a:rPr>
              <a:t>(g) →  2 Al</a:t>
            </a:r>
            <a:r>
              <a:rPr lang="en-US" sz="2800" b="1" baseline="-25000" dirty="0" smtClean="0">
                <a:latin typeface="Arial" charset="0"/>
              </a:rPr>
              <a:t>2</a:t>
            </a:r>
            <a:r>
              <a:rPr lang="en-US" sz="2800" b="1" dirty="0" smtClean="0">
                <a:latin typeface="Arial" charset="0"/>
              </a:rPr>
              <a:t>O</a:t>
            </a:r>
            <a:r>
              <a:rPr lang="en-US" sz="2800" b="1" baseline="-25000" dirty="0" smtClean="0">
                <a:latin typeface="Arial" charset="0"/>
              </a:rPr>
              <a:t>3</a:t>
            </a:r>
            <a:r>
              <a:rPr lang="en-US" sz="2800" b="1" dirty="0" smtClean="0">
                <a:latin typeface="Arial" charset="0"/>
              </a:rPr>
              <a:t>(s)</a:t>
            </a:r>
          </a:p>
          <a:p>
            <a:pPr algn="ctr">
              <a:buFontTx/>
              <a:buNone/>
              <a:defRPr/>
            </a:pPr>
            <a:endParaRPr lang="en-US" sz="2800" b="1" dirty="0" smtClean="0"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This equation means:</a:t>
            </a:r>
          </a:p>
          <a:p>
            <a:pPr>
              <a:buFontTx/>
              <a:buNone/>
              <a:defRPr/>
            </a:pPr>
            <a:endParaRPr lang="en-US" sz="1050" b="1" dirty="0" smtClean="0">
              <a:solidFill>
                <a:srgbClr val="790015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4 Al atoms + 3 O</a:t>
            </a:r>
            <a:r>
              <a:rPr lang="en-US" sz="2000" b="1" baseline="-25000" dirty="0" smtClean="0">
                <a:solidFill>
                  <a:srgbClr val="790015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 molecules 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--give→ 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2 “molecules” of Al</a:t>
            </a:r>
            <a:r>
              <a:rPr lang="en-US" sz="2000" b="1" baseline="-25000" dirty="0" smtClean="0">
                <a:solidFill>
                  <a:srgbClr val="790015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790015"/>
                </a:solidFill>
                <a:latin typeface="Arial" charset="0"/>
              </a:rPr>
              <a:t>O</a:t>
            </a:r>
            <a:r>
              <a:rPr lang="en-US" sz="2000" b="1" baseline="-25000" dirty="0" smtClean="0">
                <a:solidFill>
                  <a:srgbClr val="790015"/>
                </a:solidFill>
                <a:latin typeface="Arial" charset="0"/>
              </a:rPr>
              <a:t>3</a:t>
            </a:r>
            <a:endParaRPr lang="en-US" sz="2000" b="1" dirty="0" smtClean="0">
              <a:latin typeface="Arial" charset="0"/>
            </a:endParaRPr>
          </a:p>
          <a:p>
            <a:pPr>
              <a:buFontTx/>
              <a:buNone/>
              <a:defRPr/>
            </a:pPr>
            <a:endParaRPr lang="en-US" sz="2800" b="1" dirty="0" smtClean="0">
              <a:solidFill>
                <a:srgbClr val="00279F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800" b="1" u="heavy" cap="small" dirty="0" smtClean="0">
                <a:solidFill>
                  <a:srgbClr val="FF0000"/>
                </a:solidFill>
                <a:latin typeface="Arial" charset="0"/>
              </a:rPr>
              <a:t>It also means:</a:t>
            </a:r>
          </a:p>
          <a:p>
            <a:pPr>
              <a:buFontTx/>
              <a:buNone/>
              <a:defRPr/>
            </a:pPr>
            <a:endParaRPr lang="en-US" sz="1050" b="1" dirty="0" smtClean="0">
              <a:solidFill>
                <a:srgbClr val="00279F"/>
              </a:solidFill>
              <a:latin typeface="Arial" charset="0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4 moles of Al + 3 moles of O</a:t>
            </a:r>
            <a:r>
              <a:rPr lang="en-US" sz="2000" b="1" baseline="-25000" dirty="0" smtClean="0">
                <a:solidFill>
                  <a:srgbClr val="00279F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--give→ 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2 moles of Al</a:t>
            </a:r>
            <a:r>
              <a:rPr lang="en-US" sz="2000" b="1" baseline="-25000" dirty="0" smtClean="0">
                <a:solidFill>
                  <a:srgbClr val="00279F"/>
                </a:solidFill>
                <a:latin typeface="Arial" charset="0"/>
              </a:rPr>
              <a:t>2</a:t>
            </a:r>
            <a:r>
              <a:rPr lang="en-US" sz="2000" b="1" dirty="0" smtClean="0">
                <a:solidFill>
                  <a:srgbClr val="00279F"/>
                </a:solidFill>
                <a:latin typeface="Arial" charset="0"/>
              </a:rPr>
              <a:t>O</a:t>
            </a:r>
            <a:r>
              <a:rPr lang="en-US" sz="2000" b="1" baseline="-25000" dirty="0" smtClean="0">
                <a:solidFill>
                  <a:srgbClr val="00279F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smtClean="0">
                <a:solidFill>
                  <a:srgbClr val="FF921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Chemical Equations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14475"/>
            <a:ext cx="8191500" cy="2414588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Because the same atoms are present in a reaction at the beginning and at the end, the amount of matter in a system does not change. 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Law of the Conservation of Matter</a:t>
            </a:r>
            <a:endParaRPr lang="en-US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214563" y="4929188"/>
            <a:ext cx="46482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2HgO(s) 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→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2 Hg(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+ O</a:t>
            </a:r>
            <a:r>
              <a:rPr lang="en-US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201" grpId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12519</TotalTime>
  <Pages>8</Pages>
  <Words>353</Words>
  <Application>Microsoft Office PowerPoint</Application>
  <PresentationFormat>On-screen Show (4:3)</PresentationFormat>
  <Paragraphs>85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Brush Script MT</vt:lpstr>
      <vt:lpstr>Calibri</vt:lpstr>
      <vt:lpstr>Comic Sans MS</vt:lpstr>
      <vt:lpstr>Times</vt:lpstr>
      <vt:lpstr>Times New Roman</vt:lpstr>
      <vt:lpstr>Wingdings</vt:lpstr>
      <vt:lpstr>Microsoft Office 98</vt:lpstr>
      <vt:lpstr>Document</vt:lpstr>
      <vt:lpstr>STUDY UNIT 3   CHEMICAL REACTIONS   KT &amp; T, p. 96 - 137 and 715 - 723 Study guide, Study units  3.1 – 3.9, p.  22 - 31</vt:lpstr>
      <vt:lpstr>PowerPoint Presentation</vt:lpstr>
      <vt:lpstr>CHEMICAL REACTIONS</vt:lpstr>
      <vt:lpstr>Chemical Equations</vt:lpstr>
      <vt:lpstr>Reaction of Phosphorus with Cl2</vt:lpstr>
      <vt:lpstr>Reaction of Iron with Cl2</vt:lpstr>
      <vt:lpstr>CHEMICAL REACTIONS</vt:lpstr>
      <vt:lpstr>Chemical Equations</vt:lpstr>
      <vt:lpstr>Chemical Equations</vt:lpstr>
      <vt:lpstr>PowerPoint Presentation</vt:lpstr>
      <vt:lpstr>PowerPoint Presentation</vt:lpstr>
      <vt:lpstr>Balancing Equations via inspection</vt:lpstr>
      <vt:lpstr>Balancing Equations via inspection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Chapter 4</dc:title>
  <dc:creator>J. Kotz</dc:creator>
  <cp:lastModifiedBy>10074694</cp:lastModifiedBy>
  <cp:revision>317</cp:revision>
  <cp:lastPrinted>2005-02-10T14:55:17Z</cp:lastPrinted>
  <dcterms:created xsi:type="dcterms:W3CDTF">1997-09-21T16:33:21Z</dcterms:created>
  <dcterms:modified xsi:type="dcterms:W3CDTF">2021-04-12T10:33:58Z</dcterms:modified>
</cp:coreProperties>
</file>