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425" r:id="rId2"/>
    <p:sldId id="426" r:id="rId3"/>
    <p:sldId id="447" r:id="rId4"/>
    <p:sldId id="437" r:id="rId5"/>
    <p:sldId id="341" r:id="rId6"/>
    <p:sldId id="439" r:id="rId7"/>
    <p:sldId id="440" r:id="rId8"/>
    <p:sldId id="343" r:id="rId9"/>
    <p:sldId id="344" r:id="rId10"/>
    <p:sldId id="442" r:id="rId11"/>
    <p:sldId id="346" r:id="rId12"/>
    <p:sldId id="347" r:id="rId13"/>
    <p:sldId id="348" r:id="rId14"/>
    <p:sldId id="349" r:id="rId15"/>
    <p:sldId id="350" r:id="rId16"/>
    <p:sldId id="351" r:id="rId17"/>
    <p:sldId id="444" r:id="rId18"/>
    <p:sldId id="352" r:id="rId19"/>
    <p:sldId id="353" r:id="rId20"/>
    <p:sldId id="354" r:id="rId21"/>
    <p:sldId id="355" r:id="rId22"/>
    <p:sldId id="356" r:id="rId23"/>
    <p:sldId id="357" r:id="rId24"/>
    <p:sldId id="359" r:id="rId25"/>
    <p:sldId id="360" r:id="rId2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48500"/>
    <a:srgbClr val="CC9900"/>
    <a:srgbClr val="990033"/>
    <a:srgbClr val="0000FF"/>
    <a:srgbClr val="FF9218"/>
    <a:srgbClr val="FFCC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1" d="100"/>
          <a:sy n="81" d="100"/>
        </p:scale>
        <p:origin x="869" y="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 Target="slides/slide5.xml"/><Relationship Id="rId6" Type="http://schemas.openxmlformats.org/officeDocument/2006/relationships/slide" Target="slides/slide25.xml"/><Relationship Id="rId5" Type="http://schemas.openxmlformats.org/officeDocument/2006/relationships/slide" Target="slides/slide15.xml"/><Relationship Id="rId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33400" y="414338"/>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defRPr/>
            </a:pPr>
            <a:r>
              <a:rPr lang="en-US" sz="1200" smtClean="0">
                <a:latin typeface="Arial" pitchFamily="34" charset="0"/>
              </a:rPr>
              <a:t>Chapter 4 — Intro—1</a:t>
            </a:r>
          </a:p>
        </p:txBody>
      </p:sp>
      <p:sp>
        <p:nvSpPr>
          <p:cNvPr id="131075" name="Text Box 3"/>
          <p:cNvSpPr txBox="1">
            <a:spLocks noChangeArrowheads="1"/>
          </p:cNvSpPr>
          <p:nvPr/>
        </p:nvSpPr>
        <p:spPr bwMode="auto">
          <a:xfrm>
            <a:off x="6003925" y="490538"/>
            <a:ext cx="369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fld id="{0DF80E84-8934-4523-89E9-70345A7DC8A9}" type="slidenum">
              <a:rPr lang="en-US" altLang="en-US" sz="1200" smtClean="0">
                <a:latin typeface="Arial" panose="020B0604020202020204" pitchFamily="34" charset="0"/>
              </a:rPr>
              <a:pPr>
                <a:defRPr/>
              </a:pPr>
              <a:t>‹#›</a:t>
            </a:fld>
            <a:endParaRPr lang="en-US" alt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3"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ZA" altLang="en-US" smtClean="0">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B7D9570-0FF5-41DD-B727-BFC76DE09B23}" type="slidenum">
              <a:rPr lang="en-US" altLang="en-US"/>
              <a:pPr/>
              <a:t>13</a:t>
            </a:fld>
            <a:endParaRPr lang="en-US" altLang="en-US"/>
          </a:p>
        </p:txBody>
      </p:sp>
      <p:sp>
        <p:nvSpPr>
          <p:cNvPr id="39939" name="Rectangle 2"/>
          <p:cNvSpPr>
            <a:spLocks noChangeArrowheads="1" noTextEdit="1"/>
          </p:cNvSpPr>
          <p:nvPr>
            <p:ph type="sldImg"/>
          </p:nvPr>
        </p:nvSpPr>
        <p:spPr>
          <a:xfrm>
            <a:off x="1150938" y="692150"/>
            <a:ext cx="4556125" cy="3416300"/>
          </a:xfrm>
          <a:ln cap="flat"/>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9D0AAEB-9DA7-496E-BCB3-285824E1F195}" type="slidenum">
              <a:rPr lang="en-US" altLang="en-US"/>
              <a:pPr/>
              <a:t>14</a:t>
            </a:fld>
            <a:endParaRPr lang="en-US" altLang="en-US"/>
          </a:p>
        </p:txBody>
      </p:sp>
      <p:sp>
        <p:nvSpPr>
          <p:cNvPr id="4198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41988"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27E1D79-DE2F-4151-80B7-6FEEA29FCE74}" type="slidenum">
              <a:rPr lang="en-US" altLang="en-US"/>
              <a:pPr/>
              <a:t>15</a:t>
            </a:fld>
            <a:endParaRPr lang="en-US" altLang="en-US"/>
          </a:p>
        </p:txBody>
      </p:sp>
      <p:sp>
        <p:nvSpPr>
          <p:cNvPr id="4403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44036"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783153C-D9D1-4CA6-A141-37F58776FB25}" type="slidenum">
              <a:rPr lang="en-US" altLang="en-US"/>
              <a:pPr/>
              <a:t>16</a:t>
            </a:fld>
            <a:endParaRPr lang="en-US" altLang="en-US"/>
          </a:p>
        </p:txBody>
      </p:sp>
      <p:sp>
        <p:nvSpPr>
          <p:cNvPr id="460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46084"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50938" y="692150"/>
            <a:ext cx="4556125" cy="3416300"/>
          </a:xfrm>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8E94CED-DEAA-4BDD-86CF-DFDCC5BB865C}" type="slidenum">
              <a:rPr lang="en-US" altLang="en-US"/>
              <a:pPr/>
              <a:t>18</a:t>
            </a:fld>
            <a:endParaRPr lang="en-US" altLang="en-US"/>
          </a:p>
        </p:txBody>
      </p:sp>
      <p:sp>
        <p:nvSpPr>
          <p:cNvPr id="50179" name="Rectangle 2"/>
          <p:cNvSpPr>
            <a:spLocks noChangeArrowheads="1" noTextEdit="1"/>
          </p:cNvSpPr>
          <p:nvPr>
            <p:ph type="sldImg"/>
          </p:nvPr>
        </p:nvSpPr>
        <p:spPr>
          <a:xfrm>
            <a:off x="1150938" y="692150"/>
            <a:ext cx="4556125" cy="3416300"/>
          </a:xfrm>
          <a:ln cap="flat"/>
        </p:spPr>
      </p:sp>
      <p:sp>
        <p:nvSpPr>
          <p:cNvPr id="501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D138618-5562-4D3B-9B8A-FFC9746CDBD7}" type="slidenum">
              <a:rPr lang="en-US" altLang="en-US"/>
              <a:pPr/>
              <a:t>19</a:t>
            </a:fld>
            <a:endParaRPr lang="en-US" altLang="en-US"/>
          </a:p>
        </p:txBody>
      </p:sp>
      <p:sp>
        <p:nvSpPr>
          <p:cNvPr id="52227" name="Rectangle 2"/>
          <p:cNvSpPr>
            <a:spLocks noChangeArrowheads="1" noTextEdit="1"/>
          </p:cNvSpPr>
          <p:nvPr>
            <p:ph type="sldImg"/>
          </p:nvPr>
        </p:nvSpPr>
        <p:spPr>
          <a:xfrm>
            <a:off x="1150938" y="692150"/>
            <a:ext cx="4556125" cy="3416300"/>
          </a:xfrm>
          <a:ln cap="flat"/>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5212C0B-C10C-4EA0-BEBD-53F12712FC1D}" type="slidenum">
              <a:rPr lang="en-US" altLang="en-US"/>
              <a:pPr/>
              <a:t>20</a:t>
            </a:fld>
            <a:endParaRPr lang="en-US" altLang="en-US"/>
          </a:p>
        </p:txBody>
      </p:sp>
      <p:sp>
        <p:nvSpPr>
          <p:cNvPr id="54275" name="Rectangle 2"/>
          <p:cNvSpPr>
            <a:spLocks noChangeArrowheads="1" noTextEdit="1"/>
          </p:cNvSpPr>
          <p:nvPr>
            <p:ph type="sldImg"/>
          </p:nvPr>
        </p:nvSpPr>
        <p:spPr>
          <a:xfrm>
            <a:off x="1150938" y="692150"/>
            <a:ext cx="4556125" cy="3416300"/>
          </a:xfrm>
          <a:ln cap="flat"/>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8E0A0F1-0001-40CD-A519-B0BA7F7E73E9}" type="slidenum">
              <a:rPr lang="en-US" altLang="en-US"/>
              <a:pPr/>
              <a:t>21</a:t>
            </a:fld>
            <a:endParaRPr lang="en-US" altLang="en-US"/>
          </a:p>
        </p:txBody>
      </p:sp>
      <p:sp>
        <p:nvSpPr>
          <p:cNvPr id="56323" name="Rectangle 2"/>
          <p:cNvSpPr>
            <a:spLocks noChangeArrowheads="1" noTextEdit="1"/>
          </p:cNvSpPr>
          <p:nvPr>
            <p:ph type="sldImg"/>
          </p:nvPr>
        </p:nvSpPr>
        <p:spPr>
          <a:xfrm>
            <a:off x="1150938" y="692150"/>
            <a:ext cx="4556125" cy="3416300"/>
          </a:xfrm>
          <a:ln cap="flat"/>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0DDC6B9-E891-4BBF-A53C-A49E8B5E25BF}" type="slidenum">
              <a:rPr lang="en-US" altLang="en-US"/>
              <a:pPr/>
              <a:t>22</a:t>
            </a:fld>
            <a:endParaRPr lang="en-US" altLang="en-US"/>
          </a:p>
        </p:txBody>
      </p:sp>
      <p:sp>
        <p:nvSpPr>
          <p:cNvPr id="58371" name="Rectangle 2"/>
          <p:cNvSpPr>
            <a:spLocks noChangeArrowheads="1" noTextEdit="1"/>
          </p:cNvSpPr>
          <p:nvPr>
            <p:ph type="sldImg"/>
          </p:nvPr>
        </p:nvSpPr>
        <p:spPr>
          <a:xfrm>
            <a:off x="1150938" y="692150"/>
            <a:ext cx="4556125" cy="3416300"/>
          </a:xfrm>
          <a:ln cap="flat"/>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0938" y="692150"/>
            <a:ext cx="4556125" cy="3416300"/>
          </a:xfrm>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E836420-127B-4D03-995F-8E762EC84E91}" type="slidenum">
              <a:rPr lang="en-US" altLang="en-US"/>
              <a:pPr/>
              <a:t>23</a:t>
            </a:fld>
            <a:endParaRPr lang="en-US" altLang="en-US"/>
          </a:p>
        </p:txBody>
      </p:sp>
      <p:sp>
        <p:nvSpPr>
          <p:cNvPr id="60419" name="Rectangle 2"/>
          <p:cNvSpPr>
            <a:spLocks noChangeArrowheads="1" noTextEdit="1"/>
          </p:cNvSpPr>
          <p:nvPr>
            <p:ph type="sldImg"/>
          </p:nvPr>
        </p:nvSpPr>
        <p:spPr>
          <a:xfrm>
            <a:off x="1150938" y="692150"/>
            <a:ext cx="4556125" cy="3416300"/>
          </a:xfrm>
          <a:ln cap="flat"/>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DBA7659-035D-4E75-BE29-EB68505D973B}" type="slidenum">
              <a:rPr lang="en-US" altLang="en-US"/>
              <a:pPr/>
              <a:t>24</a:t>
            </a:fld>
            <a:endParaRPr lang="en-US" altLang="en-US"/>
          </a:p>
        </p:txBody>
      </p:sp>
      <p:sp>
        <p:nvSpPr>
          <p:cNvPr id="62467" name="Rectangle 2"/>
          <p:cNvSpPr>
            <a:spLocks noChangeArrowheads="1" noTextEdit="1"/>
          </p:cNvSpPr>
          <p:nvPr>
            <p:ph type="sldImg"/>
          </p:nvPr>
        </p:nvSpPr>
        <p:spPr>
          <a:xfrm>
            <a:off x="1150938" y="692150"/>
            <a:ext cx="4556125" cy="3416300"/>
          </a:xfrm>
          <a:ln cap="flat"/>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404B86F-3EBA-4D61-9D91-A56E990A47C3}" type="slidenum">
              <a:rPr lang="en-US" altLang="en-US"/>
              <a:pPr/>
              <a:t>25</a:t>
            </a:fld>
            <a:endParaRPr lang="en-US" altLang="en-US"/>
          </a:p>
        </p:txBody>
      </p:sp>
      <p:sp>
        <p:nvSpPr>
          <p:cNvPr id="64515" name="Rectangle 2"/>
          <p:cNvSpPr>
            <a:spLocks noChangeArrowheads="1" noTextEdit="1"/>
          </p:cNvSpPr>
          <p:nvPr>
            <p:ph type="sldImg"/>
          </p:nvPr>
        </p:nvSpPr>
        <p:spPr>
          <a:xfrm>
            <a:off x="1152525" y="692150"/>
            <a:ext cx="4554538" cy="3416300"/>
          </a:xfrm>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CB53634-A9EE-4C97-B245-1CCB06253ED0}" type="slidenum">
              <a:rPr lang="en-US" altLang="en-US"/>
              <a:pPr/>
              <a:t>5</a:t>
            </a:fld>
            <a:endParaRPr lang="en-US" altLang="en-US"/>
          </a:p>
        </p:txBody>
      </p:sp>
      <p:sp>
        <p:nvSpPr>
          <p:cNvPr id="24579" name="Rectangle 2"/>
          <p:cNvSpPr>
            <a:spLocks noChangeArrowheads="1" noTextEdit="1"/>
          </p:cNvSpPr>
          <p:nvPr>
            <p:ph type="sldImg"/>
          </p:nvPr>
        </p:nvSpPr>
        <p:spPr>
          <a:xfrm>
            <a:off x="1152525" y="692150"/>
            <a:ext cx="4554538" cy="3416300"/>
          </a:xfrm>
          <a:ln/>
        </p:spPr>
      </p:sp>
      <p:sp>
        <p:nvSpPr>
          <p:cNvPr id="24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2662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00D2011-46C1-4B20-A294-A7BD9D8313B5}" type="slidenum">
              <a:rPr lang="en-US" altLang="en-US"/>
              <a:pPr/>
              <a:t>8</a:t>
            </a:fld>
            <a:endParaRPr lang="en-US" altLang="en-US"/>
          </a:p>
        </p:txBody>
      </p:sp>
      <p:sp>
        <p:nvSpPr>
          <p:cNvPr id="2969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29700"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E1EFE0-42C5-4E21-8AA2-A91FEB8E8DCA}" type="slidenum">
              <a:rPr lang="en-US" altLang="en-US"/>
              <a:pPr/>
              <a:t>9</a:t>
            </a:fld>
            <a:endParaRPr lang="en-US" altLang="en-US"/>
          </a:p>
        </p:txBody>
      </p:sp>
      <p:sp>
        <p:nvSpPr>
          <p:cNvPr id="3174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31748"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50938" y="692150"/>
            <a:ext cx="4556125" cy="3416300"/>
          </a:xfrm>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D914985-5736-4FDD-8FBC-40AE0C4623CC}" type="slidenum">
              <a:rPr lang="en-US" altLang="en-US"/>
              <a:pPr/>
              <a:t>11</a:t>
            </a:fld>
            <a:endParaRPr lang="en-US" altLang="en-US"/>
          </a:p>
        </p:txBody>
      </p:sp>
      <p:sp>
        <p:nvSpPr>
          <p:cNvPr id="35843" name="Rectangle 2"/>
          <p:cNvSpPr>
            <a:spLocks noChangeArrowheads="1" noTextEdit="1"/>
          </p:cNvSpPr>
          <p:nvPr>
            <p:ph type="sldImg"/>
          </p:nvPr>
        </p:nvSpPr>
        <p:spPr>
          <a:xfrm>
            <a:off x="1152525" y="692150"/>
            <a:ext cx="4554538" cy="3416300"/>
          </a:xfrm>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90D102-0A29-404F-9E19-CD29118B06AD}" type="slidenum">
              <a:rPr lang="en-US" altLang="en-US"/>
              <a:pPr/>
              <a:t>12</a:t>
            </a:fld>
            <a:endParaRPr lang="en-US" altLang="en-US"/>
          </a:p>
        </p:txBody>
      </p:sp>
      <p:sp>
        <p:nvSpPr>
          <p:cNvPr id="3789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37892" name="Rectangle 3"/>
          <p:cNvSpPr>
            <a:spLocks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1773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405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4139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Times" charset="0"/>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Times" charset="0"/>
              </a:defRPr>
            </a:lvl1pPr>
          </a:lstStyle>
          <a:p>
            <a:pPr>
              <a:defRPr/>
            </a:pPr>
            <a:endParaRPr lang="en-ZA"/>
          </a:p>
        </p:txBody>
      </p:sp>
      <p:sp>
        <p:nvSpPr>
          <p:cNvPr id="5" name="Slide Number Placeholder 4"/>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3AC77CE-96E6-446E-B6BF-6AC1E1F839BD}" type="slidenum">
              <a:rPr lang="en-ZA" altLang="en-US"/>
              <a:pPr>
                <a:defRPr/>
              </a:pPr>
              <a:t>‹#›</a:t>
            </a:fld>
            <a:endParaRPr lang="en-ZA" altLang="en-US"/>
          </a:p>
        </p:txBody>
      </p:sp>
    </p:spTree>
    <p:extLst>
      <p:ext uri="{BB962C8B-B14F-4D97-AF65-F5344CB8AC3E}">
        <p14:creationId xmlns:p14="http://schemas.microsoft.com/office/powerpoint/2010/main" val="12923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atin typeface="Times" charset="0"/>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atin typeface="Times" charset="0"/>
              </a:defRPr>
            </a:lvl1pPr>
          </a:lstStyle>
          <a:p>
            <a:pPr>
              <a:defRPr/>
            </a:pPr>
            <a:endParaRPr lang="en-ZA"/>
          </a:p>
        </p:txBody>
      </p:sp>
      <p:sp>
        <p:nvSpPr>
          <p:cNvPr id="8" name="Slide Number Placeholder 7"/>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C46B382-DF90-4621-BA19-DB4A07C36835}" type="slidenum">
              <a:rPr lang="en-ZA" altLang="en-US"/>
              <a:pPr>
                <a:defRPr/>
              </a:pPr>
              <a:t>‹#›</a:t>
            </a:fld>
            <a:endParaRPr lang="en-ZA" altLang="en-US"/>
          </a:p>
        </p:txBody>
      </p:sp>
    </p:spTree>
    <p:extLst>
      <p:ext uri="{BB962C8B-B14F-4D97-AF65-F5344CB8AC3E}">
        <p14:creationId xmlns:p14="http://schemas.microsoft.com/office/powerpoint/2010/main" val="146000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70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869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982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736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977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47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439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651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4"/>
          <p:cNvSpPr txBox="1">
            <a:spLocks noChangeArrowheads="1"/>
          </p:cNvSpPr>
          <p:nvPr/>
        </p:nvSpPr>
        <p:spPr bwMode="auto">
          <a:xfrm>
            <a:off x="8670925" y="112713"/>
            <a:ext cx="463550" cy="366712"/>
          </a:xfrm>
          <a:prstGeom prst="rect">
            <a:avLst/>
          </a:prstGeom>
          <a:noFill/>
          <a:ln w="12700">
            <a:noFill/>
            <a:miter lim="800000"/>
            <a:headEnd/>
            <a:tailEnd/>
          </a:ln>
          <a:effec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fld id="{8CD543EE-7ADA-4FBD-929F-7D5A34C3465B}" type="slidenum">
              <a:rPr lang="en-US" altLang="en-US" sz="1800" b="1" smtClean="0">
                <a:effectLst>
                  <a:outerShdw blurRad="38100" dist="38100" dir="2700000" algn="tl">
                    <a:srgbClr val="C0C0C0"/>
                  </a:outerShdw>
                </a:effectLst>
                <a:latin typeface="Arial" panose="020B0604020202020204" pitchFamily="34" charset="0"/>
              </a:rPr>
              <a:pPr>
                <a:defRPr/>
              </a:pPr>
              <a:t>‹#›</a:t>
            </a:fld>
            <a:endParaRPr lang="en-US" altLang="en-US" sz="1800" smtClean="0">
              <a:latin typeface="Arial" panose="020B0604020202020204" pitchFamily="34" charset="0"/>
            </a:endParaRPr>
          </a:p>
        </p:txBody>
      </p:sp>
      <p:sp>
        <p:nvSpPr>
          <p:cNvPr id="1029" name="Text Box 5"/>
          <p:cNvSpPr txBox="1">
            <a:spLocks noChangeArrowheads="1"/>
          </p:cNvSpPr>
          <p:nvPr userDrawn="1"/>
        </p:nvSpPr>
        <p:spPr bwMode="auto">
          <a:xfrm>
            <a:off x="0" y="6613525"/>
            <a:ext cx="195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defRPr/>
            </a:pPr>
            <a:r>
              <a:rPr lang="en-US" sz="1000" smtClean="0">
                <a:latin typeface="Arial" pitchFamily="34" charset="0"/>
              </a:rPr>
              <a:t>© 2006 Brooks/Cole - Thomson</a:t>
            </a:r>
          </a:p>
        </p:txBody>
      </p:sp>
    </p:spTree>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 id="2147484700" r:id="rId12"/>
    <p:sldLayoutId id="2147484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86904" y="119645"/>
            <a:ext cx="8299938" cy="1077218"/>
          </a:xfrm>
          <a:prstGeom prst="rect">
            <a:avLst/>
          </a:prstGeom>
          <a:solidFill>
            <a:srgbClr val="EF9100"/>
          </a:solidFill>
          <a:ln/>
        </p:spPr>
        <p:style>
          <a:lnRef idx="0">
            <a:schemeClr val="accent2"/>
          </a:lnRef>
          <a:fillRef idx="3">
            <a:schemeClr val="accent2"/>
          </a:fillRef>
          <a:effectRef idx="3">
            <a:schemeClr val="accent2"/>
          </a:effectRef>
          <a:fontRef idx="minor">
            <a:schemeClr val="lt1"/>
          </a:fontRef>
        </p:style>
        <p:txBody>
          <a:bodyPr>
            <a:spAutoFit/>
          </a:bodyPr>
          <a:lstStyle/>
          <a:p>
            <a:pPr algn="ctr" defTabSz="457200">
              <a:defRPr/>
            </a:pPr>
            <a:r>
              <a:rPr lang="en-US" sz="3200" dirty="0" smtClean="0">
                <a:solidFill>
                  <a:srgbClr val="0000FF"/>
                </a:solidFill>
                <a:latin typeface="Comic Sans MS" pitchFamily="66" charset="0"/>
              </a:rPr>
              <a:t>NCHE </a:t>
            </a:r>
            <a:r>
              <a:rPr lang="en-US" sz="3200" dirty="0">
                <a:solidFill>
                  <a:srgbClr val="0000FF"/>
                </a:solidFill>
                <a:latin typeface="Comic Sans MS" pitchFamily="66" charset="0"/>
              </a:rPr>
              <a:t>111:	</a:t>
            </a:r>
            <a:r>
              <a:rPr lang="en-US" sz="3200" dirty="0" err="1">
                <a:solidFill>
                  <a:srgbClr val="0000FF"/>
                </a:solidFill>
                <a:latin typeface="Comic Sans MS" pitchFamily="66" charset="0"/>
              </a:rPr>
              <a:t>Inleidende</a:t>
            </a:r>
            <a:r>
              <a:rPr lang="en-US" sz="3200" dirty="0">
                <a:solidFill>
                  <a:srgbClr val="0000FF"/>
                </a:solidFill>
                <a:latin typeface="Comic Sans MS" pitchFamily="66" charset="0"/>
              </a:rPr>
              <a:t> </a:t>
            </a:r>
            <a:r>
              <a:rPr lang="en-US" sz="3200" dirty="0" err="1">
                <a:solidFill>
                  <a:srgbClr val="0000FF"/>
                </a:solidFill>
                <a:latin typeface="Comic Sans MS" pitchFamily="66" charset="0"/>
              </a:rPr>
              <a:t>Anorganiese</a:t>
            </a:r>
            <a:r>
              <a:rPr lang="en-US" sz="3200" dirty="0">
                <a:solidFill>
                  <a:srgbClr val="0000FF"/>
                </a:solidFill>
                <a:latin typeface="Comic Sans MS" pitchFamily="66" charset="0"/>
              </a:rPr>
              <a:t> en </a:t>
            </a:r>
            <a:r>
              <a:rPr lang="en-US" sz="3200" dirty="0" err="1">
                <a:solidFill>
                  <a:srgbClr val="0000FF"/>
                </a:solidFill>
                <a:latin typeface="Comic Sans MS" pitchFamily="66" charset="0"/>
              </a:rPr>
              <a:t>Fisiese</a:t>
            </a:r>
            <a:r>
              <a:rPr lang="en-US" sz="3200" dirty="0">
                <a:solidFill>
                  <a:srgbClr val="0000FF"/>
                </a:solidFill>
                <a:latin typeface="Comic Sans MS" pitchFamily="66" charset="0"/>
              </a:rPr>
              <a:t> </a:t>
            </a:r>
            <a:r>
              <a:rPr lang="en-US" sz="3200" dirty="0" err="1">
                <a:solidFill>
                  <a:srgbClr val="0000FF"/>
                </a:solidFill>
                <a:latin typeface="Comic Sans MS" pitchFamily="66" charset="0"/>
              </a:rPr>
              <a:t>Chemie</a:t>
            </a:r>
            <a:endParaRPr lang="en-US" sz="3200" dirty="0">
              <a:solidFill>
                <a:srgbClr val="0000FF"/>
              </a:solidFill>
              <a:latin typeface="Comic Sans MS" pitchFamily="66" charset="0"/>
            </a:endParaRPr>
          </a:p>
        </p:txBody>
      </p:sp>
      <p:sp>
        <p:nvSpPr>
          <p:cNvPr id="6149" name="TextBox 6"/>
          <p:cNvSpPr txBox="1">
            <a:spLocks noChangeArrowheads="1"/>
          </p:cNvSpPr>
          <p:nvPr/>
        </p:nvSpPr>
        <p:spPr bwMode="auto">
          <a:xfrm>
            <a:off x="71406" y="2883802"/>
            <a:ext cx="9003323" cy="2708434"/>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defRPr/>
            </a:pPr>
            <a:r>
              <a:rPr lang="en-US" sz="2000" dirty="0" err="1" smtClean="0">
                <a:solidFill>
                  <a:srgbClr val="FFFFFF"/>
                </a:solidFill>
                <a:latin typeface="Comic Sans MS" pitchFamily="66" charset="0"/>
              </a:rPr>
              <a:t>Vyf</a:t>
            </a:r>
            <a:r>
              <a:rPr lang="en-US" sz="2000" dirty="0" smtClean="0">
                <a:solidFill>
                  <a:srgbClr val="FFFFFF"/>
                </a:solidFill>
                <a:latin typeface="Comic Sans MS" pitchFamily="66" charset="0"/>
              </a:rPr>
              <a:t> </a:t>
            </a:r>
            <a:r>
              <a:rPr lang="en-US" sz="2000" dirty="0" err="1" smtClean="0">
                <a:solidFill>
                  <a:srgbClr val="FFFFFF"/>
                </a:solidFill>
                <a:latin typeface="Comic Sans MS" pitchFamily="66" charset="0"/>
              </a:rPr>
              <a:t>Leereenhede</a:t>
            </a:r>
            <a:endParaRPr lang="en-US" sz="2000" dirty="0">
              <a:solidFill>
                <a:srgbClr val="FFFFFF"/>
              </a:solidFill>
              <a:latin typeface="Comic Sans MS" pitchFamily="66" charset="0"/>
            </a:endParaRPr>
          </a:p>
          <a:p>
            <a:pPr>
              <a:defRPr/>
            </a:pPr>
            <a:r>
              <a:rPr lang="en-US" sz="2000" dirty="0" err="1" smtClean="0">
                <a:solidFill>
                  <a:srgbClr val="FF0000"/>
                </a:solidFill>
                <a:latin typeface="Comic Sans MS" pitchFamily="66" charset="0"/>
              </a:rPr>
              <a:t>Leereenheid</a:t>
            </a:r>
            <a:r>
              <a:rPr lang="en-US" sz="2000" dirty="0" smtClean="0">
                <a:solidFill>
                  <a:srgbClr val="FF0000"/>
                </a:solidFill>
                <a:latin typeface="Comic Sans MS" pitchFamily="66" charset="0"/>
              </a:rPr>
              <a:t> 1: </a:t>
            </a:r>
            <a:r>
              <a:rPr lang="en-US" sz="2000" dirty="0" err="1">
                <a:solidFill>
                  <a:srgbClr val="FF0000"/>
                </a:solidFill>
                <a:latin typeface="Comic Sans MS" pitchFamily="66" charset="0"/>
              </a:rPr>
              <a:t>Basiese</a:t>
            </a:r>
            <a:r>
              <a:rPr lang="en-US" sz="2000" dirty="0">
                <a:solidFill>
                  <a:srgbClr val="FF0000"/>
                </a:solidFill>
                <a:latin typeface="Comic Sans MS" pitchFamily="66" charset="0"/>
              </a:rPr>
              <a:t> </a:t>
            </a:r>
            <a:r>
              <a:rPr lang="en-US" sz="2000" dirty="0" err="1">
                <a:solidFill>
                  <a:srgbClr val="FF0000"/>
                </a:solidFill>
                <a:latin typeface="Comic Sans MS" pitchFamily="66" charset="0"/>
              </a:rPr>
              <a:t>konsepte</a:t>
            </a:r>
            <a:r>
              <a:rPr lang="en-US" sz="2000" dirty="0">
                <a:solidFill>
                  <a:srgbClr val="FF0000"/>
                </a:solidFill>
                <a:latin typeface="Comic Sans MS" pitchFamily="66" charset="0"/>
              </a:rPr>
              <a:t> van </a:t>
            </a:r>
            <a:r>
              <a:rPr lang="en-US" sz="2000" dirty="0" err="1">
                <a:solidFill>
                  <a:srgbClr val="FF0000"/>
                </a:solidFill>
                <a:latin typeface="Comic Sans MS" pitchFamily="66" charset="0"/>
              </a:rPr>
              <a:t>chemie</a:t>
            </a:r>
            <a:endParaRPr lang="en-US" sz="2000" dirty="0">
              <a:solidFill>
                <a:srgbClr val="FF0000"/>
              </a:solidFill>
              <a:latin typeface="Comic Sans MS" pitchFamily="66" charset="0"/>
            </a:endParaRPr>
          </a:p>
          <a:p>
            <a:pPr>
              <a:defRPr/>
            </a:pPr>
            <a:endParaRPr lang="en-US" sz="1000" dirty="0">
              <a:solidFill>
                <a:srgbClr val="FF0000"/>
              </a:solidFill>
              <a:latin typeface="Comic Sans MS" pitchFamily="66" charset="0"/>
            </a:endParaRPr>
          </a:p>
          <a:p>
            <a:pPr>
              <a:defRPr/>
            </a:pPr>
            <a:r>
              <a:rPr lang="en-US" sz="2000" dirty="0" err="1" smtClean="0">
                <a:solidFill>
                  <a:srgbClr val="FF0000"/>
                </a:solidFill>
                <a:latin typeface="Comic Sans MS" pitchFamily="66" charset="0"/>
              </a:rPr>
              <a:t>Leereenheid</a:t>
            </a:r>
            <a:r>
              <a:rPr lang="en-US" sz="2000" dirty="0" smtClean="0">
                <a:solidFill>
                  <a:srgbClr val="FF0000"/>
                </a:solidFill>
                <a:latin typeface="Comic Sans MS" pitchFamily="66" charset="0"/>
              </a:rPr>
              <a:t> 2: </a:t>
            </a:r>
            <a:r>
              <a:rPr lang="en-US" sz="2000" dirty="0" err="1">
                <a:solidFill>
                  <a:srgbClr val="FF0000"/>
                </a:solidFill>
                <a:latin typeface="Comic Sans MS" pitchFamily="66" charset="0"/>
              </a:rPr>
              <a:t>Atome</a:t>
            </a:r>
            <a:r>
              <a:rPr lang="en-US" sz="2000" dirty="0">
                <a:solidFill>
                  <a:srgbClr val="FF0000"/>
                </a:solidFill>
                <a:latin typeface="Comic Sans MS" pitchFamily="66" charset="0"/>
              </a:rPr>
              <a:t>, </a:t>
            </a:r>
            <a:r>
              <a:rPr lang="en-US" sz="2000" dirty="0" err="1">
                <a:solidFill>
                  <a:srgbClr val="FF0000"/>
                </a:solidFill>
                <a:latin typeface="Comic Sans MS" pitchFamily="66" charset="0"/>
              </a:rPr>
              <a:t>molekules</a:t>
            </a:r>
            <a:r>
              <a:rPr lang="en-US" sz="2000" dirty="0">
                <a:solidFill>
                  <a:srgbClr val="FF0000"/>
                </a:solidFill>
                <a:latin typeface="Comic Sans MS" pitchFamily="66" charset="0"/>
              </a:rPr>
              <a:t> en </a:t>
            </a:r>
            <a:r>
              <a:rPr lang="en-US" sz="2000" dirty="0" err="1">
                <a:solidFill>
                  <a:srgbClr val="FF0000"/>
                </a:solidFill>
                <a:latin typeface="Comic Sans MS" pitchFamily="66" charset="0"/>
              </a:rPr>
              <a:t>ione</a:t>
            </a:r>
            <a:endParaRPr lang="en-US" sz="2000" dirty="0">
              <a:solidFill>
                <a:srgbClr val="FF0000"/>
              </a:solidFill>
              <a:latin typeface="Comic Sans MS" pitchFamily="66" charset="0"/>
            </a:endParaRPr>
          </a:p>
          <a:p>
            <a:pPr>
              <a:defRPr/>
            </a:pPr>
            <a:endParaRPr lang="en-US" sz="1000" dirty="0">
              <a:solidFill>
                <a:srgbClr val="FF0000"/>
              </a:solidFill>
              <a:latin typeface="Comic Sans MS" pitchFamily="66" charset="0"/>
            </a:endParaRPr>
          </a:p>
          <a:p>
            <a:pPr>
              <a:defRPr/>
            </a:pPr>
            <a:r>
              <a:rPr lang="en-US" sz="2000" dirty="0" err="1" smtClean="0">
                <a:solidFill>
                  <a:srgbClr val="FF0000"/>
                </a:solidFill>
                <a:latin typeface="Comic Sans MS" pitchFamily="66" charset="0"/>
              </a:rPr>
              <a:t>Leereenheid</a:t>
            </a:r>
            <a:r>
              <a:rPr lang="en-US" sz="2000" dirty="0" smtClean="0">
                <a:solidFill>
                  <a:srgbClr val="FF0000"/>
                </a:solidFill>
                <a:latin typeface="Comic Sans MS" pitchFamily="66" charset="0"/>
              </a:rPr>
              <a:t> 3: </a:t>
            </a:r>
            <a:r>
              <a:rPr lang="en-US" sz="2000" dirty="0" err="1">
                <a:solidFill>
                  <a:srgbClr val="FF0000"/>
                </a:solidFill>
                <a:latin typeface="Comic Sans MS" pitchFamily="66" charset="0"/>
              </a:rPr>
              <a:t>Chemiese</a:t>
            </a:r>
            <a:r>
              <a:rPr lang="en-US" sz="2000" dirty="0">
                <a:solidFill>
                  <a:srgbClr val="FF0000"/>
                </a:solidFill>
                <a:latin typeface="Comic Sans MS" pitchFamily="66" charset="0"/>
              </a:rPr>
              <a:t> </a:t>
            </a:r>
            <a:r>
              <a:rPr lang="en-US" sz="2000" dirty="0" err="1">
                <a:solidFill>
                  <a:srgbClr val="FF0000"/>
                </a:solidFill>
                <a:latin typeface="Comic Sans MS" pitchFamily="66" charset="0"/>
              </a:rPr>
              <a:t>reaksies</a:t>
            </a:r>
            <a:endParaRPr lang="af-ZA" sz="2000" dirty="0">
              <a:solidFill>
                <a:srgbClr val="FF0000"/>
              </a:solidFill>
              <a:latin typeface="Comic Sans MS" pitchFamily="66" charset="0"/>
            </a:endParaRPr>
          </a:p>
          <a:p>
            <a:pPr>
              <a:defRPr/>
            </a:pPr>
            <a:endParaRPr lang="af-ZA" sz="1000" dirty="0">
              <a:solidFill>
                <a:srgbClr val="FCFEB9"/>
              </a:solidFill>
              <a:latin typeface="Comic Sans MS" pitchFamily="66" charset="0"/>
            </a:endParaRPr>
          </a:p>
          <a:p>
            <a:pPr>
              <a:defRPr/>
            </a:pPr>
            <a:r>
              <a:rPr lang="af-ZA" sz="2000" dirty="0" smtClean="0">
                <a:solidFill>
                  <a:srgbClr val="FCFEB9"/>
                </a:solidFill>
                <a:latin typeface="Comic Sans MS" pitchFamily="66" charset="0"/>
              </a:rPr>
              <a:t>Leereenheid </a:t>
            </a:r>
            <a:r>
              <a:rPr lang="af-ZA" sz="2000" dirty="0">
                <a:solidFill>
                  <a:srgbClr val="FCFEB9"/>
                </a:solidFill>
                <a:latin typeface="Comic Sans MS" pitchFamily="66" charset="0"/>
              </a:rPr>
              <a:t>4: </a:t>
            </a:r>
            <a:r>
              <a:rPr lang="af-ZA" sz="2000" dirty="0" err="1">
                <a:solidFill>
                  <a:srgbClr val="FCFEB9"/>
                </a:solidFill>
                <a:latin typeface="Comic Sans MS" pitchFamily="66" charset="0"/>
              </a:rPr>
              <a:t>Sto</a:t>
            </a:r>
            <a:r>
              <a:rPr lang="az-Cyrl-AZ" sz="2000" dirty="0">
                <a:solidFill>
                  <a:srgbClr val="FCFEB9"/>
                </a:solidFill>
                <a:latin typeface="Comic Sans MS" pitchFamily="66" charset="0"/>
              </a:rPr>
              <a:t>ї</a:t>
            </a:r>
            <a:r>
              <a:rPr lang="af-ZA" sz="2000" dirty="0" err="1">
                <a:solidFill>
                  <a:srgbClr val="FCFEB9"/>
                </a:solidFill>
                <a:latin typeface="Comic Sans MS" pitchFamily="66" charset="0"/>
              </a:rPr>
              <a:t>giometrie</a:t>
            </a:r>
            <a:r>
              <a:rPr lang="af-ZA" sz="2000" dirty="0">
                <a:solidFill>
                  <a:srgbClr val="FCFEB9"/>
                </a:solidFill>
                <a:latin typeface="Comic Sans MS" pitchFamily="66" charset="0"/>
              </a:rPr>
              <a:t>: Kwantitatiewe inligting oor chemiese 			</a:t>
            </a:r>
            <a:r>
              <a:rPr lang="af-ZA" sz="2000" dirty="0" smtClean="0">
                <a:solidFill>
                  <a:srgbClr val="FCFEB9"/>
                </a:solidFill>
                <a:latin typeface="Comic Sans MS" pitchFamily="66" charset="0"/>
              </a:rPr>
              <a:t>reaksies</a:t>
            </a:r>
            <a:endParaRPr lang="af-ZA" sz="2000" dirty="0">
              <a:solidFill>
                <a:srgbClr val="FCFEB9"/>
              </a:solidFill>
              <a:latin typeface="Comic Sans MS" pitchFamily="66" charset="0"/>
            </a:endParaRPr>
          </a:p>
          <a:p>
            <a:pPr>
              <a:defRPr/>
            </a:pPr>
            <a:r>
              <a:rPr lang="af-ZA" sz="2000" dirty="0" smtClean="0">
                <a:solidFill>
                  <a:srgbClr val="FCFEB9"/>
                </a:solidFill>
                <a:latin typeface="Comic Sans MS" pitchFamily="66" charset="0"/>
              </a:rPr>
              <a:t>Leereenheid </a:t>
            </a:r>
            <a:r>
              <a:rPr lang="af-ZA" sz="2000" dirty="0">
                <a:solidFill>
                  <a:srgbClr val="FCFEB9"/>
                </a:solidFill>
                <a:latin typeface="Comic Sans MS" pitchFamily="66" charset="0"/>
              </a:rPr>
              <a:t>5: Energie en chemiese </a:t>
            </a:r>
            <a:r>
              <a:rPr lang="af-ZA" sz="2000" dirty="0" smtClean="0">
                <a:solidFill>
                  <a:srgbClr val="FCFEB9"/>
                </a:solidFill>
                <a:latin typeface="Comic Sans MS" pitchFamily="66" charset="0"/>
              </a:rPr>
              <a:t>reaksies</a:t>
            </a:r>
            <a:endParaRPr lang="en-US" sz="2000" dirty="0">
              <a:solidFill>
                <a:srgbClr val="FCFEB9"/>
              </a:solidFill>
              <a:latin typeface="Comic Sans MS" pitchFamily="66" charset="0"/>
            </a:endParaRPr>
          </a:p>
        </p:txBody>
      </p:sp>
      <p:sp>
        <p:nvSpPr>
          <p:cNvPr id="6150" name="TextBox 7"/>
          <p:cNvSpPr txBox="1">
            <a:spLocks noChangeArrowheads="1"/>
          </p:cNvSpPr>
          <p:nvPr/>
        </p:nvSpPr>
        <p:spPr bwMode="auto">
          <a:xfrm>
            <a:off x="699787" y="5857892"/>
            <a:ext cx="7725192" cy="64633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en-US" sz="1800" dirty="0" err="1">
                <a:solidFill>
                  <a:srgbClr val="FFFFFF"/>
                </a:solidFill>
                <a:latin typeface="Comic Sans MS" pitchFamily="66" charset="0"/>
              </a:rPr>
              <a:t>Kotz</a:t>
            </a:r>
            <a:r>
              <a:rPr lang="en-US" sz="1800" dirty="0">
                <a:solidFill>
                  <a:srgbClr val="FFFFFF"/>
                </a:solidFill>
                <a:latin typeface="Comic Sans MS" pitchFamily="66" charset="0"/>
              </a:rPr>
              <a:t>, </a:t>
            </a:r>
            <a:r>
              <a:rPr lang="en-US" sz="1800" dirty="0" err="1">
                <a:solidFill>
                  <a:srgbClr val="FFFFFF"/>
                </a:solidFill>
                <a:latin typeface="Comic Sans MS" pitchFamily="66" charset="0"/>
              </a:rPr>
              <a:t>Treichel</a:t>
            </a:r>
            <a:r>
              <a:rPr lang="en-US" sz="1800" dirty="0">
                <a:solidFill>
                  <a:srgbClr val="FFFFFF"/>
                </a:solidFill>
                <a:latin typeface="Comic Sans MS" pitchFamily="66" charset="0"/>
              </a:rPr>
              <a:t> &amp; Townsend, </a:t>
            </a:r>
            <a:r>
              <a:rPr lang="en-US" sz="1800" dirty="0" err="1">
                <a:solidFill>
                  <a:srgbClr val="FFFFFF"/>
                </a:solidFill>
                <a:latin typeface="Comic Sans MS" pitchFamily="66" charset="0"/>
              </a:rPr>
              <a:t>gedeeltes</a:t>
            </a:r>
            <a:r>
              <a:rPr lang="en-US" sz="1800" dirty="0">
                <a:solidFill>
                  <a:srgbClr val="FFFFFF"/>
                </a:solidFill>
                <a:latin typeface="Comic Sans MS" pitchFamily="66" charset="0"/>
              </a:rPr>
              <a:t> van </a:t>
            </a:r>
            <a:r>
              <a:rPr lang="en-US" sz="1800" dirty="0" err="1">
                <a:solidFill>
                  <a:srgbClr val="FFFFFF"/>
                </a:solidFill>
                <a:latin typeface="Comic Sans MS" pitchFamily="66" charset="0"/>
              </a:rPr>
              <a:t>hoofstukke</a:t>
            </a:r>
            <a:r>
              <a:rPr lang="en-US" sz="1800" dirty="0">
                <a:solidFill>
                  <a:srgbClr val="FFFFFF"/>
                </a:solidFill>
                <a:latin typeface="Comic Sans MS" pitchFamily="66" charset="0"/>
              </a:rPr>
              <a:t>. 1, 2, 3, 4 en 5 </a:t>
            </a:r>
            <a:r>
              <a:rPr lang="af-ZA" sz="1800" dirty="0">
                <a:solidFill>
                  <a:srgbClr val="FFFFFF"/>
                </a:solidFill>
                <a:latin typeface="Comic Sans MS" pitchFamily="66" charset="0"/>
              </a:rPr>
              <a:t/>
            </a:r>
            <a:br>
              <a:rPr lang="af-ZA" sz="1800" dirty="0">
                <a:solidFill>
                  <a:srgbClr val="FFFFFF"/>
                </a:solidFill>
                <a:latin typeface="Comic Sans MS" pitchFamily="66" charset="0"/>
              </a:rPr>
            </a:br>
            <a:r>
              <a:rPr lang="en-US" sz="1800" dirty="0" err="1">
                <a:solidFill>
                  <a:srgbClr val="FFFFFF"/>
                </a:solidFill>
                <a:latin typeface="Comic Sans MS" pitchFamily="66" charset="0"/>
              </a:rPr>
              <a:t>Studiegids</a:t>
            </a:r>
            <a:r>
              <a:rPr lang="en-US" sz="1800" dirty="0">
                <a:solidFill>
                  <a:srgbClr val="FFFFFF"/>
                </a:solidFill>
                <a:latin typeface="Comic Sans MS" pitchFamily="66" charset="0"/>
              </a:rPr>
              <a:t> bl. 1 - 49, </a:t>
            </a:r>
            <a:r>
              <a:rPr lang="en-US" sz="1800" dirty="0" err="1">
                <a:solidFill>
                  <a:srgbClr val="FFFFFF"/>
                </a:solidFill>
                <a:latin typeface="Comic Sans MS" pitchFamily="66" charset="0"/>
              </a:rPr>
              <a:t>Leereenhede</a:t>
            </a:r>
            <a:r>
              <a:rPr lang="en-US" sz="1800" dirty="0">
                <a:solidFill>
                  <a:srgbClr val="FFFFFF"/>
                </a:solidFill>
                <a:latin typeface="Comic Sans MS" pitchFamily="66" charset="0"/>
              </a:rPr>
              <a:t> 1, 2, 3, 4 &amp; 5</a:t>
            </a:r>
          </a:p>
        </p:txBody>
      </p:sp>
      <p:sp>
        <p:nvSpPr>
          <p:cNvPr id="6151" name="TextBox 8"/>
          <p:cNvSpPr txBox="1">
            <a:spLocks noChangeArrowheads="1"/>
          </p:cNvSpPr>
          <p:nvPr/>
        </p:nvSpPr>
        <p:spPr bwMode="auto">
          <a:xfrm>
            <a:off x="1517533" y="1285860"/>
            <a:ext cx="6054863" cy="133882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pPr algn="ctr">
              <a:defRPr/>
            </a:pPr>
            <a:r>
              <a:rPr lang="en-US" sz="3600" dirty="0">
                <a:solidFill>
                  <a:srgbClr val="C00000"/>
                </a:solidFill>
                <a:latin typeface="Comic Sans MS" pitchFamily="66" charset="0"/>
              </a:rPr>
              <a:t>LEERAFDELING A</a:t>
            </a:r>
          </a:p>
          <a:p>
            <a:pPr algn="ctr">
              <a:defRPr/>
            </a:pPr>
            <a:endParaRPr lang="en-US" sz="900" dirty="0">
              <a:solidFill>
                <a:srgbClr val="C00000"/>
              </a:solidFill>
              <a:latin typeface="Comic Sans MS" pitchFamily="66" charset="0"/>
            </a:endParaRPr>
          </a:p>
          <a:p>
            <a:pPr algn="ctr">
              <a:defRPr/>
            </a:pPr>
            <a:r>
              <a:rPr lang="en-US" sz="3600" dirty="0">
                <a:solidFill>
                  <a:srgbClr val="C00000"/>
                </a:solidFill>
                <a:latin typeface="Comic Sans MS" pitchFamily="66" charset="0"/>
              </a:rPr>
              <a:t>BOUSTENE VAN CHEMIE </a:t>
            </a:r>
            <a:endParaRPr lang="en-US" sz="3600" dirty="0">
              <a:latin typeface="Comic Sans MS"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 y="37708"/>
            <a:ext cx="9144000" cy="6741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6"/>
          <p:cNvSpPr>
            <a:spLocks noChangeArrowheads="1"/>
          </p:cNvSpPr>
          <p:nvPr/>
        </p:nvSpPr>
        <p:spPr bwMode="auto">
          <a:xfrm>
            <a:off x="428596" y="3017878"/>
            <a:ext cx="8229600" cy="400110"/>
          </a:xfrm>
          <a:prstGeom prst="rect">
            <a:avLst/>
          </a:prstGeom>
          <a:solidFill>
            <a:srgbClr val="E6E6E6"/>
          </a:solidFill>
          <a:ln w="19050">
            <a:solidFill>
              <a:schemeClr val="tx1"/>
            </a:solidFill>
            <a:miter lim="800000"/>
            <a:headEnd/>
            <a:tailEnd/>
          </a:ln>
          <a:scene3d>
            <a:camera prst="orthographicFront"/>
            <a:lightRig rig="threePt" dir="t"/>
          </a:scene3d>
          <a:sp3d>
            <a:bevelT w="165100" prst="coolSlant"/>
          </a:sp3d>
        </p:spPr>
        <p:txBody>
          <a:bodyPr anchor="ctr">
            <a:spAutoFit/>
          </a:bodyPr>
          <a:lstStyle/>
          <a:p>
            <a:pPr algn="ctr">
              <a:tabLst>
                <a:tab pos="360363" algn="l"/>
              </a:tabLst>
              <a:defRPr/>
            </a:pPr>
            <a:r>
              <a:rPr lang="af-ZA" sz="2000" dirty="0">
                <a:latin typeface="Calibri" pitchFamily="34" charset="0"/>
                <a:cs typeface="Times New Roman" pitchFamily="18" charset="0"/>
              </a:rPr>
              <a:t>Hierdie leergedeelte is gebaseer op KT&amp;T, </a:t>
            </a:r>
            <a:r>
              <a:rPr lang="af-ZA" sz="2000" dirty="0" smtClean="0">
                <a:latin typeface="Calibri" pitchFamily="34" charset="0"/>
                <a:cs typeface="Times New Roman" pitchFamily="18" charset="0"/>
              </a:rPr>
              <a:t>hoofstuk 4.</a:t>
            </a:r>
            <a:endParaRPr lang="en-US" sz="2000" dirty="0">
              <a:latin typeface="Calibri" pitchFamily="34" charset="0"/>
            </a:endParaRPr>
          </a:p>
        </p:txBody>
      </p:sp>
      <p:sp>
        <p:nvSpPr>
          <p:cNvPr id="32773" name="Rectangle 8"/>
          <p:cNvSpPr>
            <a:spLocks noChangeArrowheads="1"/>
          </p:cNvSpPr>
          <p:nvPr/>
        </p:nvSpPr>
        <p:spPr bwMode="auto">
          <a:xfrm>
            <a:off x="0" y="0"/>
            <a:ext cx="14557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440996" tIns="152352" rIns="0" bIns="152352" anchor="ct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endParaRPr lang="af-ZA" altLang="en-US" sz="2400"/>
          </a:p>
        </p:txBody>
      </p:sp>
      <p:sp>
        <p:nvSpPr>
          <p:cNvPr id="4" name="TextBox 3"/>
          <p:cNvSpPr txBox="1"/>
          <p:nvPr/>
        </p:nvSpPr>
        <p:spPr bwMode="auto">
          <a:xfrm>
            <a:off x="205154" y="214290"/>
            <a:ext cx="8721969" cy="2062091"/>
          </a:xfrm>
          <a:prstGeom prst="rect">
            <a:avLst/>
          </a:prstGeom>
          <a:solidFill>
            <a:schemeClr val="accent6">
              <a:lumMod val="50000"/>
            </a:schemeClr>
          </a:solidFill>
          <a:ln w="38100">
            <a:solidFill>
              <a:schemeClr val="tx1">
                <a:lumMod val="95000"/>
                <a:lumOff val="5000"/>
              </a:schemeClr>
            </a:solidFill>
          </a:ln>
          <a:scene3d>
            <a:camera prst="orthographicFront"/>
            <a:lightRig rig="threePt" dir="t"/>
          </a:scene3d>
          <a:sp3d>
            <a:bevelT w="165100" prst="coolSlant"/>
          </a:sp3d>
        </p:spPr>
        <p:txBody>
          <a:bodyPr lIns="91429" tIns="45714" rIns="91429" bIns="45714">
            <a:spAutoFit/>
            <a:sp3d extrusionH="57150">
              <a:bevelT w="82550" h="38100" prst="coolSlant"/>
            </a:sp3d>
          </a:bodyPr>
          <a:lstStyle/>
          <a:p>
            <a:pPr algn="r">
              <a:defRPr/>
            </a:pPr>
            <a:endParaRPr lang="en-US" sz="5400" u="sng" dirty="0">
              <a:solidFill>
                <a:srgbClr val="FFFFFF"/>
              </a:solidFill>
              <a:effectLst>
                <a:outerShdw blurRad="50800" dist="38100" dir="10800000" algn="ctr" rotWithShape="0">
                  <a:schemeClr val="tx1">
                    <a:lumMod val="95000"/>
                    <a:lumOff val="5000"/>
                    <a:alpha val="50000"/>
                  </a:schemeClr>
                </a:outerShdw>
                <a:reflection blurRad="6350" stA="55000" endA="300" endPos="45500" dir="5400000" sy="-100000" algn="bl" rotWithShape="0"/>
              </a:effectLst>
              <a:latin typeface="Calibri" pitchFamily="34" charset="0"/>
            </a:endParaRPr>
          </a:p>
          <a:p>
            <a:pPr algn="r">
              <a:defRPr/>
            </a:pPr>
            <a:endParaRPr lang="en-US" sz="5400" u="sng" dirty="0">
              <a:solidFill>
                <a:srgbClr val="FFFFFF"/>
              </a:solidFill>
              <a:effectLst>
                <a:outerShdw blurRad="50800" dist="38100" dir="10800000" algn="ctr" rotWithShape="0">
                  <a:schemeClr val="tx1">
                    <a:lumMod val="95000"/>
                    <a:lumOff val="5000"/>
                    <a:alpha val="50000"/>
                  </a:schemeClr>
                </a:outerShdw>
                <a:reflection blurRad="6350" stA="55000" endA="300" endPos="45500" dir="5400000" sy="-100000" algn="bl" rotWithShape="0"/>
              </a:effectLst>
              <a:latin typeface="Calibri" pitchFamily="34" charset="0"/>
            </a:endParaRPr>
          </a:p>
          <a:p>
            <a:pPr algn="r">
              <a:defRPr/>
            </a:pPr>
            <a:endParaRPr lang="af-ZA" sz="2000" dirty="0">
              <a:solidFill>
                <a:srgbClr val="FFFFFF"/>
              </a:solidFill>
              <a:latin typeface="Calibri" pitchFamily="34" charset="0"/>
            </a:endParaRPr>
          </a:p>
        </p:txBody>
      </p:sp>
      <p:sp>
        <p:nvSpPr>
          <p:cNvPr id="55300" name="Rectangle 4"/>
          <p:cNvSpPr>
            <a:spLocks noChangeArrowheads="1"/>
          </p:cNvSpPr>
          <p:nvPr/>
        </p:nvSpPr>
        <p:spPr bwMode="auto">
          <a:xfrm>
            <a:off x="1931695" y="695610"/>
            <a:ext cx="6712271" cy="1077206"/>
          </a:xfrm>
          <a:prstGeom prst="rect">
            <a:avLst/>
          </a:prstGeom>
          <a:noFill/>
          <a:ln w="9525">
            <a:noFill/>
            <a:miter lim="800000"/>
            <a:headEnd/>
            <a:tailEnd/>
          </a:ln>
          <a:scene3d>
            <a:camera prst="orthographicFront"/>
            <a:lightRig rig="threePt" dir="t"/>
          </a:scene3d>
          <a:sp3d>
            <a:bevelT w="165100" prst="coolSlant"/>
          </a:sp3d>
        </p:spPr>
        <p:txBody>
          <a:bodyPr lIns="91429" tIns="45714" rIns="91429" bIns="45714">
            <a:spAutoFit/>
            <a:sp3d extrusionH="57150">
              <a:bevelT w="82550" h="38100" prst="coolSlant"/>
            </a:sp3d>
          </a:bodyPr>
          <a:lstStyle/>
          <a:p>
            <a:pPr algn="ctr">
              <a:defRPr/>
            </a:pPr>
            <a:r>
              <a:rPr lang="af-ZA" sz="3200" b="1" cap="small" dirty="0">
                <a:ln>
                  <a:solidFill>
                    <a:srgbClr val="FFFFFF"/>
                  </a:solidFill>
                </a:ln>
                <a:solidFill>
                  <a:srgbClr val="FFFFFF"/>
                </a:solidFill>
                <a:latin typeface="Calibri" pitchFamily="34" charset="0"/>
              </a:rPr>
              <a:t>Reaksies waar een reagens die beperkende reagens is</a:t>
            </a:r>
            <a:endParaRPr lang="en-US" sz="3200" b="1" cap="small" dirty="0">
              <a:ln>
                <a:solidFill>
                  <a:srgbClr val="FFFFFF"/>
                </a:solidFill>
              </a:ln>
              <a:solidFill>
                <a:srgbClr val="FFFFFF"/>
              </a:solidFill>
              <a:latin typeface="Calibri" pitchFamily="34" charset="0"/>
            </a:endParaRPr>
          </a:p>
        </p:txBody>
      </p:sp>
      <p:grpSp>
        <p:nvGrpSpPr>
          <p:cNvPr id="32776" name="Group 14"/>
          <p:cNvGrpSpPr>
            <a:grpSpLocks/>
          </p:cNvGrpSpPr>
          <p:nvPr/>
        </p:nvGrpSpPr>
        <p:grpSpPr bwMode="auto">
          <a:xfrm>
            <a:off x="382588" y="544513"/>
            <a:ext cx="1416050" cy="1460500"/>
            <a:chOff x="294949" y="214290"/>
            <a:chExt cx="1415772" cy="1460421"/>
          </a:xfrm>
        </p:grpSpPr>
        <p:sp>
          <p:nvSpPr>
            <p:cNvPr id="13" name="TextBox 12"/>
            <p:cNvSpPr txBox="1"/>
            <p:nvPr/>
          </p:nvSpPr>
          <p:spPr bwMode="auto">
            <a:xfrm rot="16200000">
              <a:off x="272624" y="236615"/>
              <a:ext cx="1460421" cy="1415772"/>
            </a:xfrm>
            <a:prstGeom prst="rect">
              <a:avLst/>
            </a:prstGeom>
            <a:gradFill flip="none" rotWithShape="1">
              <a:gsLst>
                <a:gs pos="0">
                  <a:srgbClr val="DDEBCF"/>
                </a:gs>
                <a:gs pos="50000">
                  <a:srgbClr val="9CB86E"/>
                </a:gs>
                <a:gs pos="100000">
                  <a:srgbClr val="156B13"/>
                </a:gs>
              </a:gsLst>
              <a:lin ang="5400000" scaled="0"/>
              <a:tileRect r="-100000" b="-100000"/>
            </a:gradFill>
            <a:scene3d>
              <a:camera prst="orthographicFront"/>
              <a:lightRig rig="threePt" dir="t"/>
            </a:scene3d>
            <a:sp3d>
              <a:bevelT w="165100" prst="coolSlant"/>
            </a:sp3d>
          </p:spPr>
          <p:txBody>
            <a:bodyPr>
              <a:spAutoFit/>
              <a:sp3d extrusionH="57150">
                <a:bevelT w="82550" h="38100" prst="coolSlant"/>
              </a:sp3d>
            </a:bodyPr>
            <a:lstStyle/>
            <a:p>
              <a:pPr algn="ctr">
                <a:defRPr/>
              </a:pPr>
              <a:r>
                <a:rPr lang="af-ZA" sz="1400" dirty="0">
                  <a:latin typeface="Calibri" pitchFamily="34" charset="0"/>
                </a:rPr>
                <a:t>LEERGEDEELTE</a:t>
              </a:r>
            </a:p>
            <a:p>
              <a:pPr>
                <a:defRPr/>
              </a:pPr>
              <a:endParaRPr lang="af-ZA" dirty="0">
                <a:latin typeface="Times"/>
              </a:endParaRPr>
            </a:p>
            <a:p>
              <a:pPr>
                <a:defRPr/>
              </a:pPr>
              <a:endParaRPr lang="af-ZA" dirty="0">
                <a:latin typeface="Times"/>
              </a:endParaRPr>
            </a:p>
            <a:p>
              <a:pPr>
                <a:defRPr/>
              </a:pPr>
              <a:endParaRPr lang="af-ZA" dirty="0">
                <a:latin typeface="Times"/>
              </a:endParaRPr>
            </a:p>
          </p:txBody>
        </p:sp>
        <p:grpSp>
          <p:nvGrpSpPr>
            <p:cNvPr id="32782" name="Group 15"/>
            <p:cNvGrpSpPr>
              <a:grpSpLocks/>
            </p:cNvGrpSpPr>
            <p:nvPr/>
          </p:nvGrpSpPr>
          <p:grpSpPr bwMode="auto">
            <a:xfrm>
              <a:off x="669526" y="407954"/>
              <a:ext cx="788832" cy="1066742"/>
              <a:chOff x="5857425" y="5693107"/>
              <a:chExt cx="915548" cy="1169544"/>
            </a:xfrm>
          </p:grpSpPr>
          <p:sp>
            <p:nvSpPr>
              <p:cNvPr id="14" name="Isosceles Triangle 13"/>
              <p:cNvSpPr/>
              <p:nvPr/>
            </p:nvSpPr>
            <p:spPr bwMode="auto">
              <a:xfrm rot="5400000">
                <a:off x="5730426" y="5820106"/>
                <a:ext cx="1169544" cy="915548"/>
              </a:xfrm>
              <a:prstGeom prst="triangle">
                <a:avLst>
                  <a:gd name="adj" fmla="val 50687"/>
                </a:avLst>
              </a:prstGeom>
              <a:solidFill>
                <a:schemeClr val="bg2">
                  <a:lumMod val="50000"/>
                </a:schemeClr>
              </a:solidFill>
              <a:ln w="38100" cap="flat" cmpd="sng" algn="ctr">
                <a:solidFill>
                  <a:schemeClr val="tx1"/>
                </a:solidFill>
                <a:prstDash val="solid"/>
                <a:round/>
                <a:headEnd type="none" w="med" len="med"/>
                <a:tailEnd type="none" w="med" len="med"/>
              </a:ln>
              <a:effectLst/>
            </p:spPr>
            <p:txBody>
              <a:bodyPr>
                <a:scene3d>
                  <a:camera prst="orthographicFront"/>
                  <a:lightRig rig="threePt" dir="t"/>
                </a:scene3d>
                <a:sp3d extrusionH="57150">
                  <a:bevelT w="82550" h="38100" prst="coolSlant"/>
                </a:sp3d>
              </a:bodyPr>
              <a:lstStyle/>
              <a:p>
                <a:pPr>
                  <a:defRPr/>
                </a:pPr>
                <a:endParaRPr lang="af-ZA">
                  <a:effectLst>
                    <a:outerShdw blurRad="38100" dist="38100" dir="2700000" algn="tl">
                      <a:srgbClr val="000000">
                        <a:alpha val="43137"/>
                      </a:srgbClr>
                    </a:outerShdw>
                  </a:effectLst>
                  <a:latin typeface="Times"/>
                </a:endParaRPr>
              </a:p>
            </p:txBody>
          </p:sp>
          <p:sp>
            <p:nvSpPr>
              <p:cNvPr id="32784" name="TextBox 14"/>
              <p:cNvSpPr txBox="1">
                <a:spLocks noChangeArrowheads="1"/>
              </p:cNvSpPr>
              <p:nvPr/>
            </p:nvSpPr>
            <p:spPr bwMode="auto">
              <a:xfrm>
                <a:off x="5906211" y="6010533"/>
                <a:ext cx="664442" cy="50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r>
                  <a:rPr lang="af-ZA" altLang="en-US" sz="2400">
                    <a:solidFill>
                      <a:srgbClr val="FFFFFF"/>
                    </a:solidFill>
                    <a:latin typeface="Calibri" panose="020F0502020204030204" pitchFamily="34" charset="0"/>
                  </a:rPr>
                  <a:t>4.2</a:t>
                </a:r>
              </a:p>
            </p:txBody>
          </p:sp>
        </p:grpSp>
      </p:grpSp>
      <p:sp>
        <p:nvSpPr>
          <p:cNvPr id="24" name="TextBox 23"/>
          <p:cNvSpPr txBox="1"/>
          <p:nvPr/>
        </p:nvSpPr>
        <p:spPr>
          <a:xfrm>
            <a:off x="235482" y="4000504"/>
            <a:ext cx="2442622" cy="584775"/>
          </a:xfrm>
          <a:prstGeom prst="rect">
            <a:avLst/>
          </a:prstGeom>
          <a:noFill/>
        </p:spPr>
        <p:txBody>
          <a:bodyPr>
            <a:spAutoFit/>
            <a:scene3d>
              <a:camera prst="obliqueTopLeft"/>
              <a:lightRig rig="threePt" dir="t"/>
            </a:scene3d>
            <a:sp3d extrusionH="57150">
              <a:bevelT w="38100" h="38100" prst="slope"/>
            </a:sp3d>
          </a:bodyPr>
          <a:lstStyle/>
          <a:p>
            <a:pPr>
              <a:defRPr/>
            </a:pPr>
            <a:r>
              <a:rPr lang="en-US" sz="3200" u="sng" dirty="0">
                <a:ln w="3175">
                  <a:solidFill>
                    <a:schemeClr val="tx1"/>
                  </a:solidFill>
                </a:ln>
                <a:solidFill>
                  <a:schemeClr val="accent6">
                    <a:lumMod val="50000"/>
                  </a:schemeClr>
                </a:solidFill>
                <a:latin typeface="Calibri" pitchFamily="34" charset="0"/>
              </a:rPr>
              <a:t>UITKOMSTE</a:t>
            </a:r>
          </a:p>
        </p:txBody>
      </p:sp>
      <p:sp>
        <p:nvSpPr>
          <p:cNvPr id="55307" name="Rectangle 11"/>
          <p:cNvSpPr>
            <a:spLocks noChangeArrowheads="1"/>
          </p:cNvSpPr>
          <p:nvPr/>
        </p:nvSpPr>
        <p:spPr bwMode="auto">
          <a:xfrm>
            <a:off x="281354" y="4804815"/>
            <a:ext cx="8581292" cy="1200329"/>
          </a:xfrm>
          <a:prstGeom prst="rect">
            <a:avLst/>
          </a:prstGeom>
          <a:solidFill>
            <a:srgbClr val="E6E6E6"/>
          </a:solidFill>
          <a:ln w="19050" cap="flat" cmpd="sng">
            <a:solidFill>
              <a:schemeClr val="tx1"/>
            </a:solidFill>
            <a:prstDash val="solid"/>
            <a:miter lim="800000"/>
            <a:headEnd/>
            <a:tailEnd/>
          </a:ln>
          <a:effectLst/>
          <a:scene3d>
            <a:camera prst="orthographicFront"/>
            <a:lightRig rig="threePt" dir="t"/>
          </a:scene3d>
          <a:sp3d>
            <a:bevelT w="165100" prst="coolSlant"/>
          </a:sp3d>
        </p:spPr>
        <p:txBody>
          <a:bodyPr anchor="ctr">
            <a:spAutoFit/>
          </a:bodyPr>
          <a:lstStyle/>
          <a:p>
            <a:pPr>
              <a:buClr>
                <a:srgbClr val="C00000"/>
              </a:buClr>
              <a:tabLst>
                <a:tab pos="360363" algn="l"/>
              </a:tabLst>
              <a:defRPr/>
            </a:pPr>
            <a:r>
              <a:rPr lang="af-ZA" sz="1800" b="1" dirty="0">
                <a:latin typeface="Calibri" pitchFamily="34" charset="0"/>
                <a:ea typeface="Times New Roman" pitchFamily="18" charset="0"/>
                <a:cs typeface="Times New Roman" pitchFamily="18" charset="0"/>
              </a:rPr>
              <a:t>Na voltooiing van hierdie leergedeelte behoort jy:</a:t>
            </a:r>
            <a:endParaRPr lang="en-US" sz="1800" b="1" dirty="0">
              <a:latin typeface="Calibri" pitchFamily="34" charset="0"/>
            </a:endParaRPr>
          </a:p>
          <a:p>
            <a:pPr>
              <a:buClr>
                <a:srgbClr val="C00000"/>
              </a:buClr>
              <a:buFont typeface="Wingdings" pitchFamily="2" charset="2"/>
              <a:buChar char="v"/>
              <a:tabLst>
                <a:tab pos="396875" algn="l"/>
              </a:tabLst>
              <a:defRPr/>
            </a:pPr>
            <a:r>
              <a:rPr lang="af-ZA" sz="1800" dirty="0">
                <a:latin typeface="Times"/>
              </a:rPr>
              <a:t>	te kan bereken watter een van twee of meer reagense 'n beperkende reagens 	is.</a:t>
            </a:r>
            <a:endParaRPr lang="en-US" sz="1800" dirty="0">
              <a:latin typeface="Times"/>
            </a:endParaRPr>
          </a:p>
          <a:p>
            <a:pPr>
              <a:buClr>
                <a:srgbClr val="C00000"/>
              </a:buClr>
              <a:buFont typeface="Wingdings" pitchFamily="2" charset="2"/>
              <a:buChar char="v"/>
              <a:tabLst>
                <a:tab pos="396875" algn="l"/>
              </a:tabLst>
              <a:defRPr/>
            </a:pPr>
            <a:r>
              <a:rPr lang="af-ZA" sz="1800" dirty="0">
                <a:latin typeface="Times"/>
              </a:rPr>
              <a:t>	die opbrengs van 'n produk te kan bereken gebaseer op die beperkende </a:t>
            </a:r>
            <a:r>
              <a:rPr lang="af-ZA" sz="1800" dirty="0" smtClean="0">
                <a:latin typeface="Times"/>
              </a:rPr>
              <a:t>reagens</a:t>
            </a:r>
            <a:r>
              <a:rPr lang="af-ZA" sz="1800" dirty="0">
                <a:latin typeface="Times"/>
              </a:rPr>
              <a:t>.</a:t>
            </a:r>
            <a:endParaRPr lang="en-US" sz="1800"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5" name="Text Box 5"/>
          <p:cNvSpPr txBox="1">
            <a:spLocks noChangeArrowheads="1"/>
          </p:cNvSpPr>
          <p:nvPr/>
        </p:nvSpPr>
        <p:spPr bwMode="auto">
          <a:xfrm>
            <a:off x="228600" y="3276600"/>
            <a:ext cx="8305800" cy="519113"/>
          </a:xfrm>
          <a:prstGeom prst="rect">
            <a:avLst/>
          </a:prstGeom>
          <a:noFill/>
          <a:ln w="12700">
            <a:noFill/>
            <a:miter lim="800000"/>
            <a:headEnd type="none" w="sm" len="sm"/>
            <a:tailEnd type="none" w="sm" len="sm"/>
          </a:ln>
          <a:effectLst/>
        </p:spPr>
        <p:txBody>
          <a:bodyPr>
            <a:spAutoFit/>
          </a:bodyPr>
          <a:lstStyle/>
          <a:p>
            <a:pPr>
              <a:spcBef>
                <a:spcPct val="50000"/>
              </a:spcBef>
              <a:defRPr/>
            </a:pPr>
            <a:endParaRPr lang="en-US" sz="2800">
              <a:effectLst>
                <a:outerShdw blurRad="38100" dist="38100" dir="2700000" algn="tl">
                  <a:srgbClr val="FFFFFF"/>
                </a:outerShdw>
              </a:effectLst>
              <a:latin typeface="Times New Roman" pitchFamily="18" charset="0"/>
            </a:endParaRPr>
          </a:p>
        </p:txBody>
      </p:sp>
      <p:sp>
        <p:nvSpPr>
          <p:cNvPr id="245774" name="Text Box 14"/>
          <p:cNvSpPr txBox="1">
            <a:spLocks noChangeArrowheads="1"/>
          </p:cNvSpPr>
          <p:nvPr/>
        </p:nvSpPr>
        <p:spPr bwMode="auto">
          <a:xfrm>
            <a:off x="179388" y="11430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a:spcBef>
                <a:spcPct val="20000"/>
              </a:spcBef>
              <a:buSzPct val="100000"/>
              <a:buChar char="•"/>
              <a:tabLst>
                <a:tab pos="457200" algn="l"/>
              </a:tabLst>
              <a:defRPr sz="3200">
                <a:solidFill>
                  <a:schemeClr val="tx1"/>
                </a:solidFill>
                <a:latin typeface="Times" panose="02020603050405020304" pitchFamily="18" charset="0"/>
              </a:defRPr>
            </a:lvl1pPr>
            <a:lvl2pPr marL="742950" indent="-285750" defTabSz="457200">
              <a:spcBef>
                <a:spcPct val="20000"/>
              </a:spcBef>
              <a:buSzPct val="100000"/>
              <a:buChar char="–"/>
              <a:tabLst>
                <a:tab pos="457200" algn="l"/>
              </a:tabLst>
              <a:defRPr sz="2800">
                <a:solidFill>
                  <a:schemeClr val="tx1"/>
                </a:solidFill>
                <a:latin typeface="Times" panose="02020603050405020304" pitchFamily="18" charset="0"/>
              </a:defRPr>
            </a:lvl2pPr>
            <a:lvl3pPr marL="1143000" indent="-228600" defTabSz="457200">
              <a:spcBef>
                <a:spcPct val="20000"/>
              </a:spcBef>
              <a:buSzPct val="100000"/>
              <a:buChar char="•"/>
              <a:tabLst>
                <a:tab pos="457200" algn="l"/>
              </a:tabLst>
              <a:defRPr sz="2400">
                <a:solidFill>
                  <a:schemeClr val="tx1"/>
                </a:solidFill>
                <a:latin typeface="Times" panose="02020603050405020304" pitchFamily="18" charset="0"/>
              </a:defRPr>
            </a:lvl3pPr>
            <a:lvl4pPr marL="1600200" indent="-228600" defTabSz="457200">
              <a:spcBef>
                <a:spcPct val="20000"/>
              </a:spcBef>
              <a:buSzPct val="100000"/>
              <a:buChar char="–"/>
              <a:tabLst>
                <a:tab pos="457200" algn="l"/>
              </a:tabLst>
              <a:defRPr sz="2000">
                <a:solidFill>
                  <a:schemeClr val="tx1"/>
                </a:solidFill>
                <a:latin typeface="Times" panose="02020603050405020304" pitchFamily="18" charset="0"/>
              </a:defRPr>
            </a:lvl4pPr>
            <a:lvl5pPr marL="2057400" indent="-228600" defTabSz="457200">
              <a:spcBef>
                <a:spcPct val="20000"/>
              </a:spcBef>
              <a:buSzPct val="100000"/>
              <a:buChar char="•"/>
              <a:tabLst>
                <a:tab pos="457200" algn="l"/>
              </a:tabLst>
              <a:defRPr sz="2000">
                <a:solidFill>
                  <a:schemeClr val="tx1"/>
                </a:solidFill>
                <a:latin typeface="Times" panose="02020603050405020304" pitchFamily="18" charset="0"/>
              </a:defRPr>
            </a:lvl5pPr>
            <a:lvl6pPr marL="2514600" indent="-228600" defTabSz="457200" eaLnBrk="0" fontAlgn="base" hangingPunct="0">
              <a:spcBef>
                <a:spcPct val="20000"/>
              </a:spcBef>
              <a:spcAft>
                <a:spcPct val="0"/>
              </a:spcAft>
              <a:buSzPct val="100000"/>
              <a:buChar char="•"/>
              <a:tabLst>
                <a:tab pos="457200" algn="l"/>
              </a:tabLst>
              <a:defRPr sz="2000">
                <a:solidFill>
                  <a:schemeClr val="tx1"/>
                </a:solidFill>
                <a:latin typeface="Times" panose="02020603050405020304" pitchFamily="18" charset="0"/>
              </a:defRPr>
            </a:lvl6pPr>
            <a:lvl7pPr marL="2971800" indent="-228600" defTabSz="457200" eaLnBrk="0" fontAlgn="base" hangingPunct="0">
              <a:spcBef>
                <a:spcPct val="20000"/>
              </a:spcBef>
              <a:spcAft>
                <a:spcPct val="0"/>
              </a:spcAft>
              <a:buSzPct val="100000"/>
              <a:buChar char="•"/>
              <a:tabLst>
                <a:tab pos="457200" algn="l"/>
              </a:tabLst>
              <a:defRPr sz="2000">
                <a:solidFill>
                  <a:schemeClr val="tx1"/>
                </a:solidFill>
                <a:latin typeface="Times" panose="02020603050405020304" pitchFamily="18" charset="0"/>
              </a:defRPr>
            </a:lvl7pPr>
            <a:lvl8pPr marL="3429000" indent="-228600" defTabSz="457200" eaLnBrk="0" fontAlgn="base" hangingPunct="0">
              <a:spcBef>
                <a:spcPct val="20000"/>
              </a:spcBef>
              <a:spcAft>
                <a:spcPct val="0"/>
              </a:spcAft>
              <a:buSzPct val="100000"/>
              <a:buChar char="•"/>
              <a:tabLst>
                <a:tab pos="457200" algn="l"/>
              </a:tabLst>
              <a:defRPr sz="2000">
                <a:solidFill>
                  <a:schemeClr val="tx1"/>
                </a:solidFill>
                <a:latin typeface="Times" panose="02020603050405020304" pitchFamily="18" charset="0"/>
              </a:defRPr>
            </a:lvl8pPr>
            <a:lvl9pPr marL="3886200" indent="-228600" defTabSz="457200" eaLnBrk="0" fontAlgn="base" hangingPunct="0">
              <a:spcBef>
                <a:spcPct val="20000"/>
              </a:spcBef>
              <a:spcAft>
                <a:spcPct val="0"/>
              </a:spcAft>
              <a:buSzPct val="100000"/>
              <a:buChar char="•"/>
              <a:tabLst>
                <a:tab pos="457200" algn="l"/>
              </a:tabLst>
              <a:defRPr sz="2000">
                <a:solidFill>
                  <a:schemeClr val="tx1"/>
                </a:solidFill>
                <a:latin typeface="Times" panose="02020603050405020304" pitchFamily="18" charset="0"/>
              </a:defRPr>
            </a:lvl9pPr>
          </a:lstStyle>
          <a:p>
            <a:pPr algn="just">
              <a:spcBef>
                <a:spcPct val="50000"/>
              </a:spcBef>
              <a:buClr>
                <a:srgbClr val="0000FF"/>
              </a:buClr>
              <a:buSzTx/>
              <a:buFont typeface="Wingdings" panose="05000000000000000000" pitchFamily="2" charset="2"/>
              <a:buChar char="ü"/>
            </a:pPr>
            <a:r>
              <a:rPr lang="en-AU" altLang="en-US" sz="2400">
                <a:latin typeface="Calibri" panose="020F0502020204030204" pitchFamily="34" charset="0"/>
                <a:cs typeface="Arial" panose="020B0604020202020204" pitchFamily="34" charset="0"/>
              </a:rPr>
              <a:t>	In chemiese reaksies is die doel om die </a:t>
            </a:r>
            <a:r>
              <a:rPr lang="en-AU" altLang="en-US" sz="2400">
                <a:solidFill>
                  <a:schemeClr val="hlink"/>
                </a:solidFill>
                <a:latin typeface="Calibri" panose="020F0502020204030204" pitchFamily="34" charset="0"/>
                <a:cs typeface="Arial" panose="020B0604020202020204" pitchFamily="34" charset="0"/>
              </a:rPr>
              <a:t>maksimum</a:t>
            </a:r>
            <a:r>
              <a:rPr lang="en-AU" altLang="en-US" sz="2400">
                <a:latin typeface="Calibri" panose="020F0502020204030204" pitchFamily="34" charset="0"/>
                <a:cs typeface="Arial" panose="020B0604020202020204" pitchFamily="34" charset="0"/>
              </a:rPr>
              <a:t> opbrengs van 	‘n </a:t>
            </a:r>
            <a:r>
              <a:rPr lang="en-AU" altLang="en-US" sz="2400">
                <a:solidFill>
                  <a:schemeClr val="hlink"/>
                </a:solidFill>
                <a:latin typeface="Calibri" panose="020F0502020204030204" pitchFamily="34" charset="0"/>
                <a:cs typeface="Arial" panose="020B0604020202020204" pitchFamily="34" charset="0"/>
              </a:rPr>
              <a:t>bruikbare</a:t>
            </a:r>
            <a:r>
              <a:rPr lang="en-AU" altLang="en-US" sz="2400">
                <a:latin typeface="Calibri" panose="020F0502020204030204" pitchFamily="34" charset="0"/>
                <a:cs typeface="Arial" panose="020B0604020202020204" pitchFamily="34" charset="0"/>
              </a:rPr>
              <a:t> produk te verkry.</a:t>
            </a:r>
            <a:r>
              <a:rPr lang="en-AU" altLang="en-US" sz="2200">
                <a:latin typeface="Calibri" panose="020F0502020204030204" pitchFamily="34" charset="0"/>
                <a:cs typeface="Arial" panose="020B0604020202020204" pitchFamily="34" charset="0"/>
              </a:rPr>
              <a:t> </a:t>
            </a:r>
          </a:p>
        </p:txBody>
      </p:sp>
      <p:sp>
        <p:nvSpPr>
          <p:cNvPr id="245777" name="Text Box 17"/>
          <p:cNvSpPr txBox="1">
            <a:spLocks noChangeArrowheads="1"/>
          </p:cNvSpPr>
          <p:nvPr/>
        </p:nvSpPr>
        <p:spPr bwMode="auto">
          <a:xfrm>
            <a:off x="182563" y="2460625"/>
            <a:ext cx="87137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Clr>
                <a:srgbClr val="0000FF"/>
              </a:buClr>
              <a:buSzTx/>
              <a:buFont typeface="Wingdings" panose="05000000000000000000" pitchFamily="2" charset="2"/>
              <a:buChar char="ü"/>
            </a:pPr>
            <a:r>
              <a:rPr lang="en-AU" altLang="en-US" sz="2400">
                <a:latin typeface="Calibri" panose="020F0502020204030204" pitchFamily="34" charset="0"/>
              </a:rPr>
              <a:t>Om dit te verseker:</a:t>
            </a:r>
          </a:p>
          <a:p>
            <a:pPr>
              <a:spcBef>
                <a:spcPct val="50000"/>
              </a:spcBef>
              <a:buClr>
                <a:srgbClr val="0000FF"/>
              </a:buClr>
              <a:buSzTx/>
              <a:buFont typeface="Wingdings" panose="05000000000000000000" pitchFamily="2" charset="2"/>
              <a:buChar char="ü"/>
            </a:pPr>
            <a:r>
              <a:rPr lang="en-AU" altLang="en-US" sz="2400">
                <a:latin typeface="Calibri" panose="020F0502020204030204" pitchFamily="34" charset="0"/>
              </a:rPr>
              <a:t>word die reagens wat nie so </a:t>
            </a:r>
            <a:r>
              <a:rPr lang="en-AU" altLang="en-US" sz="2400" b="1">
                <a:solidFill>
                  <a:srgbClr val="0000FF"/>
                </a:solidFill>
                <a:latin typeface="Calibri" panose="020F0502020204030204" pitchFamily="34" charset="0"/>
              </a:rPr>
              <a:t>duur</a:t>
            </a:r>
            <a:r>
              <a:rPr lang="en-AU" altLang="en-US" sz="2400">
                <a:latin typeface="Calibri" panose="020F0502020204030204" pitchFamily="34" charset="0"/>
              </a:rPr>
              <a:t> is nie in </a:t>
            </a:r>
            <a:r>
              <a:rPr lang="en-AU" altLang="en-US" sz="2400" b="1">
                <a:solidFill>
                  <a:srgbClr val="0000FF"/>
                </a:solidFill>
                <a:latin typeface="Calibri" panose="020F0502020204030204" pitchFamily="34" charset="0"/>
              </a:rPr>
              <a:t>oormaat</a:t>
            </a:r>
            <a:r>
              <a:rPr lang="en-AU" altLang="en-US" sz="2400">
                <a:latin typeface="Calibri" panose="020F0502020204030204" pitchFamily="34" charset="0"/>
              </a:rPr>
              <a:t> in die reaksie gebruik, om te verseker dat die </a:t>
            </a:r>
            <a:r>
              <a:rPr lang="en-AU" altLang="en-US" sz="2400" b="1">
                <a:solidFill>
                  <a:srgbClr val="0000FF"/>
                </a:solidFill>
                <a:latin typeface="Calibri" panose="020F0502020204030204" pitchFamily="34" charset="0"/>
              </a:rPr>
              <a:t>duur (beperkende) reagens </a:t>
            </a:r>
            <a:r>
              <a:rPr lang="en-AU" altLang="en-US" sz="2400">
                <a:latin typeface="Calibri" panose="020F0502020204030204" pitchFamily="34" charset="0"/>
              </a:rPr>
              <a:t>volledig omgesit word na die produk</a:t>
            </a:r>
            <a:r>
              <a:rPr lang="en-US" altLang="en-US" sz="2400">
                <a:latin typeface="Calibri" panose="020F0502020204030204" pitchFamily="34" charset="0"/>
              </a:rPr>
              <a:t>.</a:t>
            </a:r>
            <a:endParaRPr lang="en-ZA" altLang="en-US" sz="2400">
              <a:latin typeface="Calibri" panose="020F0502020204030204" pitchFamily="34" charset="0"/>
            </a:endParaRPr>
          </a:p>
        </p:txBody>
      </p:sp>
      <p:sp>
        <p:nvSpPr>
          <p:cNvPr id="5" name="Rectangle 4"/>
          <p:cNvSpPr txBox="1">
            <a:spLocks noChangeArrowheads="1"/>
          </p:cNvSpPr>
          <p:nvPr/>
        </p:nvSpPr>
        <p:spPr bwMode="auto">
          <a:xfrm>
            <a:off x="214313" y="4714875"/>
            <a:ext cx="8643937" cy="1714500"/>
          </a:xfrm>
          <a:prstGeom prst="rect">
            <a:avLst/>
          </a:prstGeom>
          <a:noFill/>
          <a:ln w="12700">
            <a:noFill/>
            <a:miter lim="800000"/>
            <a:headEnd/>
            <a:tailEnd/>
          </a:ln>
        </p:spPr>
        <p:txBody>
          <a:bodyPr lIns="90487" tIns="44450" rIns="90487" bIns="44450"/>
          <a:lstStyle/>
          <a:p>
            <a:pPr marL="342900" indent="-342900" defTabSz="457200">
              <a:lnSpc>
                <a:spcPct val="105000"/>
              </a:lnSpc>
              <a:spcBef>
                <a:spcPct val="20000"/>
              </a:spcBef>
              <a:buClr>
                <a:srgbClr val="0000FF"/>
              </a:buClr>
              <a:buSzPct val="100000"/>
              <a:buFont typeface="Wingdings" pitchFamily="2" charset="2"/>
              <a:buChar char="ü"/>
              <a:tabLst>
                <a:tab pos="457200" algn="l"/>
              </a:tabLst>
              <a:defRPr/>
            </a:pPr>
            <a:r>
              <a:rPr lang="en-US" kern="0" dirty="0">
                <a:latin typeface="Calibri" pitchFamily="34" charset="0"/>
              </a:rPr>
              <a:t>	In </a:t>
            </a:r>
            <a:r>
              <a:rPr lang="en-US" kern="0" dirty="0" smtClean="0">
                <a:latin typeface="Calibri" pitchFamily="34" charset="0"/>
              </a:rPr>
              <a:t>‘n </a:t>
            </a:r>
            <a:r>
              <a:rPr lang="en-US" kern="0" dirty="0" err="1" smtClean="0">
                <a:latin typeface="Calibri" pitchFamily="34" charset="0"/>
              </a:rPr>
              <a:t>gegewe</a:t>
            </a:r>
            <a:r>
              <a:rPr lang="en-US" kern="0" dirty="0" smtClean="0">
                <a:latin typeface="Calibri" pitchFamily="34" charset="0"/>
              </a:rPr>
              <a:t> </a:t>
            </a:r>
            <a:r>
              <a:rPr lang="en-US" kern="0" dirty="0" err="1" smtClean="0">
                <a:latin typeface="Calibri" pitchFamily="34" charset="0"/>
              </a:rPr>
              <a:t>reaksie</a:t>
            </a:r>
            <a:r>
              <a:rPr lang="en-US" kern="0" dirty="0" smtClean="0">
                <a:latin typeface="Calibri" pitchFamily="34" charset="0"/>
              </a:rPr>
              <a:t> is </a:t>
            </a:r>
            <a:r>
              <a:rPr lang="en-US" kern="0" dirty="0" err="1" smtClean="0">
                <a:latin typeface="Calibri" pitchFamily="34" charset="0"/>
              </a:rPr>
              <a:t>daar</a:t>
            </a:r>
            <a:r>
              <a:rPr lang="en-US" kern="0" dirty="0" smtClean="0">
                <a:latin typeface="Calibri" pitchFamily="34" charset="0"/>
              </a:rPr>
              <a:t> </a:t>
            </a:r>
            <a:r>
              <a:rPr lang="en-US" kern="0" dirty="0" err="1" smtClean="0">
                <a:latin typeface="Calibri" pitchFamily="34" charset="0"/>
              </a:rPr>
              <a:t>te</a:t>
            </a:r>
            <a:r>
              <a:rPr lang="en-US" kern="0" dirty="0" smtClean="0">
                <a:latin typeface="Calibri" pitchFamily="34" charset="0"/>
              </a:rPr>
              <a:t> min van </a:t>
            </a:r>
            <a:r>
              <a:rPr lang="en-US" kern="0" dirty="0" err="1" smtClean="0">
                <a:latin typeface="Calibri" pitchFamily="34" charset="0"/>
              </a:rPr>
              <a:t>een</a:t>
            </a:r>
            <a:r>
              <a:rPr lang="en-US" kern="0" dirty="0" smtClean="0">
                <a:latin typeface="Calibri" pitchFamily="34" charset="0"/>
              </a:rPr>
              <a:t> van die </a:t>
            </a:r>
            <a:r>
              <a:rPr lang="en-US" kern="0" dirty="0" err="1" smtClean="0">
                <a:latin typeface="Calibri" pitchFamily="34" charset="0"/>
              </a:rPr>
              <a:t>reagense</a:t>
            </a:r>
            <a:r>
              <a:rPr lang="en-US" kern="0" dirty="0" smtClean="0">
                <a:latin typeface="Calibri" pitchFamily="34" charset="0"/>
              </a:rPr>
              <a:t> om die </a:t>
            </a:r>
            <a:r>
              <a:rPr lang="en-US" kern="0" dirty="0" err="1" smtClean="0">
                <a:latin typeface="Calibri" pitchFamily="34" charset="0"/>
              </a:rPr>
              <a:t>ander</a:t>
            </a:r>
            <a:r>
              <a:rPr lang="en-US" kern="0" dirty="0" smtClean="0">
                <a:latin typeface="Calibri" pitchFamily="34" charset="0"/>
              </a:rPr>
              <a:t> </a:t>
            </a:r>
            <a:r>
              <a:rPr lang="en-US" kern="0" dirty="0" err="1" smtClean="0">
                <a:latin typeface="Calibri" pitchFamily="34" charset="0"/>
              </a:rPr>
              <a:t>reagens</a:t>
            </a:r>
            <a:r>
              <a:rPr lang="en-US" kern="0" dirty="0" smtClean="0">
                <a:latin typeface="Calibri" pitchFamily="34" charset="0"/>
              </a:rPr>
              <a:t> </a:t>
            </a:r>
            <a:r>
              <a:rPr lang="en-US" kern="0" dirty="0" err="1" smtClean="0">
                <a:latin typeface="Calibri" pitchFamily="34" charset="0"/>
              </a:rPr>
              <a:t>volledig</a:t>
            </a:r>
            <a:r>
              <a:rPr lang="en-US" kern="0" dirty="0" smtClean="0">
                <a:latin typeface="Calibri" pitchFamily="34" charset="0"/>
              </a:rPr>
              <a:t> </a:t>
            </a:r>
            <a:r>
              <a:rPr lang="en-US" kern="0" dirty="0" err="1" smtClean="0">
                <a:latin typeface="Calibri" pitchFamily="34" charset="0"/>
              </a:rPr>
              <a:t>na</a:t>
            </a:r>
            <a:r>
              <a:rPr lang="en-US" kern="0" dirty="0" smtClean="0">
                <a:latin typeface="Calibri" pitchFamily="34" charset="0"/>
              </a:rPr>
              <a:t> </a:t>
            </a:r>
            <a:r>
              <a:rPr lang="en-US" kern="0" dirty="0" err="1" smtClean="0">
                <a:latin typeface="Calibri" pitchFamily="34" charset="0"/>
              </a:rPr>
              <a:t>produk</a:t>
            </a:r>
            <a:r>
              <a:rPr lang="en-US" kern="0" dirty="0" smtClean="0">
                <a:latin typeface="Calibri" pitchFamily="34" charset="0"/>
              </a:rPr>
              <a:t> om </a:t>
            </a:r>
            <a:r>
              <a:rPr lang="en-US" kern="0" dirty="0" err="1" smtClean="0">
                <a:latin typeface="Calibri" pitchFamily="34" charset="0"/>
              </a:rPr>
              <a:t>te</a:t>
            </a:r>
            <a:r>
              <a:rPr lang="en-US" kern="0" dirty="0" smtClean="0">
                <a:latin typeface="Calibri" pitchFamily="34" charset="0"/>
              </a:rPr>
              <a:t> </a:t>
            </a:r>
            <a:r>
              <a:rPr lang="en-US" kern="0" dirty="0" err="1" smtClean="0">
                <a:latin typeface="Calibri" pitchFamily="34" charset="0"/>
              </a:rPr>
              <a:t>skakel</a:t>
            </a:r>
            <a:r>
              <a:rPr lang="en-US" kern="0" dirty="0" smtClean="0">
                <a:latin typeface="Calibri" pitchFamily="34" charset="0"/>
              </a:rPr>
              <a:t>.</a:t>
            </a:r>
            <a:endParaRPr lang="en-US" kern="0" dirty="0">
              <a:latin typeface="Calibri" pitchFamily="34" charset="0"/>
            </a:endParaRPr>
          </a:p>
          <a:p>
            <a:pPr marL="342900" indent="-342900" defTabSz="457200">
              <a:lnSpc>
                <a:spcPct val="105000"/>
              </a:lnSpc>
              <a:spcBef>
                <a:spcPct val="20000"/>
              </a:spcBef>
              <a:buClr>
                <a:srgbClr val="0000FF"/>
              </a:buClr>
              <a:buSzPct val="100000"/>
              <a:buFont typeface="Wingdings" pitchFamily="2" charset="2"/>
              <a:buChar char="ü"/>
              <a:tabLst>
                <a:tab pos="457200" algn="l"/>
              </a:tabLst>
              <a:defRPr/>
            </a:pPr>
            <a:r>
              <a:rPr lang="en-US" kern="0" dirty="0">
                <a:latin typeface="Calibri" pitchFamily="34" charset="0"/>
              </a:rPr>
              <a:t>	</a:t>
            </a:r>
            <a:r>
              <a:rPr lang="en-US" kern="0" dirty="0" smtClean="0">
                <a:latin typeface="Calibri" pitchFamily="34" charset="0"/>
              </a:rPr>
              <a:t>Die </a:t>
            </a:r>
            <a:r>
              <a:rPr lang="en-US" kern="0" dirty="0" err="1" smtClean="0">
                <a:latin typeface="Calibri" pitchFamily="34" charset="0"/>
              </a:rPr>
              <a:t>reagens</a:t>
            </a:r>
            <a:r>
              <a:rPr lang="en-US" kern="0" dirty="0" smtClean="0">
                <a:latin typeface="Calibri" pitchFamily="34" charset="0"/>
              </a:rPr>
              <a:t> </a:t>
            </a:r>
            <a:r>
              <a:rPr lang="en-US" kern="0" dirty="0" err="1" smtClean="0">
                <a:latin typeface="Calibri" pitchFamily="34" charset="0"/>
              </a:rPr>
              <a:t>waarvan</a:t>
            </a:r>
            <a:r>
              <a:rPr lang="en-US" kern="0" dirty="0" smtClean="0">
                <a:latin typeface="Calibri" pitchFamily="34" charset="0"/>
              </a:rPr>
              <a:t> </a:t>
            </a:r>
            <a:r>
              <a:rPr lang="en-US" kern="0" dirty="0" err="1" smtClean="0">
                <a:latin typeface="Calibri" pitchFamily="34" charset="0"/>
              </a:rPr>
              <a:t>daar</a:t>
            </a:r>
            <a:r>
              <a:rPr lang="en-US" kern="0" dirty="0" smtClean="0">
                <a:latin typeface="Calibri" pitchFamily="34" charset="0"/>
              </a:rPr>
              <a:t> ‘n </a:t>
            </a:r>
            <a:r>
              <a:rPr lang="en-US" kern="0" dirty="0" err="1" smtClean="0">
                <a:latin typeface="Calibri" pitchFamily="34" charset="0"/>
              </a:rPr>
              <a:t>tekort</a:t>
            </a:r>
            <a:r>
              <a:rPr lang="en-US" kern="0" dirty="0" smtClean="0">
                <a:latin typeface="Calibri" pitchFamily="34" charset="0"/>
              </a:rPr>
              <a:t> is, </a:t>
            </a:r>
            <a:r>
              <a:rPr lang="en-US" b="1" kern="0" dirty="0" err="1" smtClean="0">
                <a:solidFill>
                  <a:srgbClr val="FF0000"/>
                </a:solidFill>
                <a:latin typeface="Calibri" pitchFamily="34" charset="0"/>
              </a:rPr>
              <a:t>beperk</a:t>
            </a:r>
            <a:r>
              <a:rPr lang="en-US" kern="0" dirty="0" smtClean="0">
                <a:latin typeface="Calibri" pitchFamily="34" charset="0"/>
              </a:rPr>
              <a:t> </a:t>
            </a:r>
            <a:r>
              <a:rPr lang="en-US" kern="0" dirty="0" err="1" smtClean="0">
                <a:latin typeface="Calibri" pitchFamily="34" charset="0"/>
              </a:rPr>
              <a:t>dan</a:t>
            </a:r>
            <a:r>
              <a:rPr lang="en-US" kern="0" dirty="0" smtClean="0">
                <a:latin typeface="Calibri" pitchFamily="34" charset="0"/>
              </a:rPr>
              <a:t> die </a:t>
            </a:r>
            <a:r>
              <a:rPr lang="en-US" kern="0" dirty="0" err="1" smtClean="0">
                <a:latin typeface="Calibri" pitchFamily="34" charset="0"/>
              </a:rPr>
              <a:t>hoeveelheid</a:t>
            </a:r>
            <a:r>
              <a:rPr lang="en-US" kern="0" dirty="0" smtClean="0">
                <a:latin typeface="Calibri" pitchFamily="34" charset="0"/>
              </a:rPr>
              <a:t> </a:t>
            </a:r>
            <a:r>
              <a:rPr lang="en-US" kern="0" dirty="0" err="1" smtClean="0">
                <a:latin typeface="Calibri" pitchFamily="34" charset="0"/>
              </a:rPr>
              <a:t>produk</a:t>
            </a:r>
            <a:r>
              <a:rPr lang="en-US" kern="0" dirty="0" smtClean="0">
                <a:latin typeface="Calibri" pitchFamily="34" charset="0"/>
              </a:rPr>
              <a:t> wat </a:t>
            </a:r>
            <a:r>
              <a:rPr lang="en-US" kern="0" dirty="0" err="1" smtClean="0">
                <a:latin typeface="Calibri" pitchFamily="34" charset="0"/>
              </a:rPr>
              <a:t>kan</a:t>
            </a:r>
            <a:r>
              <a:rPr lang="en-US" kern="0" dirty="0" smtClean="0">
                <a:latin typeface="Calibri" pitchFamily="34" charset="0"/>
              </a:rPr>
              <a:t> </a:t>
            </a:r>
            <a:r>
              <a:rPr lang="en-US" kern="0" dirty="0" err="1" smtClean="0">
                <a:latin typeface="Calibri" pitchFamily="34" charset="0"/>
              </a:rPr>
              <a:t>vorm</a:t>
            </a:r>
            <a:r>
              <a:rPr lang="en-US" kern="0" dirty="0" smtClean="0">
                <a:latin typeface="Calibri" pitchFamily="34" charset="0"/>
              </a:rPr>
              <a:t>.</a:t>
            </a:r>
            <a:endParaRPr lang="en-US" kern="0" dirty="0">
              <a:latin typeface="Calibri" pitchFamily="34" charset="0"/>
            </a:endParaRPr>
          </a:p>
        </p:txBody>
      </p:sp>
      <p:sp>
        <p:nvSpPr>
          <p:cNvPr id="6" name="Text Box 14"/>
          <p:cNvSpPr txBox="1">
            <a:spLocks noChangeArrowheads="1"/>
          </p:cNvSpPr>
          <p:nvPr/>
        </p:nvSpPr>
        <p:spPr bwMode="auto">
          <a:xfrm>
            <a:off x="1714480" y="214290"/>
            <a:ext cx="6334140" cy="584775"/>
          </a:xfrm>
          <a:prstGeom prst="rect">
            <a:avLst/>
          </a:prstGeom>
          <a:solidFill>
            <a:schemeClr val="bg2">
              <a:lumMod val="40000"/>
              <a:lumOff val="60000"/>
            </a:schemeClr>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spAutoFit/>
          </a:bodyPr>
          <a:lstStyle/>
          <a:p>
            <a:pPr algn="ctr">
              <a:spcBef>
                <a:spcPct val="50000"/>
              </a:spcBef>
              <a:defRPr/>
            </a:pPr>
            <a:r>
              <a:rPr lang="en-AU" sz="3200" b="1" dirty="0">
                <a:solidFill>
                  <a:srgbClr val="FF0000"/>
                </a:solidFill>
                <a:latin typeface="Comic Sans MS" pitchFamily="66" charset="0"/>
                <a:cs typeface="Arial" charset="0"/>
              </a:rPr>
              <a:t>BEPERKENDE REAGENSE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45777"/>
                                        </p:tgtEl>
                                        <p:attrNameLst>
                                          <p:attrName>style.visibility</p:attrName>
                                        </p:attrNameLst>
                                      </p:cBhvr>
                                      <p:to>
                                        <p:strVal val="visible"/>
                                      </p:to>
                                    </p:set>
                                    <p:anim calcmode="lin" valueType="num">
                                      <p:cBhvr additive="base">
                                        <p:cTn id="11" dur="500" fill="hold"/>
                                        <p:tgtEl>
                                          <p:spTgt spid="245777"/>
                                        </p:tgtEl>
                                        <p:attrNameLst>
                                          <p:attrName>ppt_x</p:attrName>
                                        </p:attrNameLst>
                                      </p:cBhvr>
                                      <p:tavLst>
                                        <p:tav tm="0">
                                          <p:val>
                                            <p:strVal val="#ppt_x"/>
                                          </p:val>
                                        </p:tav>
                                        <p:tav tm="100000">
                                          <p:val>
                                            <p:strVal val="#ppt_x"/>
                                          </p:val>
                                        </p:tav>
                                      </p:tavLst>
                                    </p:anim>
                                    <p:anim calcmode="lin" valueType="num">
                                      <p:cBhvr additive="base">
                                        <p:cTn id="12" dur="500" fill="hold"/>
                                        <p:tgtEl>
                                          <p:spTgt spid="24577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4" grpId="0"/>
      <p:bldP spid="245777" grpId="0"/>
      <p:bldP spid="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1189" name="Text Box 1029"/>
          <p:cNvSpPr txBox="1">
            <a:spLocks noChangeArrowheads="1"/>
          </p:cNvSpPr>
          <p:nvPr/>
        </p:nvSpPr>
        <p:spPr bwMode="auto">
          <a:xfrm>
            <a:off x="228600" y="44450"/>
            <a:ext cx="7924800" cy="523220"/>
          </a:xfrm>
          <a:prstGeom prst="rect">
            <a:avLst/>
          </a:prstGeom>
          <a:noFill/>
          <a:ln w="12700">
            <a:noFill/>
            <a:miter lim="800000"/>
            <a:headEnd type="none" w="sm" len="sm"/>
            <a:tailEnd type="none" w="sm" len="sm"/>
          </a:ln>
          <a:effectLst/>
        </p:spPr>
        <p:txBody>
          <a:bodyPr>
            <a:spAutoFit/>
          </a:bodyPr>
          <a:lstStyle/>
          <a:p>
            <a:pPr algn="r">
              <a:spcBef>
                <a:spcPct val="50000"/>
              </a:spcBef>
              <a:defRPr/>
            </a:pPr>
            <a:r>
              <a:rPr lang="en-AU" sz="2800" dirty="0" err="1" smtClean="0">
                <a:effectLst>
                  <a:outerShdw blurRad="38100" dist="38100" dir="2700000" algn="tl">
                    <a:srgbClr val="FFFFFF"/>
                  </a:outerShdw>
                </a:effectLst>
                <a:latin typeface="Arial" charset="0"/>
                <a:cs typeface="Arial" charset="0"/>
              </a:rPr>
              <a:t>Reaksie</a:t>
            </a:r>
            <a:r>
              <a:rPr lang="en-AU" sz="2800" dirty="0" smtClean="0">
                <a:effectLst>
                  <a:outerShdw blurRad="38100" dist="38100" dir="2700000" algn="tl">
                    <a:srgbClr val="FFFFFF"/>
                  </a:outerShdw>
                </a:effectLst>
                <a:latin typeface="Arial" charset="0"/>
                <a:cs typeface="Arial" charset="0"/>
              </a:rPr>
              <a:t> met ‘n BEPERKENDE REAGENS</a:t>
            </a:r>
            <a:endParaRPr lang="en-US" sz="2800" dirty="0">
              <a:effectLst>
                <a:outerShdw blurRad="38100" dist="38100" dir="2700000" algn="tl">
                  <a:srgbClr val="FFFFFF"/>
                </a:outerShdw>
              </a:effectLst>
              <a:latin typeface="Times New Roman" pitchFamily="18" charset="0"/>
            </a:endParaRPr>
          </a:p>
        </p:txBody>
      </p:sp>
      <p:graphicFrame>
        <p:nvGraphicFramePr>
          <p:cNvPr id="36867" name="Object 1033"/>
          <p:cNvGraphicFramePr>
            <a:graphicFrameLocks noChangeAspect="1"/>
          </p:cNvGraphicFramePr>
          <p:nvPr>
            <p:ph/>
          </p:nvPr>
        </p:nvGraphicFramePr>
        <p:xfrm>
          <a:off x="900113" y="661988"/>
          <a:ext cx="7272337" cy="6075362"/>
        </p:xfrm>
        <a:graphic>
          <a:graphicData uri="http://schemas.openxmlformats.org/presentationml/2006/ole">
            <mc:AlternateContent xmlns:mc="http://schemas.openxmlformats.org/markup-compatibility/2006">
              <mc:Choice xmlns:v="urn:schemas-microsoft-com:vml" Requires="v">
                <p:oleObj spid="_x0000_s36874" name="Photo Editor Photo" r:id="rId4" imgW="4371429" imgH="4029637" progId="MSPhotoEd.3">
                  <p:embed/>
                </p:oleObj>
              </mc:Choice>
              <mc:Fallback>
                <p:oleObj name="Photo Editor Photo" r:id="rId4" imgW="4371429" imgH="4029637" progId="MSPhotoEd.3">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661988"/>
                        <a:ext cx="7272337" cy="60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a:spLocks noChangeArrowheads="1"/>
          </p:cNvSpPr>
          <p:nvPr/>
        </p:nvSpPr>
        <p:spPr bwMode="auto">
          <a:xfrm>
            <a:off x="714375" y="3643313"/>
            <a:ext cx="7786688" cy="3071812"/>
          </a:xfrm>
          <a:prstGeom prst="rect">
            <a:avLst/>
          </a:prstGeom>
          <a:solidFill>
            <a:schemeClr val="accent1"/>
          </a:solidFill>
          <a:ln w="12700" algn="ctr">
            <a:solidFill>
              <a:schemeClr val="tx1"/>
            </a:solidFill>
            <a:round/>
            <a:headEnd/>
            <a:tailEnd/>
          </a:ln>
        </p:spPr>
        <p:txBody>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endParaRPr lang="af-ZA" altLang="en-US" sz="24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48" name="Text Box 16"/>
          <p:cNvSpPr txBox="1">
            <a:spLocks noChangeArrowheads="1"/>
          </p:cNvSpPr>
          <p:nvPr/>
        </p:nvSpPr>
        <p:spPr bwMode="auto">
          <a:xfrm>
            <a:off x="1526850" y="5949280"/>
            <a:ext cx="3962400" cy="400110"/>
          </a:xfrm>
          <a:prstGeom prst="rect">
            <a:avLst/>
          </a:prstGeom>
          <a:noFill/>
          <a:ln w="25400">
            <a:noFill/>
            <a:miter lim="800000"/>
            <a:headEnd type="none" w="sm" len="sm"/>
            <a:tailEnd type="none" w="sm" len="sm"/>
          </a:ln>
          <a:effectLst/>
        </p:spPr>
        <p:txBody>
          <a:bodyPr>
            <a:spAutoFit/>
          </a:bodyPr>
          <a:lstStyle/>
          <a:p>
            <a:pPr>
              <a:spcBef>
                <a:spcPct val="50000"/>
              </a:spcBef>
              <a:defRPr/>
            </a:pPr>
            <a:r>
              <a:rPr lang="en-ZA" sz="2000" noProof="1" smtClean="0">
                <a:effectLst>
                  <a:outerShdw blurRad="38100" dist="38100" dir="2700000" algn="tl">
                    <a:srgbClr val="C0C0C0"/>
                  </a:outerShdw>
                </a:effectLst>
                <a:latin typeface="Arial" charset="0"/>
              </a:rPr>
              <a:t>Oormaat reagens =   </a:t>
            </a:r>
            <a:endParaRPr lang="en-ZA" sz="2000" noProof="1">
              <a:effectLst>
                <a:outerShdw blurRad="38100" dist="38100" dir="2700000" algn="tl">
                  <a:srgbClr val="C0C0C0"/>
                </a:outerShdw>
              </a:effectLst>
              <a:latin typeface="Arial" charset="0"/>
            </a:endParaRPr>
          </a:p>
        </p:txBody>
      </p:sp>
      <p:grpSp>
        <p:nvGrpSpPr>
          <p:cNvPr id="38914" name="Group 3"/>
          <p:cNvGrpSpPr>
            <a:grpSpLocks/>
          </p:cNvGrpSpPr>
          <p:nvPr/>
        </p:nvGrpSpPr>
        <p:grpSpPr bwMode="auto">
          <a:xfrm>
            <a:off x="920751" y="1143025"/>
            <a:ext cx="7302500" cy="2832100"/>
            <a:chOff x="572" y="732"/>
            <a:chExt cx="4600" cy="1784"/>
          </a:xfrm>
        </p:grpSpPr>
        <p:pic>
          <p:nvPicPr>
            <p:cNvPr id="3892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 y="732"/>
              <a:ext cx="4600"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7" name="Rectangle 5"/>
            <p:cNvSpPr>
              <a:spLocks noChangeArrowheads="1"/>
            </p:cNvSpPr>
            <p:nvPr/>
          </p:nvSpPr>
          <p:spPr bwMode="auto">
            <a:xfrm>
              <a:off x="632" y="776"/>
              <a:ext cx="2048" cy="1664"/>
            </a:xfrm>
            <a:prstGeom prst="rect">
              <a:avLst/>
            </a:prstGeom>
            <a:noFill/>
            <a:ln w="25400">
              <a:solidFill>
                <a:schemeClr val="tx1"/>
              </a:solidFill>
              <a:miter lim="800000"/>
              <a:headEnd/>
              <a:tailEn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23238" name="Rectangle 6"/>
            <p:cNvSpPr>
              <a:spLocks noChangeArrowheads="1"/>
            </p:cNvSpPr>
            <p:nvPr/>
          </p:nvSpPr>
          <p:spPr bwMode="auto">
            <a:xfrm>
              <a:off x="3128" y="776"/>
              <a:ext cx="2000" cy="1664"/>
            </a:xfrm>
            <a:prstGeom prst="rect">
              <a:avLst/>
            </a:prstGeom>
            <a:noFill/>
            <a:ln w="25400">
              <a:solidFill>
                <a:schemeClr val="tx1"/>
              </a:solidFill>
              <a:miter lim="800000"/>
              <a:headEnd/>
              <a:tailEn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grpSp>
      <p:sp>
        <p:nvSpPr>
          <p:cNvPr id="223240" name="Rectangle 8"/>
          <p:cNvSpPr>
            <a:spLocks noChangeArrowheads="1"/>
          </p:cNvSpPr>
          <p:nvPr/>
        </p:nvSpPr>
        <p:spPr bwMode="auto">
          <a:xfrm>
            <a:off x="1736725" y="3976688"/>
            <a:ext cx="1847850" cy="519112"/>
          </a:xfrm>
          <a:prstGeom prst="rect">
            <a:avLst/>
          </a:prstGeom>
          <a:noFill/>
          <a:ln w="9525">
            <a:noFill/>
            <a:miter lim="800000"/>
            <a:headEnd/>
            <a:tailEnd/>
          </a:ln>
          <a:effectLst/>
        </p:spPr>
        <p:txBody>
          <a:bodyPr wrap="none" lIns="92075" tIns="46038" rIns="92075" bIns="46038">
            <a:spAutoFit/>
          </a:bodyPr>
          <a:lstStyle/>
          <a:p>
            <a:pPr>
              <a:defRPr/>
            </a:pPr>
            <a:r>
              <a:rPr lang="en-ZA" noProof="1">
                <a:latin typeface="Arial" charset="0"/>
              </a:rPr>
              <a:t>R</a:t>
            </a:r>
            <a:r>
              <a:rPr lang="en-ZA" sz="2800" noProof="1">
                <a:effectLst>
                  <a:outerShdw blurRad="38100" dist="38100" dir="2700000" algn="tl">
                    <a:srgbClr val="C0C0C0"/>
                  </a:outerShdw>
                </a:effectLst>
                <a:latin typeface="Arial" charset="0"/>
              </a:rPr>
              <a:t>eactants</a:t>
            </a:r>
          </a:p>
        </p:txBody>
      </p:sp>
      <p:sp>
        <p:nvSpPr>
          <p:cNvPr id="223241" name="Rectangle 9"/>
          <p:cNvSpPr>
            <a:spLocks noChangeArrowheads="1"/>
          </p:cNvSpPr>
          <p:nvPr/>
        </p:nvSpPr>
        <p:spPr bwMode="auto">
          <a:xfrm>
            <a:off x="5508625" y="3933825"/>
            <a:ext cx="1725613" cy="519113"/>
          </a:xfrm>
          <a:prstGeom prst="rect">
            <a:avLst/>
          </a:prstGeom>
          <a:noFill/>
          <a:ln w="9525">
            <a:noFill/>
            <a:miter lim="800000"/>
            <a:headEnd/>
            <a:tailEnd/>
          </a:ln>
          <a:effectLst/>
        </p:spPr>
        <p:txBody>
          <a:bodyPr wrap="none" lIns="92075" tIns="46038" rIns="92075" bIns="46038">
            <a:spAutoFit/>
          </a:bodyPr>
          <a:lstStyle/>
          <a:p>
            <a:pPr>
              <a:defRPr/>
            </a:pPr>
            <a:r>
              <a:rPr lang="en-ZA" sz="2800" noProof="1">
                <a:effectLst>
                  <a:outerShdw blurRad="38100" dist="38100" dir="2700000" algn="tl">
                    <a:srgbClr val="C0C0C0"/>
                  </a:outerShdw>
                </a:effectLst>
                <a:latin typeface="Arial" charset="0"/>
              </a:rPr>
              <a:t>Products</a:t>
            </a:r>
          </a:p>
        </p:txBody>
      </p:sp>
      <p:grpSp>
        <p:nvGrpSpPr>
          <p:cNvPr id="38917" name="Group 10"/>
          <p:cNvGrpSpPr>
            <a:grpSpLocks/>
          </p:cNvGrpSpPr>
          <p:nvPr/>
        </p:nvGrpSpPr>
        <p:grpSpPr bwMode="auto">
          <a:xfrm>
            <a:off x="1258888" y="4508500"/>
            <a:ext cx="6175375" cy="641350"/>
            <a:chOff x="806" y="2831"/>
            <a:chExt cx="3890" cy="404"/>
          </a:xfrm>
        </p:grpSpPr>
        <p:sp>
          <p:nvSpPr>
            <p:cNvPr id="38927" name="Rectangle 11"/>
            <p:cNvSpPr>
              <a:spLocks noChangeArrowheads="1"/>
            </p:cNvSpPr>
            <p:nvPr/>
          </p:nvSpPr>
          <p:spPr bwMode="auto">
            <a:xfrm>
              <a:off x="806" y="2831"/>
              <a:ext cx="38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r>
                <a:rPr lang="en-US" altLang="en-US" sz="3600" noProof="1"/>
                <a:t>2NO(g) + O</a:t>
              </a:r>
              <a:r>
                <a:rPr lang="en-US" altLang="en-US" sz="3600" baseline="-25000" noProof="1"/>
                <a:t>2</a:t>
              </a:r>
              <a:r>
                <a:rPr lang="en-US" altLang="en-US" sz="3600" noProof="1"/>
                <a:t> (g)      </a:t>
              </a:r>
              <a:r>
                <a:rPr lang="en-US" altLang="en-US" sz="3600"/>
                <a:t>  </a:t>
              </a:r>
              <a:r>
                <a:rPr lang="en-US" altLang="en-US" sz="3600" noProof="1"/>
                <a:t>2NO</a:t>
              </a:r>
              <a:r>
                <a:rPr lang="en-US" altLang="en-US" sz="3600" baseline="-25000" noProof="1"/>
                <a:t>2</a:t>
              </a:r>
              <a:r>
                <a:rPr lang="en-US" altLang="en-US" sz="3600" noProof="1"/>
                <a:t>(g)</a:t>
              </a:r>
            </a:p>
          </p:txBody>
        </p:sp>
        <p:sp>
          <p:nvSpPr>
            <p:cNvPr id="223244" name="Line 12"/>
            <p:cNvSpPr>
              <a:spLocks noChangeShapeType="1"/>
            </p:cNvSpPr>
            <p:nvPr/>
          </p:nvSpPr>
          <p:spPr bwMode="auto">
            <a:xfrm>
              <a:off x="2893" y="3058"/>
              <a:ext cx="336" cy="0"/>
            </a:xfrm>
            <a:prstGeom prst="line">
              <a:avLst/>
            </a:prstGeom>
            <a:noFill/>
            <a:ln w="25400">
              <a:solidFill>
                <a:schemeClr val="tx1"/>
              </a:solidFill>
              <a:round/>
              <a:headEnd type="none" w="sm" len="sm"/>
              <a:tailEnd type="stealth" w="med" len="lg"/>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grpSp>
      <p:sp>
        <p:nvSpPr>
          <p:cNvPr id="223245" name="Rectangle 13"/>
          <p:cNvSpPr>
            <a:spLocks noChangeArrowheads="1"/>
          </p:cNvSpPr>
          <p:nvPr/>
        </p:nvSpPr>
        <p:spPr bwMode="auto">
          <a:xfrm>
            <a:off x="1524000" y="5394325"/>
            <a:ext cx="2927083" cy="400752"/>
          </a:xfrm>
          <a:prstGeom prst="rect">
            <a:avLst/>
          </a:prstGeom>
          <a:noFill/>
          <a:ln w="9525">
            <a:noFill/>
            <a:miter lim="800000"/>
            <a:headEnd/>
            <a:tailEnd/>
          </a:ln>
          <a:effectLst/>
        </p:spPr>
        <p:txBody>
          <a:bodyPr wrap="none" lIns="92075" tIns="46038" rIns="92075" bIns="46038">
            <a:spAutoFit/>
          </a:bodyPr>
          <a:lstStyle/>
          <a:p>
            <a:pPr>
              <a:defRPr/>
            </a:pPr>
            <a:r>
              <a:rPr lang="en-ZA" sz="2000" noProof="1" smtClean="0">
                <a:effectLst>
                  <a:outerShdw blurRad="38100" dist="38100" dir="2700000" algn="tl">
                    <a:srgbClr val="C0C0C0"/>
                  </a:outerShdw>
                </a:effectLst>
                <a:latin typeface="Arial" charset="0"/>
              </a:rPr>
              <a:t>Beperkende reagens </a:t>
            </a:r>
            <a:r>
              <a:rPr lang="en-ZA" sz="2000" noProof="1">
                <a:effectLst>
                  <a:outerShdw blurRad="38100" dist="38100" dir="2700000" algn="tl">
                    <a:srgbClr val="C0C0C0"/>
                  </a:outerShdw>
                </a:effectLst>
                <a:latin typeface="Arial" charset="0"/>
              </a:rPr>
              <a:t>= </a:t>
            </a:r>
          </a:p>
        </p:txBody>
      </p:sp>
      <p:sp>
        <p:nvSpPr>
          <p:cNvPr id="223246" name="Text Box 14"/>
          <p:cNvSpPr txBox="1">
            <a:spLocks noChangeArrowheads="1"/>
          </p:cNvSpPr>
          <p:nvPr/>
        </p:nvSpPr>
        <p:spPr bwMode="auto">
          <a:xfrm>
            <a:off x="3851920" y="5905553"/>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US" altLang="en-US" sz="2400" b="1" noProof="1">
                <a:solidFill>
                  <a:srgbClr val="FF0000"/>
                </a:solidFill>
                <a:latin typeface="Comic Sans MS" panose="030F0702030302020204" pitchFamily="66" charset="0"/>
              </a:rPr>
              <a:t>O</a:t>
            </a:r>
            <a:r>
              <a:rPr lang="en-US" altLang="en-US" sz="2400" b="1" baseline="-25000" noProof="1">
                <a:solidFill>
                  <a:srgbClr val="FF0000"/>
                </a:solidFill>
                <a:latin typeface="Comic Sans MS" panose="030F0702030302020204" pitchFamily="66" charset="0"/>
              </a:rPr>
              <a:t>2</a:t>
            </a:r>
            <a:r>
              <a:rPr lang="en-US" altLang="en-US" sz="2400" b="1" noProof="1">
                <a:latin typeface="Comic Sans MS" panose="030F0702030302020204" pitchFamily="66" charset="0"/>
              </a:rPr>
              <a:t> (g)</a:t>
            </a:r>
          </a:p>
        </p:txBody>
      </p:sp>
      <p:sp>
        <p:nvSpPr>
          <p:cNvPr id="223247" name="Text Box 15"/>
          <p:cNvSpPr txBox="1">
            <a:spLocks noChangeArrowheads="1"/>
          </p:cNvSpPr>
          <p:nvPr/>
        </p:nvSpPr>
        <p:spPr bwMode="auto">
          <a:xfrm>
            <a:off x="4230814" y="5338916"/>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US" altLang="en-US" sz="2400" b="1" noProof="1">
                <a:solidFill>
                  <a:srgbClr val="0000FF"/>
                </a:solidFill>
                <a:latin typeface="Comic Sans MS" panose="030F0702030302020204" pitchFamily="66" charset="0"/>
              </a:rPr>
              <a:t>N</a:t>
            </a:r>
            <a:r>
              <a:rPr lang="en-US" altLang="en-US" sz="2400" b="1" noProof="1">
                <a:solidFill>
                  <a:srgbClr val="FF0000"/>
                </a:solidFill>
                <a:latin typeface="Comic Sans MS" panose="030F0702030302020204" pitchFamily="66" charset="0"/>
              </a:rPr>
              <a:t>O</a:t>
            </a:r>
            <a:r>
              <a:rPr lang="en-US" altLang="en-US" sz="2400" b="1" noProof="1">
                <a:latin typeface="Comic Sans MS" panose="030F0702030302020204" pitchFamily="66" charset="0"/>
              </a:rPr>
              <a:t>(g)</a:t>
            </a:r>
          </a:p>
        </p:txBody>
      </p:sp>
      <p:sp>
        <p:nvSpPr>
          <p:cNvPr id="223249" name="Line 17"/>
          <p:cNvSpPr>
            <a:spLocks noChangeShapeType="1"/>
          </p:cNvSpPr>
          <p:nvPr/>
        </p:nvSpPr>
        <p:spPr bwMode="auto">
          <a:xfrm flipH="1">
            <a:off x="7924800" y="1371600"/>
            <a:ext cx="838200" cy="533400"/>
          </a:xfrm>
          <a:prstGeom prst="line">
            <a:avLst/>
          </a:prstGeom>
          <a:noFill/>
          <a:ln w="57150">
            <a:solidFill>
              <a:srgbClr val="00279F"/>
            </a:solidFill>
            <a:round/>
            <a:headEnd type="none" w="sm" len="sm"/>
            <a:tailEnd type="triangle" w="sm" len="sm"/>
          </a:ln>
          <a:effectLst/>
        </p:spPr>
        <p:txBody>
          <a:bodyPr/>
          <a:lstStyle/>
          <a:p>
            <a:pPr>
              <a:defRPr/>
            </a:pPr>
            <a:endParaRPr lang="en-ZA">
              <a:effectLst>
                <a:outerShdw blurRad="38100" dist="38100" dir="2700000" algn="tl">
                  <a:srgbClr val="000000">
                    <a:alpha val="43137"/>
                  </a:srgbClr>
                </a:outerShdw>
              </a:effectLst>
              <a:latin typeface="Arial" charset="0"/>
            </a:endParaRPr>
          </a:p>
        </p:txBody>
      </p:sp>
      <p:sp>
        <p:nvSpPr>
          <p:cNvPr id="223250" name="Text Box 18"/>
          <p:cNvSpPr txBox="1">
            <a:spLocks noChangeArrowheads="1"/>
          </p:cNvSpPr>
          <p:nvPr/>
        </p:nvSpPr>
        <p:spPr bwMode="auto">
          <a:xfrm>
            <a:off x="2843213" y="188913"/>
            <a:ext cx="3267075" cy="654050"/>
          </a:xfrm>
          <a:prstGeom prst="rect">
            <a:avLst/>
          </a:prstGeom>
          <a:solidFill>
            <a:srgbClr val="CC99FF"/>
          </a:solidFill>
          <a:ln w="12700">
            <a:solidFill>
              <a:schemeClr val="tx1"/>
            </a:solidFill>
            <a:miter lim="800000"/>
            <a:headEnd type="none" w="sm" len="sm"/>
            <a:tailEnd type="none" w="sm" len="sm"/>
          </a:ln>
          <a:effectLst/>
        </p:spPr>
        <p:txBody>
          <a:bodyPr>
            <a:spAutoFit/>
          </a:bodyPr>
          <a:lstStyle/>
          <a:p>
            <a:pPr algn="ctr">
              <a:spcBef>
                <a:spcPct val="50000"/>
              </a:spcBef>
              <a:defRPr/>
            </a:pPr>
            <a:r>
              <a:rPr lang="en-AU" sz="3600">
                <a:effectLst>
                  <a:outerShdw blurRad="38100" dist="38100" dir="2700000" algn="tl">
                    <a:srgbClr val="FFFFFF"/>
                  </a:outerShdw>
                </a:effectLst>
                <a:latin typeface="Arial" charset="0"/>
                <a:cs typeface="Arial" charset="0"/>
              </a:rPr>
              <a:t>VOORBEELD</a:t>
            </a:r>
            <a:endParaRPr lang="en-US" sz="3600">
              <a:effectLst>
                <a:outerShdw blurRad="38100" dist="38100" dir="2700000" algn="tl">
                  <a:srgbClr val="FFFFFF"/>
                </a:outerShdw>
              </a:effectLst>
              <a:latin typeface="Arial" charset="0"/>
              <a:cs typeface="Arial" charset="0"/>
            </a:endParaRPr>
          </a:p>
        </p:txBody>
      </p:sp>
      <p:sp>
        <p:nvSpPr>
          <p:cNvPr id="18" name="Freeform 17"/>
          <p:cNvSpPr/>
          <p:nvPr/>
        </p:nvSpPr>
        <p:spPr bwMode="auto">
          <a:xfrm>
            <a:off x="823588" y="1150553"/>
            <a:ext cx="2684462" cy="2449512"/>
          </a:xfrm>
          <a:custGeom>
            <a:avLst/>
            <a:gdLst>
              <a:gd name="connsiteX0" fmla="*/ 1431235 w 2685774"/>
              <a:gd name="connsiteY0" fmla="*/ 174487 h 2449443"/>
              <a:gd name="connsiteX1" fmla="*/ 159026 w 2685774"/>
              <a:gd name="connsiteY1" fmla="*/ 1247913 h 2449443"/>
              <a:gd name="connsiteX2" fmla="*/ 477079 w 2685774"/>
              <a:gd name="connsiteY2" fmla="*/ 2321339 h 2449443"/>
              <a:gd name="connsiteX3" fmla="*/ 1404731 w 2685774"/>
              <a:gd name="connsiteY3" fmla="*/ 2016539 h 2449443"/>
              <a:gd name="connsiteX4" fmla="*/ 1298713 w 2685774"/>
              <a:gd name="connsiteY4" fmla="*/ 1261166 h 2449443"/>
              <a:gd name="connsiteX5" fmla="*/ 1630018 w 2685774"/>
              <a:gd name="connsiteY5" fmla="*/ 890105 h 2449443"/>
              <a:gd name="connsiteX6" fmla="*/ 2491409 w 2685774"/>
              <a:gd name="connsiteY6" fmla="*/ 837096 h 2449443"/>
              <a:gd name="connsiteX7" fmla="*/ 2504661 w 2685774"/>
              <a:gd name="connsiteY7" fmla="*/ 200992 h 2449443"/>
              <a:gd name="connsiteX8" fmla="*/ 1431235 w 2685774"/>
              <a:gd name="connsiteY8" fmla="*/ 174487 h 24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774" h="2449443">
                <a:moveTo>
                  <a:pt x="1431235" y="174487"/>
                </a:moveTo>
                <a:cubicBezTo>
                  <a:pt x="1040296" y="348974"/>
                  <a:pt x="318052" y="890104"/>
                  <a:pt x="159026" y="1247913"/>
                </a:cubicBezTo>
                <a:cubicBezTo>
                  <a:pt x="0" y="1605722"/>
                  <a:pt x="269462" y="2193235"/>
                  <a:pt x="477079" y="2321339"/>
                </a:cubicBezTo>
                <a:cubicBezTo>
                  <a:pt x="684696" y="2449443"/>
                  <a:pt x="1267792" y="2193234"/>
                  <a:pt x="1404731" y="2016539"/>
                </a:cubicBezTo>
                <a:cubicBezTo>
                  <a:pt x="1541670" y="1839844"/>
                  <a:pt x="1261165" y="1448905"/>
                  <a:pt x="1298713" y="1261166"/>
                </a:cubicBezTo>
                <a:cubicBezTo>
                  <a:pt x="1336261" y="1073427"/>
                  <a:pt x="1431235" y="960783"/>
                  <a:pt x="1630018" y="890105"/>
                </a:cubicBezTo>
                <a:cubicBezTo>
                  <a:pt x="1828801" y="819427"/>
                  <a:pt x="2345635" y="951948"/>
                  <a:pt x="2491409" y="837096"/>
                </a:cubicBezTo>
                <a:cubicBezTo>
                  <a:pt x="2637183" y="722244"/>
                  <a:pt x="2685774" y="311427"/>
                  <a:pt x="2504661" y="200992"/>
                </a:cubicBezTo>
                <a:cubicBezTo>
                  <a:pt x="2323548" y="90557"/>
                  <a:pt x="1822174" y="0"/>
                  <a:pt x="1431235" y="174487"/>
                </a:cubicBezTo>
                <a:close/>
              </a:path>
            </a:pathLst>
          </a:custGeom>
          <a:solidFill>
            <a:schemeClr val="accent2">
              <a:lumMod val="20000"/>
              <a:lumOff val="80000"/>
              <a:alpha val="30000"/>
            </a:schemeClr>
          </a:solidFill>
          <a:ln w="12700" cap="flat" cmpd="sng" algn="ctr">
            <a:solidFill>
              <a:schemeClr val="tx1"/>
            </a:solidFill>
            <a:prstDash val="solid"/>
            <a:round/>
            <a:headEnd type="none" w="med" len="med"/>
            <a:tailEnd type="none" w="med" len="med"/>
          </a:ln>
          <a:effectLst/>
        </p:spPr>
        <p:txBody>
          <a:bodyPr/>
          <a:lstStyle/>
          <a:p>
            <a:pPr>
              <a:defRPr/>
            </a:pPr>
            <a:endParaRPr lang="af-ZA">
              <a:latin typeface="Times" charset="0"/>
            </a:endParaRPr>
          </a:p>
        </p:txBody>
      </p:sp>
      <p:sp>
        <p:nvSpPr>
          <p:cNvPr id="19" name="Freeform 18"/>
          <p:cNvSpPr/>
          <p:nvPr/>
        </p:nvSpPr>
        <p:spPr bwMode="auto">
          <a:xfrm>
            <a:off x="1925638" y="1290638"/>
            <a:ext cx="2274887" cy="2597150"/>
          </a:xfrm>
          <a:custGeom>
            <a:avLst/>
            <a:gdLst>
              <a:gd name="connsiteX0" fmla="*/ 287130 w 2274956"/>
              <a:gd name="connsiteY0" fmla="*/ 1996661 h 2597426"/>
              <a:gd name="connsiteX1" fmla="*/ 114852 w 2274956"/>
              <a:gd name="connsiteY1" fmla="*/ 2380974 h 2597426"/>
              <a:gd name="connsiteX2" fmla="*/ 976243 w 2274956"/>
              <a:gd name="connsiteY2" fmla="*/ 2526748 h 2597426"/>
              <a:gd name="connsiteX3" fmla="*/ 1970156 w 2274956"/>
              <a:gd name="connsiteY3" fmla="*/ 1956905 h 2597426"/>
              <a:gd name="connsiteX4" fmla="*/ 1877391 w 2274956"/>
              <a:gd name="connsiteY4" fmla="*/ 1294296 h 2597426"/>
              <a:gd name="connsiteX5" fmla="*/ 2208695 w 2274956"/>
              <a:gd name="connsiteY5" fmla="*/ 1016000 h 2597426"/>
              <a:gd name="connsiteX6" fmla="*/ 2208695 w 2274956"/>
              <a:gd name="connsiteY6" fmla="*/ 366644 h 2597426"/>
              <a:gd name="connsiteX7" fmla="*/ 1811130 w 2274956"/>
              <a:gd name="connsiteY7" fmla="*/ 35339 h 2597426"/>
              <a:gd name="connsiteX8" fmla="*/ 1559339 w 2274956"/>
              <a:gd name="connsiteY8" fmla="*/ 154609 h 2597426"/>
              <a:gd name="connsiteX9" fmla="*/ 1546087 w 2274956"/>
              <a:gd name="connsiteY9" fmla="*/ 565426 h 2597426"/>
              <a:gd name="connsiteX10" fmla="*/ 1546087 w 2274956"/>
              <a:gd name="connsiteY10" fmla="*/ 936487 h 2597426"/>
              <a:gd name="connsiteX11" fmla="*/ 1387060 w 2274956"/>
              <a:gd name="connsiteY11" fmla="*/ 1108765 h 2597426"/>
              <a:gd name="connsiteX12" fmla="*/ 1069008 w 2274956"/>
              <a:gd name="connsiteY12" fmla="*/ 1453322 h 2597426"/>
              <a:gd name="connsiteX13" fmla="*/ 764208 w 2274956"/>
              <a:gd name="connsiteY13" fmla="*/ 1652105 h 2597426"/>
              <a:gd name="connsiteX14" fmla="*/ 419652 w 2274956"/>
              <a:gd name="connsiteY14" fmla="*/ 1824383 h 2597426"/>
              <a:gd name="connsiteX15" fmla="*/ 287130 w 2274956"/>
              <a:gd name="connsiteY15" fmla="*/ 1996661 h 259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4956" h="2597426">
                <a:moveTo>
                  <a:pt x="287130" y="1996661"/>
                </a:moveTo>
                <a:cubicBezTo>
                  <a:pt x="236330" y="2089426"/>
                  <a:pt x="0" y="2292626"/>
                  <a:pt x="114852" y="2380974"/>
                </a:cubicBezTo>
                <a:cubicBezTo>
                  <a:pt x="229704" y="2469322"/>
                  <a:pt x="667026" y="2597426"/>
                  <a:pt x="976243" y="2526748"/>
                </a:cubicBezTo>
                <a:cubicBezTo>
                  <a:pt x="1285460" y="2456070"/>
                  <a:pt x="1819965" y="2162314"/>
                  <a:pt x="1970156" y="1956905"/>
                </a:cubicBezTo>
                <a:cubicBezTo>
                  <a:pt x="2120347" y="1751496"/>
                  <a:pt x="1837635" y="1451114"/>
                  <a:pt x="1877391" y="1294296"/>
                </a:cubicBezTo>
                <a:cubicBezTo>
                  <a:pt x="1917148" y="1137479"/>
                  <a:pt x="2153478" y="1170609"/>
                  <a:pt x="2208695" y="1016000"/>
                </a:cubicBezTo>
                <a:cubicBezTo>
                  <a:pt x="2263912" y="861391"/>
                  <a:pt x="2274956" y="530087"/>
                  <a:pt x="2208695" y="366644"/>
                </a:cubicBezTo>
                <a:cubicBezTo>
                  <a:pt x="2142434" y="203201"/>
                  <a:pt x="1919356" y="70678"/>
                  <a:pt x="1811130" y="35339"/>
                </a:cubicBezTo>
                <a:cubicBezTo>
                  <a:pt x="1702904" y="0"/>
                  <a:pt x="1603513" y="66261"/>
                  <a:pt x="1559339" y="154609"/>
                </a:cubicBezTo>
                <a:cubicBezTo>
                  <a:pt x="1515165" y="242957"/>
                  <a:pt x="1548296" y="435113"/>
                  <a:pt x="1546087" y="565426"/>
                </a:cubicBezTo>
                <a:cubicBezTo>
                  <a:pt x="1543878" y="695739"/>
                  <a:pt x="1572592" y="845931"/>
                  <a:pt x="1546087" y="936487"/>
                </a:cubicBezTo>
                <a:cubicBezTo>
                  <a:pt x="1519583" y="1027044"/>
                  <a:pt x="1387060" y="1108765"/>
                  <a:pt x="1387060" y="1108765"/>
                </a:cubicBezTo>
                <a:cubicBezTo>
                  <a:pt x="1307547" y="1194904"/>
                  <a:pt x="1172817" y="1362765"/>
                  <a:pt x="1069008" y="1453322"/>
                </a:cubicBezTo>
                <a:cubicBezTo>
                  <a:pt x="965199" y="1543879"/>
                  <a:pt x="872434" y="1590262"/>
                  <a:pt x="764208" y="1652105"/>
                </a:cubicBezTo>
                <a:cubicBezTo>
                  <a:pt x="655982" y="1713949"/>
                  <a:pt x="499165" y="1766957"/>
                  <a:pt x="419652" y="1824383"/>
                </a:cubicBezTo>
                <a:cubicBezTo>
                  <a:pt x="340139" y="1881809"/>
                  <a:pt x="337930" y="1903896"/>
                  <a:pt x="287130" y="1996661"/>
                </a:cubicBezTo>
                <a:close/>
              </a:path>
            </a:pathLst>
          </a:custGeom>
          <a:solidFill>
            <a:schemeClr val="bg2">
              <a:lumMod val="40000"/>
              <a:lumOff val="60000"/>
              <a:alpha val="29000"/>
            </a:schemeClr>
          </a:solidFill>
          <a:ln w="12700" cap="flat" cmpd="sng" algn="ctr">
            <a:solidFill>
              <a:schemeClr val="tx1"/>
            </a:solidFill>
            <a:prstDash val="solid"/>
            <a:round/>
            <a:headEnd type="none" w="med" len="med"/>
            <a:tailEnd type="none" w="med" len="med"/>
          </a:ln>
          <a:effectLst/>
        </p:spPr>
        <p:txBody>
          <a:bodyPr/>
          <a:lstStyle/>
          <a:p>
            <a:pPr>
              <a:defRPr/>
            </a:pPr>
            <a:endParaRPr lang="af-ZA">
              <a:latin typeface="Times" charset="0"/>
            </a:endParaRPr>
          </a:p>
        </p:txBody>
      </p:sp>
      <p:sp>
        <p:nvSpPr>
          <p:cNvPr id="20" name="Freeform 19"/>
          <p:cNvSpPr>
            <a:spLocks noChangeArrowheads="1"/>
          </p:cNvSpPr>
          <p:nvPr/>
        </p:nvSpPr>
        <p:spPr bwMode="auto">
          <a:xfrm>
            <a:off x="7081838" y="1733550"/>
            <a:ext cx="1103312" cy="892175"/>
          </a:xfrm>
          <a:custGeom>
            <a:avLst/>
            <a:gdLst>
              <a:gd name="T0" fmla="*/ 649746 w 1104348"/>
              <a:gd name="T1" fmla="*/ 15391 h 892313"/>
              <a:gd name="T2" fmla="*/ 123965 w 1104348"/>
              <a:gd name="T3" fmla="*/ 173542 h 892313"/>
              <a:gd name="T4" fmla="*/ 8555 w 1104348"/>
              <a:gd name="T5" fmla="*/ 582154 h 892313"/>
              <a:gd name="T6" fmla="*/ 175260 w 1104348"/>
              <a:gd name="T7" fmla="*/ 753488 h 892313"/>
              <a:gd name="T8" fmla="*/ 675392 w 1104348"/>
              <a:gd name="T9" fmla="*/ 885301 h 892313"/>
              <a:gd name="T10" fmla="*/ 1008813 w 1104348"/>
              <a:gd name="T11" fmla="*/ 740306 h 892313"/>
              <a:gd name="T12" fmla="*/ 1034464 w 1104348"/>
              <a:gd name="T13" fmla="*/ 265817 h 892313"/>
              <a:gd name="T14" fmla="*/ 906221 w 1104348"/>
              <a:gd name="T15" fmla="*/ 81267 h 892313"/>
              <a:gd name="T16" fmla="*/ 649746 w 1104348"/>
              <a:gd name="T17" fmla="*/ 15391 h 892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4348"/>
              <a:gd name="T28" fmla="*/ 0 h 892313"/>
              <a:gd name="T29" fmla="*/ 1104348 w 1104348"/>
              <a:gd name="T30" fmla="*/ 892313 h 892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4348" h="892313">
                <a:moveTo>
                  <a:pt x="671444" y="15461"/>
                </a:moveTo>
                <a:cubicBezTo>
                  <a:pt x="536714" y="30922"/>
                  <a:pt x="238540" y="79513"/>
                  <a:pt x="128105" y="174487"/>
                </a:cubicBezTo>
                <a:cubicBezTo>
                  <a:pt x="17670" y="269461"/>
                  <a:pt x="0" y="488121"/>
                  <a:pt x="8835" y="585304"/>
                </a:cubicBezTo>
                <a:cubicBezTo>
                  <a:pt x="17670" y="682487"/>
                  <a:pt x="66261" y="706783"/>
                  <a:pt x="181113" y="757583"/>
                </a:cubicBezTo>
                <a:cubicBezTo>
                  <a:pt x="295965" y="808383"/>
                  <a:pt x="554383" y="892313"/>
                  <a:pt x="697948" y="890104"/>
                </a:cubicBezTo>
                <a:cubicBezTo>
                  <a:pt x="841513" y="887895"/>
                  <a:pt x="980662" y="848140"/>
                  <a:pt x="1042505" y="744331"/>
                </a:cubicBezTo>
                <a:cubicBezTo>
                  <a:pt x="1104348" y="640522"/>
                  <a:pt x="1086679" y="377687"/>
                  <a:pt x="1069009" y="267252"/>
                </a:cubicBezTo>
                <a:cubicBezTo>
                  <a:pt x="1051339" y="156817"/>
                  <a:pt x="1007165" y="123687"/>
                  <a:pt x="936487" y="81722"/>
                </a:cubicBezTo>
                <a:cubicBezTo>
                  <a:pt x="865809" y="39757"/>
                  <a:pt x="806174" y="0"/>
                  <a:pt x="671444" y="15461"/>
                </a:cubicBezTo>
                <a:close/>
              </a:path>
            </a:pathLst>
          </a:custGeom>
          <a:solidFill>
            <a:srgbClr val="FFC000">
              <a:alpha val="18823"/>
            </a:srgbClr>
          </a:solidFill>
          <a:ln w="12700" algn="ctr">
            <a:solidFill>
              <a:schemeClr val="tx1"/>
            </a:solidFill>
            <a:round/>
            <a:headEnd/>
            <a:tailEnd/>
          </a:ln>
        </p:spPr>
        <p:txBody>
          <a:bodyPr/>
          <a:lstStyle/>
          <a:p>
            <a:endParaRPr lang="en-ZA"/>
          </a:p>
        </p:txBody>
      </p:sp>
      <p:sp>
        <p:nvSpPr>
          <p:cNvPr id="4" name="Freeform 3"/>
          <p:cNvSpPr/>
          <p:nvPr/>
        </p:nvSpPr>
        <p:spPr bwMode="auto">
          <a:xfrm>
            <a:off x="5731497" y="2316363"/>
            <a:ext cx="2281287" cy="1369517"/>
          </a:xfrm>
          <a:custGeom>
            <a:avLst/>
            <a:gdLst>
              <a:gd name="connsiteX0" fmla="*/ 2281287 w 2281287"/>
              <a:gd name="connsiteY0" fmla="*/ 502251 h 1369517"/>
              <a:gd name="connsiteX1" fmla="*/ 2281287 w 2281287"/>
              <a:gd name="connsiteY1" fmla="*/ 502251 h 1369517"/>
              <a:gd name="connsiteX2" fmla="*/ 2224726 w 2281287"/>
              <a:gd name="connsiteY2" fmla="*/ 426837 h 1369517"/>
              <a:gd name="connsiteX3" fmla="*/ 2196445 w 2281287"/>
              <a:gd name="connsiteY3" fmla="*/ 407983 h 1369517"/>
              <a:gd name="connsiteX4" fmla="*/ 2177592 w 2281287"/>
              <a:gd name="connsiteY4" fmla="*/ 379703 h 1369517"/>
              <a:gd name="connsiteX5" fmla="*/ 2139884 w 2281287"/>
              <a:gd name="connsiteY5" fmla="*/ 360849 h 1369517"/>
              <a:gd name="connsiteX6" fmla="*/ 2026763 w 2281287"/>
              <a:gd name="connsiteY6" fmla="*/ 332569 h 1369517"/>
              <a:gd name="connsiteX7" fmla="*/ 1979629 w 2281287"/>
              <a:gd name="connsiteY7" fmla="*/ 313715 h 1369517"/>
              <a:gd name="connsiteX8" fmla="*/ 1885361 w 2281287"/>
              <a:gd name="connsiteY8" fmla="*/ 294862 h 1369517"/>
              <a:gd name="connsiteX9" fmla="*/ 1847654 w 2281287"/>
              <a:gd name="connsiteY9" fmla="*/ 276008 h 1369517"/>
              <a:gd name="connsiteX10" fmla="*/ 1725105 w 2281287"/>
              <a:gd name="connsiteY10" fmla="*/ 247728 h 1369517"/>
              <a:gd name="connsiteX11" fmla="*/ 1659117 w 2281287"/>
              <a:gd name="connsiteY11" fmla="*/ 219447 h 1369517"/>
              <a:gd name="connsiteX12" fmla="*/ 1574276 w 2281287"/>
              <a:gd name="connsiteY12" fmla="*/ 200594 h 1369517"/>
              <a:gd name="connsiteX13" fmla="*/ 1498862 w 2281287"/>
              <a:gd name="connsiteY13" fmla="*/ 181740 h 1369517"/>
              <a:gd name="connsiteX14" fmla="*/ 1461155 w 2281287"/>
              <a:gd name="connsiteY14" fmla="*/ 162886 h 1369517"/>
              <a:gd name="connsiteX15" fmla="*/ 1442301 w 2281287"/>
              <a:gd name="connsiteY15" fmla="*/ 134606 h 1369517"/>
              <a:gd name="connsiteX16" fmla="*/ 1432874 w 2281287"/>
              <a:gd name="connsiteY16" fmla="*/ 106326 h 1369517"/>
              <a:gd name="connsiteX17" fmla="*/ 1385740 w 2281287"/>
              <a:gd name="connsiteY17" fmla="*/ 96899 h 1369517"/>
              <a:gd name="connsiteX18" fmla="*/ 1291472 w 2281287"/>
              <a:gd name="connsiteY18" fmla="*/ 78045 h 1369517"/>
              <a:gd name="connsiteX19" fmla="*/ 1225484 w 2281287"/>
              <a:gd name="connsiteY19" fmla="*/ 59192 h 1369517"/>
              <a:gd name="connsiteX20" fmla="*/ 1168924 w 2281287"/>
              <a:gd name="connsiteY20" fmla="*/ 49765 h 1369517"/>
              <a:gd name="connsiteX21" fmla="*/ 1140643 w 2281287"/>
              <a:gd name="connsiteY21" fmla="*/ 40338 h 1369517"/>
              <a:gd name="connsiteX22" fmla="*/ 820132 w 2281287"/>
              <a:gd name="connsiteY22" fmla="*/ 21484 h 1369517"/>
              <a:gd name="connsiteX23" fmla="*/ 678730 w 2281287"/>
              <a:gd name="connsiteY23" fmla="*/ 12058 h 1369517"/>
              <a:gd name="connsiteX24" fmla="*/ 556181 w 2281287"/>
              <a:gd name="connsiteY24" fmla="*/ 12058 h 1369517"/>
              <a:gd name="connsiteX25" fmla="*/ 490194 w 2281287"/>
              <a:gd name="connsiteY25" fmla="*/ 30911 h 1369517"/>
              <a:gd name="connsiteX26" fmla="*/ 433633 w 2281287"/>
              <a:gd name="connsiteY26" fmla="*/ 78045 h 1369517"/>
              <a:gd name="connsiteX27" fmla="*/ 414779 w 2281287"/>
              <a:gd name="connsiteY27" fmla="*/ 134606 h 1369517"/>
              <a:gd name="connsiteX28" fmla="*/ 405352 w 2281287"/>
              <a:gd name="connsiteY28" fmla="*/ 162886 h 1369517"/>
              <a:gd name="connsiteX29" fmla="*/ 377072 w 2281287"/>
              <a:gd name="connsiteY29" fmla="*/ 181740 h 1369517"/>
              <a:gd name="connsiteX30" fmla="*/ 367645 w 2281287"/>
              <a:gd name="connsiteY30" fmla="*/ 210021 h 1369517"/>
              <a:gd name="connsiteX31" fmla="*/ 311084 w 2281287"/>
              <a:gd name="connsiteY31" fmla="*/ 276008 h 1369517"/>
              <a:gd name="connsiteX32" fmla="*/ 273377 w 2281287"/>
              <a:gd name="connsiteY32" fmla="*/ 285435 h 1369517"/>
              <a:gd name="connsiteX33" fmla="*/ 235670 w 2281287"/>
              <a:gd name="connsiteY33" fmla="*/ 304289 h 1369517"/>
              <a:gd name="connsiteX34" fmla="*/ 160256 w 2281287"/>
              <a:gd name="connsiteY34" fmla="*/ 323142 h 1369517"/>
              <a:gd name="connsiteX35" fmla="*/ 103695 w 2281287"/>
              <a:gd name="connsiteY35" fmla="*/ 341996 h 1369517"/>
              <a:gd name="connsiteX36" fmla="*/ 84841 w 2281287"/>
              <a:gd name="connsiteY36" fmla="*/ 398557 h 1369517"/>
              <a:gd name="connsiteX37" fmla="*/ 75414 w 2281287"/>
              <a:gd name="connsiteY37" fmla="*/ 426837 h 1369517"/>
              <a:gd name="connsiteX38" fmla="*/ 65988 w 2281287"/>
              <a:gd name="connsiteY38" fmla="*/ 492825 h 1369517"/>
              <a:gd name="connsiteX39" fmla="*/ 47134 w 2281287"/>
              <a:gd name="connsiteY39" fmla="*/ 549385 h 1369517"/>
              <a:gd name="connsiteX40" fmla="*/ 37707 w 2281287"/>
              <a:gd name="connsiteY40" fmla="*/ 596519 h 1369517"/>
              <a:gd name="connsiteX41" fmla="*/ 18854 w 2281287"/>
              <a:gd name="connsiteY41" fmla="*/ 653080 h 1369517"/>
              <a:gd name="connsiteX42" fmla="*/ 0 w 2281287"/>
              <a:gd name="connsiteY42" fmla="*/ 728495 h 1369517"/>
              <a:gd name="connsiteX43" fmla="*/ 9427 w 2281287"/>
              <a:gd name="connsiteY43" fmla="*/ 1030152 h 1369517"/>
              <a:gd name="connsiteX44" fmla="*/ 28280 w 2281287"/>
              <a:gd name="connsiteY44" fmla="*/ 1086713 h 1369517"/>
              <a:gd name="connsiteX45" fmla="*/ 47134 w 2281287"/>
              <a:gd name="connsiteY45" fmla="*/ 1114994 h 1369517"/>
              <a:gd name="connsiteX46" fmla="*/ 75414 w 2281287"/>
              <a:gd name="connsiteY46" fmla="*/ 1133847 h 1369517"/>
              <a:gd name="connsiteX47" fmla="*/ 84841 w 2281287"/>
              <a:gd name="connsiteY47" fmla="*/ 1162128 h 1369517"/>
              <a:gd name="connsiteX48" fmla="*/ 141402 w 2281287"/>
              <a:gd name="connsiteY48" fmla="*/ 1199835 h 1369517"/>
              <a:gd name="connsiteX49" fmla="*/ 179109 w 2281287"/>
              <a:gd name="connsiteY49" fmla="*/ 1228115 h 1369517"/>
              <a:gd name="connsiteX50" fmla="*/ 207390 w 2281287"/>
              <a:gd name="connsiteY50" fmla="*/ 1246969 h 1369517"/>
              <a:gd name="connsiteX51" fmla="*/ 273377 w 2281287"/>
              <a:gd name="connsiteY51" fmla="*/ 1294103 h 1369517"/>
              <a:gd name="connsiteX52" fmla="*/ 367645 w 2281287"/>
              <a:gd name="connsiteY52" fmla="*/ 1331810 h 1369517"/>
              <a:gd name="connsiteX53" fmla="*/ 443060 w 2281287"/>
              <a:gd name="connsiteY53" fmla="*/ 1360091 h 1369517"/>
              <a:gd name="connsiteX54" fmla="*/ 480767 w 2281287"/>
              <a:gd name="connsiteY54" fmla="*/ 1369517 h 1369517"/>
              <a:gd name="connsiteX55" fmla="*/ 791851 w 2281287"/>
              <a:gd name="connsiteY55" fmla="*/ 1360091 h 1369517"/>
              <a:gd name="connsiteX56" fmla="*/ 820132 w 2281287"/>
              <a:gd name="connsiteY56" fmla="*/ 1350664 h 1369517"/>
              <a:gd name="connsiteX57" fmla="*/ 867266 w 2281287"/>
              <a:gd name="connsiteY57" fmla="*/ 1341237 h 1369517"/>
              <a:gd name="connsiteX58" fmla="*/ 923827 w 2281287"/>
              <a:gd name="connsiteY58" fmla="*/ 1322383 h 1369517"/>
              <a:gd name="connsiteX59" fmla="*/ 980388 w 2281287"/>
              <a:gd name="connsiteY59" fmla="*/ 1284676 h 1369517"/>
              <a:gd name="connsiteX60" fmla="*/ 1008668 w 2281287"/>
              <a:gd name="connsiteY60" fmla="*/ 1275249 h 1369517"/>
              <a:gd name="connsiteX61" fmla="*/ 1074656 w 2281287"/>
              <a:gd name="connsiteY61" fmla="*/ 1256396 h 1369517"/>
              <a:gd name="connsiteX62" fmla="*/ 1112363 w 2281287"/>
              <a:gd name="connsiteY62" fmla="*/ 1237542 h 1369517"/>
              <a:gd name="connsiteX63" fmla="*/ 1244338 w 2281287"/>
              <a:gd name="connsiteY63" fmla="*/ 1199835 h 1369517"/>
              <a:gd name="connsiteX64" fmla="*/ 1338606 w 2281287"/>
              <a:gd name="connsiteY64" fmla="*/ 1190408 h 1369517"/>
              <a:gd name="connsiteX65" fmla="*/ 1706251 w 2281287"/>
              <a:gd name="connsiteY65" fmla="*/ 1199835 h 1369517"/>
              <a:gd name="connsiteX66" fmla="*/ 1819373 w 2281287"/>
              <a:gd name="connsiteY66" fmla="*/ 1209262 h 1369517"/>
              <a:gd name="connsiteX67" fmla="*/ 1970202 w 2281287"/>
              <a:gd name="connsiteY67" fmla="*/ 1228115 h 1369517"/>
              <a:gd name="connsiteX68" fmla="*/ 2139884 w 2281287"/>
              <a:gd name="connsiteY68" fmla="*/ 1256396 h 1369517"/>
              <a:gd name="connsiteX69" fmla="*/ 2196445 w 2281287"/>
              <a:gd name="connsiteY69" fmla="*/ 1237542 h 1369517"/>
              <a:gd name="connsiteX70" fmla="*/ 2215299 w 2281287"/>
              <a:gd name="connsiteY70" fmla="*/ 1180981 h 1369517"/>
              <a:gd name="connsiteX71" fmla="*/ 2234152 w 2281287"/>
              <a:gd name="connsiteY71" fmla="*/ 1143274 h 1369517"/>
              <a:gd name="connsiteX72" fmla="*/ 2253006 w 2281287"/>
              <a:gd name="connsiteY72" fmla="*/ 1067860 h 1369517"/>
              <a:gd name="connsiteX73" fmla="*/ 2262433 w 2281287"/>
              <a:gd name="connsiteY73" fmla="*/ 766202 h 1369517"/>
              <a:gd name="connsiteX74" fmla="*/ 2271860 w 2281287"/>
              <a:gd name="connsiteY74" fmla="*/ 728495 h 1369517"/>
              <a:gd name="connsiteX75" fmla="*/ 2281287 w 2281287"/>
              <a:gd name="connsiteY75" fmla="*/ 502251 h 136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281287" h="1369517">
                <a:moveTo>
                  <a:pt x="2281287" y="502251"/>
                </a:moveTo>
                <a:lnTo>
                  <a:pt x="2281287" y="502251"/>
                </a:lnTo>
                <a:cubicBezTo>
                  <a:pt x="2262433" y="477113"/>
                  <a:pt x="2245747" y="450193"/>
                  <a:pt x="2224726" y="426837"/>
                </a:cubicBezTo>
                <a:cubicBezTo>
                  <a:pt x="2217147" y="418416"/>
                  <a:pt x="2204456" y="415994"/>
                  <a:pt x="2196445" y="407983"/>
                </a:cubicBezTo>
                <a:cubicBezTo>
                  <a:pt x="2188434" y="399972"/>
                  <a:pt x="2186295" y="386956"/>
                  <a:pt x="2177592" y="379703"/>
                </a:cubicBezTo>
                <a:cubicBezTo>
                  <a:pt x="2166796" y="370707"/>
                  <a:pt x="2152932" y="366068"/>
                  <a:pt x="2139884" y="360849"/>
                </a:cubicBezTo>
                <a:cubicBezTo>
                  <a:pt x="2086534" y="339509"/>
                  <a:pt x="2082400" y="341842"/>
                  <a:pt x="2026763" y="332569"/>
                </a:cubicBezTo>
                <a:cubicBezTo>
                  <a:pt x="2011052" y="326284"/>
                  <a:pt x="1995954" y="318167"/>
                  <a:pt x="1979629" y="313715"/>
                </a:cubicBezTo>
                <a:cubicBezTo>
                  <a:pt x="1939798" y="302852"/>
                  <a:pt x="1921609" y="308455"/>
                  <a:pt x="1885361" y="294862"/>
                </a:cubicBezTo>
                <a:cubicBezTo>
                  <a:pt x="1872203" y="289928"/>
                  <a:pt x="1861114" y="280046"/>
                  <a:pt x="1847654" y="276008"/>
                </a:cubicBezTo>
                <a:cubicBezTo>
                  <a:pt x="1672006" y="223313"/>
                  <a:pt x="1924993" y="319116"/>
                  <a:pt x="1725105" y="247728"/>
                </a:cubicBezTo>
                <a:cubicBezTo>
                  <a:pt x="1702568" y="239679"/>
                  <a:pt x="1681607" y="227625"/>
                  <a:pt x="1659117" y="219447"/>
                </a:cubicBezTo>
                <a:cubicBezTo>
                  <a:pt x="1640213" y="212573"/>
                  <a:pt x="1591637" y="204600"/>
                  <a:pt x="1574276" y="200594"/>
                </a:cubicBezTo>
                <a:cubicBezTo>
                  <a:pt x="1549028" y="194767"/>
                  <a:pt x="1522038" y="193328"/>
                  <a:pt x="1498862" y="181740"/>
                </a:cubicBezTo>
                <a:lnTo>
                  <a:pt x="1461155" y="162886"/>
                </a:lnTo>
                <a:cubicBezTo>
                  <a:pt x="1454870" y="153459"/>
                  <a:pt x="1447368" y="144739"/>
                  <a:pt x="1442301" y="134606"/>
                </a:cubicBezTo>
                <a:cubicBezTo>
                  <a:pt x="1437857" y="125718"/>
                  <a:pt x="1441142" y="111838"/>
                  <a:pt x="1432874" y="106326"/>
                </a:cubicBezTo>
                <a:cubicBezTo>
                  <a:pt x="1419542" y="97438"/>
                  <a:pt x="1401381" y="100375"/>
                  <a:pt x="1385740" y="96899"/>
                </a:cubicBezTo>
                <a:cubicBezTo>
                  <a:pt x="1301365" y="78148"/>
                  <a:pt x="1402306" y="96518"/>
                  <a:pt x="1291472" y="78045"/>
                </a:cubicBezTo>
                <a:cubicBezTo>
                  <a:pt x="1264511" y="69058"/>
                  <a:pt x="1255086" y="65112"/>
                  <a:pt x="1225484" y="59192"/>
                </a:cubicBezTo>
                <a:cubicBezTo>
                  <a:pt x="1206742" y="55444"/>
                  <a:pt x="1187582" y="53911"/>
                  <a:pt x="1168924" y="49765"/>
                </a:cubicBezTo>
                <a:cubicBezTo>
                  <a:pt x="1159224" y="47609"/>
                  <a:pt x="1150445" y="41972"/>
                  <a:pt x="1140643" y="40338"/>
                </a:cubicBezTo>
                <a:cubicBezTo>
                  <a:pt x="1047079" y="24744"/>
                  <a:pt x="892437" y="25099"/>
                  <a:pt x="820132" y="21484"/>
                </a:cubicBezTo>
                <a:cubicBezTo>
                  <a:pt x="772952" y="19125"/>
                  <a:pt x="725864" y="15200"/>
                  <a:pt x="678730" y="12058"/>
                </a:cubicBezTo>
                <a:cubicBezTo>
                  <a:pt x="623439" y="-6372"/>
                  <a:pt x="650964" y="-1482"/>
                  <a:pt x="556181" y="12058"/>
                </a:cubicBezTo>
                <a:cubicBezTo>
                  <a:pt x="547720" y="13267"/>
                  <a:pt x="500941" y="25538"/>
                  <a:pt x="490194" y="30911"/>
                </a:cubicBezTo>
                <a:cubicBezTo>
                  <a:pt x="463945" y="44036"/>
                  <a:pt x="454482" y="57196"/>
                  <a:pt x="433633" y="78045"/>
                </a:cubicBezTo>
                <a:lnTo>
                  <a:pt x="414779" y="134606"/>
                </a:lnTo>
                <a:cubicBezTo>
                  <a:pt x="411637" y="144033"/>
                  <a:pt x="413620" y="157374"/>
                  <a:pt x="405352" y="162886"/>
                </a:cubicBezTo>
                <a:lnTo>
                  <a:pt x="377072" y="181740"/>
                </a:lnTo>
                <a:cubicBezTo>
                  <a:pt x="373930" y="191167"/>
                  <a:pt x="372089" y="201133"/>
                  <a:pt x="367645" y="210021"/>
                </a:cubicBezTo>
                <a:cubicBezTo>
                  <a:pt x="357319" y="230672"/>
                  <a:pt x="327954" y="265464"/>
                  <a:pt x="311084" y="276008"/>
                </a:cubicBezTo>
                <a:cubicBezTo>
                  <a:pt x="300097" y="282875"/>
                  <a:pt x="285508" y="280886"/>
                  <a:pt x="273377" y="285435"/>
                </a:cubicBezTo>
                <a:cubicBezTo>
                  <a:pt x="260219" y="290369"/>
                  <a:pt x="249002" y="299845"/>
                  <a:pt x="235670" y="304289"/>
                </a:cubicBezTo>
                <a:cubicBezTo>
                  <a:pt x="211088" y="312483"/>
                  <a:pt x="184838" y="314948"/>
                  <a:pt x="160256" y="323142"/>
                </a:cubicBezTo>
                <a:lnTo>
                  <a:pt x="103695" y="341996"/>
                </a:lnTo>
                <a:lnTo>
                  <a:pt x="84841" y="398557"/>
                </a:lnTo>
                <a:lnTo>
                  <a:pt x="75414" y="426837"/>
                </a:lnTo>
                <a:cubicBezTo>
                  <a:pt x="72272" y="448833"/>
                  <a:pt x="70984" y="471175"/>
                  <a:pt x="65988" y="492825"/>
                </a:cubicBezTo>
                <a:cubicBezTo>
                  <a:pt x="61519" y="512189"/>
                  <a:pt x="51032" y="529898"/>
                  <a:pt x="47134" y="549385"/>
                </a:cubicBezTo>
                <a:cubicBezTo>
                  <a:pt x="43992" y="565096"/>
                  <a:pt x="41923" y="581061"/>
                  <a:pt x="37707" y="596519"/>
                </a:cubicBezTo>
                <a:cubicBezTo>
                  <a:pt x="32478" y="615692"/>
                  <a:pt x="22752" y="633593"/>
                  <a:pt x="18854" y="653080"/>
                </a:cubicBezTo>
                <a:cubicBezTo>
                  <a:pt x="7478" y="709958"/>
                  <a:pt x="14494" y="685014"/>
                  <a:pt x="0" y="728495"/>
                </a:cubicBezTo>
                <a:cubicBezTo>
                  <a:pt x="3142" y="829047"/>
                  <a:pt x="1510" y="929863"/>
                  <a:pt x="9427" y="1030152"/>
                </a:cubicBezTo>
                <a:cubicBezTo>
                  <a:pt x="10991" y="1049964"/>
                  <a:pt x="17256" y="1070177"/>
                  <a:pt x="28280" y="1086713"/>
                </a:cubicBezTo>
                <a:cubicBezTo>
                  <a:pt x="34565" y="1096140"/>
                  <a:pt x="39123" y="1106983"/>
                  <a:pt x="47134" y="1114994"/>
                </a:cubicBezTo>
                <a:cubicBezTo>
                  <a:pt x="55145" y="1123005"/>
                  <a:pt x="65987" y="1127563"/>
                  <a:pt x="75414" y="1133847"/>
                </a:cubicBezTo>
                <a:cubicBezTo>
                  <a:pt x="78556" y="1143274"/>
                  <a:pt x="77815" y="1155102"/>
                  <a:pt x="84841" y="1162128"/>
                </a:cubicBezTo>
                <a:cubicBezTo>
                  <a:pt x="100863" y="1178150"/>
                  <a:pt x="123275" y="1186240"/>
                  <a:pt x="141402" y="1199835"/>
                </a:cubicBezTo>
                <a:cubicBezTo>
                  <a:pt x="153971" y="1209262"/>
                  <a:pt x="166324" y="1218983"/>
                  <a:pt x="179109" y="1228115"/>
                </a:cubicBezTo>
                <a:cubicBezTo>
                  <a:pt x="188328" y="1234700"/>
                  <a:pt x="198171" y="1240384"/>
                  <a:pt x="207390" y="1246969"/>
                </a:cubicBezTo>
                <a:cubicBezTo>
                  <a:pt x="227616" y="1261416"/>
                  <a:pt x="251166" y="1281411"/>
                  <a:pt x="273377" y="1294103"/>
                </a:cubicBezTo>
                <a:cubicBezTo>
                  <a:pt x="324966" y="1323583"/>
                  <a:pt x="303259" y="1306055"/>
                  <a:pt x="367645" y="1331810"/>
                </a:cubicBezTo>
                <a:cubicBezTo>
                  <a:pt x="392546" y="1341771"/>
                  <a:pt x="417199" y="1352703"/>
                  <a:pt x="443060" y="1360091"/>
                </a:cubicBezTo>
                <a:cubicBezTo>
                  <a:pt x="455517" y="1363650"/>
                  <a:pt x="468198" y="1366375"/>
                  <a:pt x="480767" y="1369517"/>
                </a:cubicBezTo>
                <a:cubicBezTo>
                  <a:pt x="584462" y="1366375"/>
                  <a:pt x="688268" y="1365845"/>
                  <a:pt x="791851" y="1360091"/>
                </a:cubicBezTo>
                <a:cubicBezTo>
                  <a:pt x="801773" y="1359540"/>
                  <a:pt x="810492" y="1353074"/>
                  <a:pt x="820132" y="1350664"/>
                </a:cubicBezTo>
                <a:cubicBezTo>
                  <a:pt x="835676" y="1346778"/>
                  <a:pt x="851808" y="1345453"/>
                  <a:pt x="867266" y="1341237"/>
                </a:cubicBezTo>
                <a:cubicBezTo>
                  <a:pt x="886439" y="1336008"/>
                  <a:pt x="907291" y="1333407"/>
                  <a:pt x="923827" y="1322383"/>
                </a:cubicBezTo>
                <a:cubicBezTo>
                  <a:pt x="942681" y="1309814"/>
                  <a:pt x="958892" y="1291842"/>
                  <a:pt x="980388" y="1284676"/>
                </a:cubicBezTo>
                <a:cubicBezTo>
                  <a:pt x="989815" y="1281534"/>
                  <a:pt x="999114" y="1277979"/>
                  <a:pt x="1008668" y="1275249"/>
                </a:cubicBezTo>
                <a:cubicBezTo>
                  <a:pt x="1032591" y="1268414"/>
                  <a:pt x="1052050" y="1266084"/>
                  <a:pt x="1074656" y="1256396"/>
                </a:cubicBezTo>
                <a:cubicBezTo>
                  <a:pt x="1087572" y="1250860"/>
                  <a:pt x="1099315" y="1242761"/>
                  <a:pt x="1112363" y="1237542"/>
                </a:cubicBezTo>
                <a:cubicBezTo>
                  <a:pt x="1139156" y="1226825"/>
                  <a:pt x="1220507" y="1202218"/>
                  <a:pt x="1244338" y="1199835"/>
                </a:cubicBezTo>
                <a:lnTo>
                  <a:pt x="1338606" y="1190408"/>
                </a:lnTo>
                <a:lnTo>
                  <a:pt x="1706251" y="1199835"/>
                </a:lnTo>
                <a:cubicBezTo>
                  <a:pt x="1744060" y="1201318"/>
                  <a:pt x="1781705" y="1205675"/>
                  <a:pt x="1819373" y="1209262"/>
                </a:cubicBezTo>
                <a:cubicBezTo>
                  <a:pt x="1890643" y="1216050"/>
                  <a:pt x="1903887" y="1218642"/>
                  <a:pt x="1970202" y="1228115"/>
                </a:cubicBezTo>
                <a:cubicBezTo>
                  <a:pt x="2033333" y="1246153"/>
                  <a:pt x="2068374" y="1260603"/>
                  <a:pt x="2139884" y="1256396"/>
                </a:cubicBezTo>
                <a:cubicBezTo>
                  <a:pt x="2159723" y="1255229"/>
                  <a:pt x="2177591" y="1243827"/>
                  <a:pt x="2196445" y="1237542"/>
                </a:cubicBezTo>
                <a:cubicBezTo>
                  <a:pt x="2202730" y="1218688"/>
                  <a:pt x="2206411" y="1198757"/>
                  <a:pt x="2215299" y="1180981"/>
                </a:cubicBezTo>
                <a:cubicBezTo>
                  <a:pt x="2221583" y="1168412"/>
                  <a:pt x="2229708" y="1156605"/>
                  <a:pt x="2234152" y="1143274"/>
                </a:cubicBezTo>
                <a:cubicBezTo>
                  <a:pt x="2242346" y="1118692"/>
                  <a:pt x="2253006" y="1067860"/>
                  <a:pt x="2253006" y="1067860"/>
                </a:cubicBezTo>
                <a:cubicBezTo>
                  <a:pt x="2256148" y="967307"/>
                  <a:pt x="2256853" y="866649"/>
                  <a:pt x="2262433" y="766202"/>
                </a:cubicBezTo>
                <a:cubicBezTo>
                  <a:pt x="2263152" y="753266"/>
                  <a:pt x="2271398" y="741443"/>
                  <a:pt x="2271860" y="728495"/>
                </a:cubicBezTo>
                <a:cubicBezTo>
                  <a:pt x="2274552" y="653128"/>
                  <a:pt x="2279716" y="539958"/>
                  <a:pt x="2281287" y="502251"/>
                </a:cubicBezTo>
                <a:close/>
              </a:path>
            </a:pathLst>
          </a:custGeom>
          <a:solidFill>
            <a:schemeClr val="accent1">
              <a:alpha val="14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Times" charset="0"/>
            </a:endParaRPr>
          </a:p>
        </p:txBody>
      </p:sp>
      <p:sp>
        <p:nvSpPr>
          <p:cNvPr id="5" name="Freeform 4"/>
          <p:cNvSpPr/>
          <p:nvPr/>
        </p:nvSpPr>
        <p:spPr bwMode="auto">
          <a:xfrm>
            <a:off x="5052767" y="1282045"/>
            <a:ext cx="2253006" cy="1545996"/>
          </a:xfrm>
          <a:custGeom>
            <a:avLst/>
            <a:gdLst>
              <a:gd name="connsiteX0" fmla="*/ 537328 w 2253006"/>
              <a:gd name="connsiteY0" fmla="*/ 188536 h 1545996"/>
              <a:gd name="connsiteX1" fmla="*/ 537328 w 2253006"/>
              <a:gd name="connsiteY1" fmla="*/ 188536 h 1545996"/>
              <a:gd name="connsiteX2" fmla="*/ 641023 w 2253006"/>
              <a:gd name="connsiteY2" fmla="*/ 179110 h 1545996"/>
              <a:gd name="connsiteX3" fmla="*/ 669303 w 2253006"/>
              <a:gd name="connsiteY3" fmla="*/ 169683 h 1545996"/>
              <a:gd name="connsiteX4" fmla="*/ 707010 w 2253006"/>
              <a:gd name="connsiteY4" fmla="*/ 160256 h 1545996"/>
              <a:gd name="connsiteX5" fmla="*/ 735291 w 2253006"/>
              <a:gd name="connsiteY5" fmla="*/ 150829 h 1545996"/>
              <a:gd name="connsiteX6" fmla="*/ 772998 w 2253006"/>
              <a:gd name="connsiteY6" fmla="*/ 141402 h 1545996"/>
              <a:gd name="connsiteX7" fmla="*/ 867266 w 2253006"/>
              <a:gd name="connsiteY7" fmla="*/ 103695 h 1545996"/>
              <a:gd name="connsiteX8" fmla="*/ 1065229 w 2253006"/>
              <a:gd name="connsiteY8" fmla="*/ 94268 h 1545996"/>
              <a:gd name="connsiteX9" fmla="*/ 1140643 w 2253006"/>
              <a:gd name="connsiteY9" fmla="*/ 65988 h 1545996"/>
              <a:gd name="connsiteX10" fmla="*/ 1178351 w 2253006"/>
              <a:gd name="connsiteY10" fmla="*/ 56561 h 1545996"/>
              <a:gd name="connsiteX11" fmla="*/ 1216058 w 2253006"/>
              <a:gd name="connsiteY11" fmla="*/ 37708 h 1545996"/>
              <a:gd name="connsiteX12" fmla="*/ 1272619 w 2253006"/>
              <a:gd name="connsiteY12" fmla="*/ 18854 h 1545996"/>
              <a:gd name="connsiteX13" fmla="*/ 1300899 w 2253006"/>
              <a:gd name="connsiteY13" fmla="*/ 9427 h 1545996"/>
              <a:gd name="connsiteX14" fmla="*/ 1329179 w 2253006"/>
              <a:gd name="connsiteY14" fmla="*/ 0 h 1545996"/>
              <a:gd name="connsiteX15" fmla="*/ 1932495 w 2253006"/>
              <a:gd name="connsiteY15" fmla="*/ 9427 h 1545996"/>
              <a:gd name="connsiteX16" fmla="*/ 1970202 w 2253006"/>
              <a:gd name="connsiteY16" fmla="*/ 18854 h 1545996"/>
              <a:gd name="connsiteX17" fmla="*/ 2036190 w 2253006"/>
              <a:gd name="connsiteY17" fmla="*/ 65988 h 1545996"/>
              <a:gd name="connsiteX18" fmla="*/ 2055043 w 2253006"/>
              <a:gd name="connsiteY18" fmla="*/ 94268 h 1545996"/>
              <a:gd name="connsiteX19" fmla="*/ 2092751 w 2253006"/>
              <a:gd name="connsiteY19" fmla="*/ 113122 h 1545996"/>
              <a:gd name="connsiteX20" fmla="*/ 2121031 w 2253006"/>
              <a:gd name="connsiteY20" fmla="*/ 122549 h 1545996"/>
              <a:gd name="connsiteX21" fmla="*/ 2177592 w 2253006"/>
              <a:gd name="connsiteY21" fmla="*/ 160256 h 1545996"/>
              <a:gd name="connsiteX22" fmla="*/ 2205872 w 2253006"/>
              <a:gd name="connsiteY22" fmla="*/ 216817 h 1545996"/>
              <a:gd name="connsiteX23" fmla="*/ 2224726 w 2253006"/>
              <a:gd name="connsiteY23" fmla="*/ 245097 h 1545996"/>
              <a:gd name="connsiteX24" fmla="*/ 2243579 w 2253006"/>
              <a:gd name="connsiteY24" fmla="*/ 301658 h 1545996"/>
              <a:gd name="connsiteX25" fmla="*/ 2253006 w 2253006"/>
              <a:gd name="connsiteY25" fmla="*/ 329939 h 1545996"/>
              <a:gd name="connsiteX26" fmla="*/ 2243579 w 2253006"/>
              <a:gd name="connsiteY26" fmla="*/ 443060 h 1545996"/>
              <a:gd name="connsiteX27" fmla="*/ 2215299 w 2253006"/>
              <a:gd name="connsiteY27" fmla="*/ 480767 h 1545996"/>
              <a:gd name="connsiteX28" fmla="*/ 2196445 w 2253006"/>
              <a:gd name="connsiteY28" fmla="*/ 546755 h 1545996"/>
              <a:gd name="connsiteX29" fmla="*/ 2139885 w 2253006"/>
              <a:gd name="connsiteY29" fmla="*/ 603316 h 1545996"/>
              <a:gd name="connsiteX30" fmla="*/ 2111604 w 2253006"/>
              <a:gd name="connsiteY30" fmla="*/ 631596 h 1545996"/>
              <a:gd name="connsiteX31" fmla="*/ 2092751 w 2253006"/>
              <a:gd name="connsiteY31" fmla="*/ 669303 h 1545996"/>
              <a:gd name="connsiteX32" fmla="*/ 2083324 w 2253006"/>
              <a:gd name="connsiteY32" fmla="*/ 697584 h 1545996"/>
              <a:gd name="connsiteX33" fmla="*/ 2064470 w 2253006"/>
              <a:gd name="connsiteY33" fmla="*/ 725864 h 1545996"/>
              <a:gd name="connsiteX34" fmla="*/ 2045617 w 2253006"/>
              <a:gd name="connsiteY34" fmla="*/ 763571 h 1545996"/>
              <a:gd name="connsiteX35" fmla="*/ 2017336 w 2253006"/>
              <a:gd name="connsiteY35" fmla="*/ 791852 h 1545996"/>
              <a:gd name="connsiteX36" fmla="*/ 1979629 w 2253006"/>
              <a:gd name="connsiteY36" fmla="*/ 857840 h 1545996"/>
              <a:gd name="connsiteX37" fmla="*/ 1866507 w 2253006"/>
              <a:gd name="connsiteY37" fmla="*/ 923827 h 1545996"/>
              <a:gd name="connsiteX38" fmla="*/ 1734532 w 2253006"/>
              <a:gd name="connsiteY38" fmla="*/ 1008668 h 1545996"/>
              <a:gd name="connsiteX39" fmla="*/ 1677971 w 2253006"/>
              <a:gd name="connsiteY39" fmla="*/ 1027522 h 1545996"/>
              <a:gd name="connsiteX40" fmla="*/ 1649691 w 2253006"/>
              <a:gd name="connsiteY40" fmla="*/ 1055802 h 1545996"/>
              <a:gd name="connsiteX41" fmla="*/ 1508289 w 2253006"/>
              <a:gd name="connsiteY41" fmla="*/ 1018095 h 1545996"/>
              <a:gd name="connsiteX42" fmla="*/ 1414021 w 2253006"/>
              <a:gd name="connsiteY42" fmla="*/ 989815 h 1545996"/>
              <a:gd name="connsiteX43" fmla="*/ 1385740 w 2253006"/>
              <a:gd name="connsiteY43" fmla="*/ 970961 h 1545996"/>
              <a:gd name="connsiteX44" fmla="*/ 1357460 w 2253006"/>
              <a:gd name="connsiteY44" fmla="*/ 980388 h 1545996"/>
              <a:gd name="connsiteX45" fmla="*/ 1291472 w 2253006"/>
              <a:gd name="connsiteY45" fmla="*/ 1018095 h 1545996"/>
              <a:gd name="connsiteX46" fmla="*/ 1263192 w 2253006"/>
              <a:gd name="connsiteY46" fmla="*/ 1046376 h 1545996"/>
              <a:gd name="connsiteX47" fmla="*/ 1178351 w 2253006"/>
              <a:gd name="connsiteY47" fmla="*/ 1074656 h 1545996"/>
              <a:gd name="connsiteX48" fmla="*/ 1150070 w 2253006"/>
              <a:gd name="connsiteY48" fmla="*/ 1093510 h 1545996"/>
              <a:gd name="connsiteX49" fmla="*/ 1131217 w 2253006"/>
              <a:gd name="connsiteY49" fmla="*/ 1121790 h 1545996"/>
              <a:gd name="connsiteX50" fmla="*/ 1074656 w 2253006"/>
              <a:gd name="connsiteY50" fmla="*/ 1159497 h 1545996"/>
              <a:gd name="connsiteX51" fmla="*/ 1036948 w 2253006"/>
              <a:gd name="connsiteY51" fmla="*/ 1187778 h 1545996"/>
              <a:gd name="connsiteX52" fmla="*/ 1008668 w 2253006"/>
              <a:gd name="connsiteY52" fmla="*/ 1244339 h 1545996"/>
              <a:gd name="connsiteX53" fmla="*/ 989814 w 2253006"/>
              <a:gd name="connsiteY53" fmla="*/ 1282046 h 1545996"/>
              <a:gd name="connsiteX54" fmla="*/ 961534 w 2253006"/>
              <a:gd name="connsiteY54" fmla="*/ 1300899 h 1545996"/>
              <a:gd name="connsiteX55" fmla="*/ 923827 w 2253006"/>
              <a:gd name="connsiteY55" fmla="*/ 1348033 h 1545996"/>
              <a:gd name="connsiteX56" fmla="*/ 914400 w 2253006"/>
              <a:gd name="connsiteY56" fmla="*/ 1376314 h 1545996"/>
              <a:gd name="connsiteX57" fmla="*/ 801278 w 2253006"/>
              <a:gd name="connsiteY57" fmla="*/ 1432875 h 1545996"/>
              <a:gd name="connsiteX58" fmla="*/ 772998 w 2253006"/>
              <a:gd name="connsiteY58" fmla="*/ 1442301 h 1545996"/>
              <a:gd name="connsiteX59" fmla="*/ 744718 w 2253006"/>
              <a:gd name="connsiteY59" fmla="*/ 1451728 h 1545996"/>
              <a:gd name="connsiteX60" fmla="*/ 659876 w 2253006"/>
              <a:gd name="connsiteY60" fmla="*/ 1470582 h 1545996"/>
              <a:gd name="connsiteX61" fmla="*/ 622169 w 2253006"/>
              <a:gd name="connsiteY61" fmla="*/ 1498862 h 1545996"/>
              <a:gd name="connsiteX62" fmla="*/ 471340 w 2253006"/>
              <a:gd name="connsiteY62" fmla="*/ 1517716 h 1545996"/>
              <a:gd name="connsiteX63" fmla="*/ 358219 w 2253006"/>
              <a:gd name="connsiteY63" fmla="*/ 1545996 h 1545996"/>
              <a:gd name="connsiteX64" fmla="*/ 226243 w 2253006"/>
              <a:gd name="connsiteY64" fmla="*/ 1536569 h 1545996"/>
              <a:gd name="connsiteX65" fmla="*/ 188536 w 2253006"/>
              <a:gd name="connsiteY65" fmla="*/ 1527143 h 1545996"/>
              <a:gd name="connsiteX66" fmla="*/ 169682 w 2253006"/>
              <a:gd name="connsiteY66" fmla="*/ 1470582 h 1545996"/>
              <a:gd name="connsiteX67" fmla="*/ 141402 w 2253006"/>
              <a:gd name="connsiteY67" fmla="*/ 1414021 h 1545996"/>
              <a:gd name="connsiteX68" fmla="*/ 131975 w 2253006"/>
              <a:gd name="connsiteY68" fmla="*/ 1376314 h 1545996"/>
              <a:gd name="connsiteX69" fmla="*/ 122548 w 2253006"/>
              <a:gd name="connsiteY69" fmla="*/ 1329180 h 1545996"/>
              <a:gd name="connsiteX70" fmla="*/ 94268 w 2253006"/>
              <a:gd name="connsiteY70" fmla="*/ 1291473 h 1545996"/>
              <a:gd name="connsiteX71" fmla="*/ 56561 w 2253006"/>
              <a:gd name="connsiteY71" fmla="*/ 1234912 h 1545996"/>
              <a:gd name="connsiteX72" fmla="*/ 18854 w 2253006"/>
              <a:gd name="connsiteY72" fmla="*/ 1178351 h 1545996"/>
              <a:gd name="connsiteX73" fmla="*/ 9427 w 2253006"/>
              <a:gd name="connsiteY73" fmla="*/ 1121790 h 1545996"/>
              <a:gd name="connsiteX74" fmla="*/ 0 w 2253006"/>
              <a:gd name="connsiteY74" fmla="*/ 1093510 h 1545996"/>
              <a:gd name="connsiteX75" fmla="*/ 9427 w 2253006"/>
              <a:gd name="connsiteY75" fmla="*/ 527901 h 1545996"/>
              <a:gd name="connsiteX76" fmla="*/ 37707 w 2253006"/>
              <a:gd name="connsiteY76" fmla="*/ 471341 h 1545996"/>
              <a:gd name="connsiteX77" fmla="*/ 75414 w 2253006"/>
              <a:gd name="connsiteY77" fmla="*/ 461914 h 1545996"/>
              <a:gd name="connsiteX78" fmla="*/ 150829 w 2253006"/>
              <a:gd name="connsiteY78" fmla="*/ 433633 h 1545996"/>
              <a:gd name="connsiteX79" fmla="*/ 207390 w 2253006"/>
              <a:gd name="connsiteY79" fmla="*/ 395926 h 1545996"/>
              <a:gd name="connsiteX80" fmla="*/ 273377 w 2253006"/>
              <a:gd name="connsiteY80" fmla="*/ 377073 h 1545996"/>
              <a:gd name="connsiteX81" fmla="*/ 386499 w 2253006"/>
              <a:gd name="connsiteY81" fmla="*/ 329939 h 1545996"/>
              <a:gd name="connsiteX82" fmla="*/ 443060 w 2253006"/>
              <a:gd name="connsiteY82" fmla="*/ 311085 h 1545996"/>
              <a:gd name="connsiteX83" fmla="*/ 527901 w 2253006"/>
              <a:gd name="connsiteY83" fmla="*/ 292231 h 1545996"/>
              <a:gd name="connsiteX84" fmla="*/ 537328 w 2253006"/>
              <a:gd name="connsiteY84" fmla="*/ 254524 h 1545996"/>
              <a:gd name="connsiteX85" fmla="*/ 537328 w 2253006"/>
              <a:gd name="connsiteY85" fmla="*/ 188536 h 154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53006" h="1545996">
                <a:moveTo>
                  <a:pt x="537328" y="188536"/>
                </a:moveTo>
                <a:lnTo>
                  <a:pt x="537328" y="188536"/>
                </a:lnTo>
                <a:cubicBezTo>
                  <a:pt x="571893" y="185394"/>
                  <a:pt x="606664" y="184018"/>
                  <a:pt x="641023" y="179110"/>
                </a:cubicBezTo>
                <a:cubicBezTo>
                  <a:pt x="650860" y="177705"/>
                  <a:pt x="659749" y="172413"/>
                  <a:pt x="669303" y="169683"/>
                </a:cubicBezTo>
                <a:cubicBezTo>
                  <a:pt x="681760" y="166124"/>
                  <a:pt x="694553" y="163815"/>
                  <a:pt x="707010" y="160256"/>
                </a:cubicBezTo>
                <a:cubicBezTo>
                  <a:pt x="716565" y="157526"/>
                  <a:pt x="725736" y="153559"/>
                  <a:pt x="735291" y="150829"/>
                </a:cubicBezTo>
                <a:cubicBezTo>
                  <a:pt x="747748" y="147270"/>
                  <a:pt x="760867" y="145951"/>
                  <a:pt x="772998" y="141402"/>
                </a:cubicBezTo>
                <a:cubicBezTo>
                  <a:pt x="806531" y="128827"/>
                  <a:pt x="828415" y="105545"/>
                  <a:pt x="867266" y="103695"/>
                </a:cubicBezTo>
                <a:lnTo>
                  <a:pt x="1065229" y="94268"/>
                </a:lnTo>
                <a:cubicBezTo>
                  <a:pt x="1162010" y="70075"/>
                  <a:pt x="1042060" y="102957"/>
                  <a:pt x="1140643" y="65988"/>
                </a:cubicBezTo>
                <a:cubicBezTo>
                  <a:pt x="1152774" y="61439"/>
                  <a:pt x="1166220" y="61110"/>
                  <a:pt x="1178351" y="56561"/>
                </a:cubicBezTo>
                <a:cubicBezTo>
                  <a:pt x="1191509" y="51627"/>
                  <a:pt x="1203011" y="42927"/>
                  <a:pt x="1216058" y="37708"/>
                </a:cubicBezTo>
                <a:cubicBezTo>
                  <a:pt x="1234510" y="30327"/>
                  <a:pt x="1253765" y="25139"/>
                  <a:pt x="1272619" y="18854"/>
                </a:cubicBezTo>
                <a:lnTo>
                  <a:pt x="1300899" y="9427"/>
                </a:lnTo>
                <a:lnTo>
                  <a:pt x="1329179" y="0"/>
                </a:lnTo>
                <a:lnTo>
                  <a:pt x="1932495" y="9427"/>
                </a:lnTo>
                <a:cubicBezTo>
                  <a:pt x="1945445" y="9808"/>
                  <a:pt x="1958071" y="14305"/>
                  <a:pt x="1970202" y="18854"/>
                </a:cubicBezTo>
                <a:cubicBezTo>
                  <a:pt x="2002545" y="30983"/>
                  <a:pt x="2014373" y="39808"/>
                  <a:pt x="2036190" y="65988"/>
                </a:cubicBezTo>
                <a:cubicBezTo>
                  <a:pt x="2043443" y="74691"/>
                  <a:pt x="2046340" y="87015"/>
                  <a:pt x="2055043" y="94268"/>
                </a:cubicBezTo>
                <a:cubicBezTo>
                  <a:pt x="2065839" y="103264"/>
                  <a:pt x="2079834" y="107586"/>
                  <a:pt x="2092751" y="113122"/>
                </a:cubicBezTo>
                <a:cubicBezTo>
                  <a:pt x="2101884" y="117036"/>
                  <a:pt x="2112345" y="117723"/>
                  <a:pt x="2121031" y="122549"/>
                </a:cubicBezTo>
                <a:cubicBezTo>
                  <a:pt x="2140839" y="133553"/>
                  <a:pt x="2177592" y="160256"/>
                  <a:pt x="2177592" y="160256"/>
                </a:cubicBezTo>
                <a:cubicBezTo>
                  <a:pt x="2231627" y="241310"/>
                  <a:pt x="2166839" y="138752"/>
                  <a:pt x="2205872" y="216817"/>
                </a:cubicBezTo>
                <a:cubicBezTo>
                  <a:pt x="2210939" y="226950"/>
                  <a:pt x="2218441" y="235670"/>
                  <a:pt x="2224726" y="245097"/>
                </a:cubicBezTo>
                <a:lnTo>
                  <a:pt x="2243579" y="301658"/>
                </a:lnTo>
                <a:lnTo>
                  <a:pt x="2253006" y="329939"/>
                </a:lnTo>
                <a:cubicBezTo>
                  <a:pt x="2249864" y="367646"/>
                  <a:pt x="2252756" y="406352"/>
                  <a:pt x="2243579" y="443060"/>
                </a:cubicBezTo>
                <a:cubicBezTo>
                  <a:pt x="2239768" y="458302"/>
                  <a:pt x="2222325" y="466714"/>
                  <a:pt x="2215299" y="480767"/>
                </a:cubicBezTo>
                <a:cubicBezTo>
                  <a:pt x="2196931" y="517503"/>
                  <a:pt x="2214978" y="514323"/>
                  <a:pt x="2196445" y="546755"/>
                </a:cubicBezTo>
                <a:cubicBezTo>
                  <a:pt x="2166886" y="598483"/>
                  <a:pt x="2177258" y="572172"/>
                  <a:pt x="2139885" y="603316"/>
                </a:cubicBezTo>
                <a:cubicBezTo>
                  <a:pt x="2129643" y="611851"/>
                  <a:pt x="2121031" y="622169"/>
                  <a:pt x="2111604" y="631596"/>
                </a:cubicBezTo>
                <a:cubicBezTo>
                  <a:pt x="2105320" y="644165"/>
                  <a:pt x="2098286" y="656387"/>
                  <a:pt x="2092751" y="669303"/>
                </a:cubicBezTo>
                <a:cubicBezTo>
                  <a:pt x="2088837" y="678437"/>
                  <a:pt x="2087768" y="688696"/>
                  <a:pt x="2083324" y="697584"/>
                </a:cubicBezTo>
                <a:cubicBezTo>
                  <a:pt x="2078257" y="707717"/>
                  <a:pt x="2070091" y="716027"/>
                  <a:pt x="2064470" y="725864"/>
                </a:cubicBezTo>
                <a:cubicBezTo>
                  <a:pt x="2057498" y="738065"/>
                  <a:pt x="2053785" y="752136"/>
                  <a:pt x="2045617" y="763571"/>
                </a:cubicBezTo>
                <a:cubicBezTo>
                  <a:pt x="2037868" y="774420"/>
                  <a:pt x="2025085" y="781004"/>
                  <a:pt x="2017336" y="791852"/>
                </a:cubicBezTo>
                <a:cubicBezTo>
                  <a:pt x="2005431" y="808518"/>
                  <a:pt x="1996589" y="843000"/>
                  <a:pt x="1979629" y="857840"/>
                </a:cubicBezTo>
                <a:cubicBezTo>
                  <a:pt x="1946697" y="886656"/>
                  <a:pt x="1905039" y="904562"/>
                  <a:pt x="1866507" y="923827"/>
                </a:cubicBezTo>
                <a:cubicBezTo>
                  <a:pt x="1817893" y="972441"/>
                  <a:pt x="1817158" y="981126"/>
                  <a:pt x="1734532" y="1008668"/>
                </a:cubicBezTo>
                <a:lnTo>
                  <a:pt x="1677971" y="1027522"/>
                </a:lnTo>
                <a:cubicBezTo>
                  <a:pt x="1668544" y="1036949"/>
                  <a:pt x="1662988" y="1054852"/>
                  <a:pt x="1649691" y="1055802"/>
                </a:cubicBezTo>
                <a:cubicBezTo>
                  <a:pt x="1558635" y="1062306"/>
                  <a:pt x="1566833" y="1041512"/>
                  <a:pt x="1508289" y="1018095"/>
                </a:cubicBezTo>
                <a:cubicBezTo>
                  <a:pt x="1470044" y="1002797"/>
                  <a:pt x="1451055" y="999074"/>
                  <a:pt x="1414021" y="989815"/>
                </a:cubicBezTo>
                <a:cubicBezTo>
                  <a:pt x="1404594" y="983530"/>
                  <a:pt x="1396916" y="972824"/>
                  <a:pt x="1385740" y="970961"/>
                </a:cubicBezTo>
                <a:cubicBezTo>
                  <a:pt x="1375939" y="969327"/>
                  <a:pt x="1366593" y="976474"/>
                  <a:pt x="1357460" y="980388"/>
                </a:cubicBezTo>
                <a:cubicBezTo>
                  <a:pt x="1338483" y="988521"/>
                  <a:pt x="1308175" y="1004176"/>
                  <a:pt x="1291472" y="1018095"/>
                </a:cubicBezTo>
                <a:cubicBezTo>
                  <a:pt x="1281230" y="1026630"/>
                  <a:pt x="1274040" y="1038627"/>
                  <a:pt x="1263192" y="1046376"/>
                </a:cubicBezTo>
                <a:cubicBezTo>
                  <a:pt x="1232838" y="1068057"/>
                  <a:pt x="1214540" y="1067418"/>
                  <a:pt x="1178351" y="1074656"/>
                </a:cubicBezTo>
                <a:cubicBezTo>
                  <a:pt x="1168924" y="1080941"/>
                  <a:pt x="1158081" y="1085499"/>
                  <a:pt x="1150070" y="1093510"/>
                </a:cubicBezTo>
                <a:cubicBezTo>
                  <a:pt x="1142059" y="1101521"/>
                  <a:pt x="1139743" y="1114330"/>
                  <a:pt x="1131217" y="1121790"/>
                </a:cubicBezTo>
                <a:cubicBezTo>
                  <a:pt x="1114164" y="1136711"/>
                  <a:pt x="1092783" y="1145901"/>
                  <a:pt x="1074656" y="1159497"/>
                </a:cubicBezTo>
                <a:lnTo>
                  <a:pt x="1036948" y="1187778"/>
                </a:lnTo>
                <a:cubicBezTo>
                  <a:pt x="1019667" y="1239625"/>
                  <a:pt x="1037905" y="1193174"/>
                  <a:pt x="1008668" y="1244339"/>
                </a:cubicBezTo>
                <a:cubicBezTo>
                  <a:pt x="1001696" y="1256540"/>
                  <a:pt x="998810" y="1271251"/>
                  <a:pt x="989814" y="1282046"/>
                </a:cubicBezTo>
                <a:cubicBezTo>
                  <a:pt x="982561" y="1290749"/>
                  <a:pt x="969545" y="1292888"/>
                  <a:pt x="961534" y="1300899"/>
                </a:cubicBezTo>
                <a:cubicBezTo>
                  <a:pt x="947307" y="1315126"/>
                  <a:pt x="936396" y="1332322"/>
                  <a:pt x="923827" y="1348033"/>
                </a:cubicBezTo>
                <a:cubicBezTo>
                  <a:pt x="920685" y="1357460"/>
                  <a:pt x="921426" y="1369288"/>
                  <a:pt x="914400" y="1376314"/>
                </a:cubicBezTo>
                <a:cubicBezTo>
                  <a:pt x="877853" y="1412861"/>
                  <a:pt x="847279" y="1417542"/>
                  <a:pt x="801278" y="1432875"/>
                </a:cubicBezTo>
                <a:lnTo>
                  <a:pt x="772998" y="1442301"/>
                </a:lnTo>
                <a:cubicBezTo>
                  <a:pt x="763571" y="1445443"/>
                  <a:pt x="754462" y="1449779"/>
                  <a:pt x="744718" y="1451728"/>
                </a:cubicBezTo>
                <a:cubicBezTo>
                  <a:pt x="684879" y="1463696"/>
                  <a:pt x="713128" y="1457269"/>
                  <a:pt x="659876" y="1470582"/>
                </a:cubicBezTo>
                <a:cubicBezTo>
                  <a:pt x="647307" y="1480009"/>
                  <a:pt x="636934" y="1493493"/>
                  <a:pt x="622169" y="1498862"/>
                </a:cubicBezTo>
                <a:cubicBezTo>
                  <a:pt x="610332" y="1503166"/>
                  <a:pt x="472845" y="1517549"/>
                  <a:pt x="471340" y="1517716"/>
                </a:cubicBezTo>
                <a:cubicBezTo>
                  <a:pt x="459475" y="1521106"/>
                  <a:pt x="379087" y="1545996"/>
                  <a:pt x="358219" y="1545996"/>
                </a:cubicBezTo>
                <a:cubicBezTo>
                  <a:pt x="314115" y="1545996"/>
                  <a:pt x="270235" y="1539711"/>
                  <a:pt x="226243" y="1536569"/>
                </a:cubicBezTo>
                <a:cubicBezTo>
                  <a:pt x="213674" y="1533427"/>
                  <a:pt x="196968" y="1536980"/>
                  <a:pt x="188536" y="1527143"/>
                </a:cubicBezTo>
                <a:cubicBezTo>
                  <a:pt x="175602" y="1512054"/>
                  <a:pt x="175966" y="1489436"/>
                  <a:pt x="169682" y="1470582"/>
                </a:cubicBezTo>
                <a:cubicBezTo>
                  <a:pt x="156671" y="1431549"/>
                  <a:pt x="165771" y="1450573"/>
                  <a:pt x="141402" y="1414021"/>
                </a:cubicBezTo>
                <a:cubicBezTo>
                  <a:pt x="138260" y="1401452"/>
                  <a:pt x="134786" y="1388961"/>
                  <a:pt x="131975" y="1376314"/>
                </a:cubicBezTo>
                <a:cubicBezTo>
                  <a:pt x="128499" y="1360673"/>
                  <a:pt x="129055" y="1343822"/>
                  <a:pt x="122548" y="1329180"/>
                </a:cubicBezTo>
                <a:cubicBezTo>
                  <a:pt x="116167" y="1314823"/>
                  <a:pt x="103695" y="1304042"/>
                  <a:pt x="94268" y="1291473"/>
                </a:cubicBezTo>
                <a:cubicBezTo>
                  <a:pt x="76239" y="1237386"/>
                  <a:pt x="97752" y="1287872"/>
                  <a:pt x="56561" y="1234912"/>
                </a:cubicBezTo>
                <a:cubicBezTo>
                  <a:pt x="42650" y="1217026"/>
                  <a:pt x="18854" y="1178351"/>
                  <a:pt x="18854" y="1178351"/>
                </a:cubicBezTo>
                <a:cubicBezTo>
                  <a:pt x="15712" y="1159497"/>
                  <a:pt x="13573" y="1140449"/>
                  <a:pt x="9427" y="1121790"/>
                </a:cubicBezTo>
                <a:cubicBezTo>
                  <a:pt x="7271" y="1112090"/>
                  <a:pt x="0" y="1103447"/>
                  <a:pt x="0" y="1093510"/>
                </a:cubicBezTo>
                <a:cubicBezTo>
                  <a:pt x="0" y="904947"/>
                  <a:pt x="3444" y="716369"/>
                  <a:pt x="9427" y="527901"/>
                </a:cubicBezTo>
                <a:cubicBezTo>
                  <a:pt x="9834" y="515083"/>
                  <a:pt x="27712" y="478005"/>
                  <a:pt x="37707" y="471341"/>
                </a:cubicBezTo>
                <a:cubicBezTo>
                  <a:pt x="48487" y="464154"/>
                  <a:pt x="63283" y="466463"/>
                  <a:pt x="75414" y="461914"/>
                </a:cubicBezTo>
                <a:cubicBezTo>
                  <a:pt x="174005" y="424942"/>
                  <a:pt x="54042" y="457830"/>
                  <a:pt x="150829" y="433633"/>
                </a:cubicBezTo>
                <a:cubicBezTo>
                  <a:pt x="169683" y="421064"/>
                  <a:pt x="185407" y="401422"/>
                  <a:pt x="207390" y="395926"/>
                </a:cubicBezTo>
                <a:cubicBezTo>
                  <a:pt x="254737" y="384089"/>
                  <a:pt x="232806" y="390596"/>
                  <a:pt x="273377" y="377073"/>
                </a:cubicBezTo>
                <a:cubicBezTo>
                  <a:pt x="326462" y="341683"/>
                  <a:pt x="290908" y="361803"/>
                  <a:pt x="386499" y="329939"/>
                </a:cubicBezTo>
                <a:cubicBezTo>
                  <a:pt x="405353" y="323654"/>
                  <a:pt x="423572" y="314983"/>
                  <a:pt x="443060" y="311085"/>
                </a:cubicBezTo>
                <a:cubicBezTo>
                  <a:pt x="502898" y="299117"/>
                  <a:pt x="474650" y="305544"/>
                  <a:pt x="527901" y="292231"/>
                </a:cubicBezTo>
                <a:cubicBezTo>
                  <a:pt x="531043" y="279662"/>
                  <a:pt x="533605" y="266933"/>
                  <a:pt x="537328" y="254524"/>
                </a:cubicBezTo>
                <a:cubicBezTo>
                  <a:pt x="554693" y="196641"/>
                  <a:pt x="537328" y="199534"/>
                  <a:pt x="537328" y="188536"/>
                </a:cubicBezTo>
                <a:close/>
              </a:path>
            </a:pathLst>
          </a:custGeom>
          <a:solidFill>
            <a:schemeClr val="accent1">
              <a:alpha val="13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Times"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32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32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3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6" grpId="0"/>
      <p:bldP spid="223247" grpId="0"/>
      <p:bldP spid="223249" grpId="0" animBg="1"/>
      <p:bldP spid="19" grpId="0" animBg="1"/>
      <p:bldP spid="20"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E9E9E9"/>
        </a:solidFill>
        <a:effectLst/>
      </p:bgPr>
    </p:bg>
    <p:spTree>
      <p:nvGrpSpPr>
        <p:cNvPr id="1" name=""/>
        <p:cNvGrpSpPr/>
        <p:nvPr/>
      </p:nvGrpSpPr>
      <p:grpSpPr>
        <a:xfrm>
          <a:off x="0" y="0"/>
          <a:ext cx="0" cy="0"/>
          <a:chOff x="0" y="0"/>
          <a:chExt cx="0" cy="0"/>
        </a:xfrm>
      </p:grpSpPr>
      <p:sp>
        <p:nvSpPr>
          <p:cNvPr id="323587" name="Text Box 3"/>
          <p:cNvSpPr txBox="1">
            <a:spLocks noChangeArrowheads="1"/>
          </p:cNvSpPr>
          <p:nvPr/>
        </p:nvSpPr>
        <p:spPr bwMode="auto">
          <a:xfrm>
            <a:off x="3143240" y="285728"/>
            <a:ext cx="2592387" cy="461963"/>
          </a:xfrm>
          <a:prstGeom prst="rect">
            <a:avLst/>
          </a:prstGeom>
          <a:solidFill>
            <a:schemeClr val="accent2">
              <a:lumMod val="50000"/>
            </a:schemeClr>
          </a:solidFill>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a:spAutoFit/>
          </a:bodyPr>
          <a:lstStyle/>
          <a:p>
            <a:pPr algn="ctr">
              <a:spcBef>
                <a:spcPct val="50000"/>
              </a:spcBef>
              <a:defRPr/>
            </a:pPr>
            <a:r>
              <a:rPr lang="en-ZA" b="1" dirty="0" err="1" smtClean="0">
                <a:solidFill>
                  <a:srgbClr val="FFFFFF"/>
                </a:solidFill>
                <a:latin typeface="Comic Sans MS" pitchFamily="66" charset="0"/>
              </a:rPr>
              <a:t>Voorbeeld</a:t>
            </a:r>
            <a:endParaRPr lang="en-ZA" b="1" dirty="0">
              <a:solidFill>
                <a:srgbClr val="FFFFFF"/>
              </a:solidFill>
              <a:latin typeface="Comic Sans MS" pitchFamily="66" charset="0"/>
            </a:endParaRPr>
          </a:p>
        </p:txBody>
      </p:sp>
      <p:sp>
        <p:nvSpPr>
          <p:cNvPr id="323591" name="Text Box 7"/>
          <p:cNvSpPr txBox="1">
            <a:spLocks noChangeArrowheads="1"/>
          </p:cNvSpPr>
          <p:nvPr/>
        </p:nvSpPr>
        <p:spPr bwMode="auto">
          <a:xfrm>
            <a:off x="395536" y="1412776"/>
            <a:ext cx="8245475" cy="193899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spAutoFit/>
          </a:bodyPr>
          <a:lstStyle/>
          <a:p>
            <a:pPr algn="just">
              <a:spcBef>
                <a:spcPct val="50000"/>
              </a:spcBef>
              <a:defRPr/>
            </a:pPr>
            <a:r>
              <a:rPr lang="en-ZA" sz="2000" b="1" dirty="0" smtClean="0">
                <a:latin typeface="Comic Sans MS" pitchFamily="66" charset="0"/>
              </a:rPr>
              <a:t>Die </a:t>
            </a:r>
            <a:r>
              <a:rPr lang="en-ZA" sz="2000" b="1" dirty="0" err="1" smtClean="0">
                <a:latin typeface="Comic Sans MS" pitchFamily="66" charset="0"/>
              </a:rPr>
              <a:t>verbinding</a:t>
            </a:r>
            <a:r>
              <a:rPr lang="en-ZA" sz="2000" b="1" dirty="0" smtClean="0">
                <a:latin typeface="Comic Sans MS" pitchFamily="66" charset="0"/>
              </a:rPr>
              <a:t> SF</a:t>
            </a:r>
            <a:r>
              <a:rPr lang="en-ZA" sz="2000" b="1" baseline="-25000" dirty="0" smtClean="0">
                <a:latin typeface="Comic Sans MS" pitchFamily="66" charset="0"/>
              </a:rPr>
              <a:t>6</a:t>
            </a:r>
            <a:r>
              <a:rPr lang="en-ZA" sz="2000" b="1" dirty="0" smtClean="0">
                <a:latin typeface="Comic Sans MS" pitchFamily="66" charset="0"/>
              </a:rPr>
              <a:t> word </a:t>
            </a:r>
            <a:r>
              <a:rPr lang="en-ZA" sz="2000" b="1" dirty="0" err="1" smtClean="0">
                <a:latin typeface="Comic Sans MS" pitchFamily="66" charset="0"/>
              </a:rPr>
              <a:t>gemaak</a:t>
            </a:r>
            <a:r>
              <a:rPr lang="en-ZA" sz="2000" b="1" dirty="0" smtClean="0">
                <a:latin typeface="Comic Sans MS" pitchFamily="66" charset="0"/>
              </a:rPr>
              <a:t> </a:t>
            </a:r>
            <a:r>
              <a:rPr lang="en-ZA" sz="2000" b="1" dirty="0" err="1" smtClean="0">
                <a:latin typeface="Comic Sans MS" pitchFamily="66" charset="0"/>
              </a:rPr>
              <a:t>deur</a:t>
            </a:r>
            <a:r>
              <a:rPr lang="en-ZA" sz="2000" b="1" dirty="0" smtClean="0">
                <a:latin typeface="Comic Sans MS" pitchFamily="66" charset="0"/>
              </a:rPr>
              <a:t> </a:t>
            </a:r>
            <a:r>
              <a:rPr lang="en-ZA" sz="2000" b="1" dirty="0" err="1" smtClean="0">
                <a:latin typeface="Comic Sans MS" pitchFamily="66" charset="0"/>
              </a:rPr>
              <a:t>swael</a:t>
            </a:r>
            <a:r>
              <a:rPr lang="en-ZA" sz="2000" b="1" dirty="0" smtClean="0">
                <a:latin typeface="Comic Sans MS" pitchFamily="66" charset="0"/>
              </a:rPr>
              <a:t> in ‘n </a:t>
            </a:r>
            <a:r>
              <a:rPr lang="en-ZA" sz="2000" b="1" dirty="0" err="1" smtClean="0">
                <a:latin typeface="Comic Sans MS" pitchFamily="66" charset="0"/>
              </a:rPr>
              <a:t>atmosfeer</a:t>
            </a:r>
            <a:r>
              <a:rPr lang="en-ZA" sz="2000" b="1" dirty="0" smtClean="0">
                <a:latin typeface="Comic Sans MS" pitchFamily="66" charset="0"/>
              </a:rPr>
              <a:t> van floor </a:t>
            </a:r>
            <a:r>
              <a:rPr lang="en-ZA" sz="2000" b="1" dirty="0" err="1" smtClean="0">
                <a:latin typeface="Comic Sans MS" pitchFamily="66" charset="0"/>
              </a:rPr>
              <a:t>te</a:t>
            </a:r>
            <a:r>
              <a:rPr lang="en-ZA" sz="2000" b="1" dirty="0" smtClean="0">
                <a:latin typeface="Comic Sans MS" pitchFamily="66" charset="0"/>
              </a:rPr>
              <a:t> </a:t>
            </a:r>
            <a:r>
              <a:rPr lang="en-ZA" sz="2000" b="1" dirty="0" err="1" smtClean="0">
                <a:latin typeface="Comic Sans MS" pitchFamily="66" charset="0"/>
              </a:rPr>
              <a:t>verbrand</a:t>
            </a:r>
            <a:r>
              <a:rPr lang="en-ZA" sz="2000" b="1" dirty="0" smtClean="0">
                <a:latin typeface="Comic Sans MS" pitchFamily="66" charset="0"/>
              </a:rPr>
              <a:t>. Die </a:t>
            </a:r>
            <a:r>
              <a:rPr lang="en-ZA" sz="2000" b="1" dirty="0" err="1" smtClean="0">
                <a:latin typeface="Comic Sans MS" pitchFamily="66" charset="0"/>
              </a:rPr>
              <a:t>gebalanseerde</a:t>
            </a:r>
            <a:r>
              <a:rPr lang="en-ZA" sz="2000" b="1" dirty="0" smtClean="0">
                <a:latin typeface="Comic Sans MS" pitchFamily="66" charset="0"/>
              </a:rPr>
              <a:t> </a:t>
            </a:r>
            <a:r>
              <a:rPr lang="en-ZA" sz="2000" b="1" dirty="0" err="1" smtClean="0">
                <a:latin typeface="Comic Sans MS" pitchFamily="66" charset="0"/>
              </a:rPr>
              <a:t>vergelyking</a:t>
            </a:r>
            <a:r>
              <a:rPr lang="en-ZA" sz="2000" b="1" dirty="0" smtClean="0">
                <a:latin typeface="Comic Sans MS" pitchFamily="66" charset="0"/>
              </a:rPr>
              <a:t> is:</a:t>
            </a:r>
            <a:endParaRPr lang="en-ZA" sz="2000" b="1" dirty="0">
              <a:latin typeface="Comic Sans MS" pitchFamily="66" charset="0"/>
            </a:endParaRPr>
          </a:p>
          <a:p>
            <a:pPr algn="ctr">
              <a:spcBef>
                <a:spcPct val="50000"/>
              </a:spcBef>
              <a:defRPr/>
            </a:pPr>
            <a:r>
              <a:rPr lang="en-ZA" sz="2000" b="1" dirty="0">
                <a:latin typeface="Comic Sans MS" pitchFamily="66" charset="0"/>
              </a:rPr>
              <a:t>S</a:t>
            </a:r>
            <a:r>
              <a:rPr lang="en-ZA" sz="2000" b="1" baseline="-25000" dirty="0">
                <a:latin typeface="Comic Sans MS" pitchFamily="66" charset="0"/>
              </a:rPr>
              <a:t>8</a:t>
            </a:r>
            <a:r>
              <a:rPr lang="en-ZA" sz="2000" b="1" dirty="0">
                <a:latin typeface="Comic Sans MS" pitchFamily="66" charset="0"/>
              </a:rPr>
              <a:t>(s) + 24 F</a:t>
            </a:r>
            <a:r>
              <a:rPr lang="en-ZA" sz="2000" b="1" baseline="-25000" dirty="0">
                <a:latin typeface="Comic Sans MS" pitchFamily="66" charset="0"/>
              </a:rPr>
              <a:t>2</a:t>
            </a:r>
            <a:r>
              <a:rPr lang="en-ZA" sz="2000" b="1" dirty="0">
                <a:latin typeface="Comic Sans MS" pitchFamily="66" charset="0"/>
              </a:rPr>
              <a:t>(g) </a:t>
            </a:r>
            <a:r>
              <a:rPr lang="en-ZA" sz="2000" b="1" dirty="0">
                <a:latin typeface="Comic Sans MS" pitchFamily="66" charset="0"/>
                <a:cs typeface="Arial" charset="0"/>
              </a:rPr>
              <a:t>→</a:t>
            </a:r>
            <a:r>
              <a:rPr lang="en-ZA" sz="2000" b="1" dirty="0">
                <a:latin typeface="Comic Sans MS" pitchFamily="66" charset="0"/>
              </a:rPr>
              <a:t> 8 SF</a:t>
            </a:r>
            <a:r>
              <a:rPr lang="en-ZA" sz="2000" b="1" baseline="-25000" dirty="0">
                <a:latin typeface="Comic Sans MS" pitchFamily="66" charset="0"/>
              </a:rPr>
              <a:t>6</a:t>
            </a:r>
            <a:r>
              <a:rPr lang="en-ZA" sz="2000" b="1" dirty="0">
                <a:latin typeface="Comic Sans MS" pitchFamily="66" charset="0"/>
              </a:rPr>
              <a:t>(g)</a:t>
            </a:r>
          </a:p>
          <a:p>
            <a:pPr>
              <a:spcBef>
                <a:spcPct val="50000"/>
              </a:spcBef>
              <a:defRPr/>
            </a:pPr>
            <a:r>
              <a:rPr lang="en-ZA" sz="2000" b="1" dirty="0" smtClean="0">
                <a:latin typeface="Comic Sans MS" pitchFamily="66" charset="0"/>
              </a:rPr>
              <a:t>Indie </a:t>
            </a:r>
            <a:r>
              <a:rPr lang="en-ZA" sz="2000" b="1" dirty="0" err="1" smtClean="0">
                <a:latin typeface="Comic Sans MS" pitchFamily="66" charset="0"/>
              </a:rPr>
              <a:t>jy</a:t>
            </a:r>
            <a:r>
              <a:rPr lang="en-ZA" sz="2000" b="1" dirty="0" smtClean="0">
                <a:latin typeface="Comic Sans MS" pitchFamily="66" charset="0"/>
              </a:rPr>
              <a:t> met 1.6 </a:t>
            </a:r>
            <a:r>
              <a:rPr lang="en-ZA" sz="2000" b="1" dirty="0" err="1" smtClean="0">
                <a:latin typeface="Comic Sans MS" pitchFamily="66" charset="0"/>
              </a:rPr>
              <a:t>mol</a:t>
            </a:r>
            <a:r>
              <a:rPr lang="en-ZA" sz="2000" b="1" dirty="0" smtClean="0">
                <a:latin typeface="Comic Sans MS" pitchFamily="66" charset="0"/>
              </a:rPr>
              <a:t> </a:t>
            </a:r>
            <a:r>
              <a:rPr lang="en-ZA" sz="2000" b="1" dirty="0" err="1" smtClean="0">
                <a:latin typeface="Comic Sans MS" pitchFamily="66" charset="0"/>
              </a:rPr>
              <a:t>swael</a:t>
            </a:r>
            <a:r>
              <a:rPr lang="en-ZA" sz="2000" b="1" dirty="0" smtClean="0">
                <a:latin typeface="Comic Sans MS" pitchFamily="66" charset="0"/>
              </a:rPr>
              <a:t>, S</a:t>
            </a:r>
            <a:r>
              <a:rPr lang="en-ZA" sz="2000" b="1" baseline="-25000" dirty="0" smtClean="0">
                <a:latin typeface="Comic Sans MS" pitchFamily="66" charset="0"/>
              </a:rPr>
              <a:t>8</a:t>
            </a:r>
            <a:r>
              <a:rPr lang="en-ZA" sz="2000" b="1" dirty="0" smtClean="0">
                <a:latin typeface="Comic Sans MS" pitchFamily="66" charset="0"/>
              </a:rPr>
              <a:t>, </a:t>
            </a:r>
            <a:r>
              <a:rPr lang="en-ZA" sz="2000" b="1" dirty="0" err="1" smtClean="0">
                <a:latin typeface="Comic Sans MS" pitchFamily="66" charset="0"/>
              </a:rPr>
              <a:t>en</a:t>
            </a:r>
            <a:r>
              <a:rPr lang="en-ZA" sz="2000" b="1" dirty="0" smtClean="0">
                <a:latin typeface="Comic Sans MS" pitchFamily="66" charset="0"/>
              </a:rPr>
              <a:t> 35 </a:t>
            </a:r>
            <a:r>
              <a:rPr lang="en-ZA" sz="2000" b="1" dirty="0" err="1" smtClean="0">
                <a:latin typeface="Comic Sans MS" pitchFamily="66" charset="0"/>
              </a:rPr>
              <a:t>mol</a:t>
            </a:r>
            <a:r>
              <a:rPr lang="en-ZA" sz="2000" b="1" dirty="0" smtClean="0">
                <a:latin typeface="Comic Sans MS" pitchFamily="66" charset="0"/>
              </a:rPr>
              <a:t> F</a:t>
            </a:r>
            <a:r>
              <a:rPr lang="en-ZA" sz="2000" b="1" baseline="-25000" dirty="0" smtClean="0">
                <a:latin typeface="Comic Sans MS" pitchFamily="66" charset="0"/>
              </a:rPr>
              <a:t>2</a:t>
            </a:r>
            <a:r>
              <a:rPr lang="en-ZA" sz="2000" b="1" dirty="0" smtClean="0">
                <a:latin typeface="Comic Sans MS" pitchFamily="66" charset="0"/>
              </a:rPr>
              <a:t> begin, </a:t>
            </a:r>
            <a:r>
              <a:rPr lang="en-ZA" sz="2000" b="1" dirty="0" err="1" smtClean="0">
                <a:latin typeface="Comic Sans MS" pitchFamily="66" charset="0"/>
              </a:rPr>
              <a:t>watter</a:t>
            </a:r>
            <a:r>
              <a:rPr lang="en-ZA" sz="2000" b="1" dirty="0" smtClean="0">
                <a:latin typeface="Comic Sans MS" pitchFamily="66" charset="0"/>
              </a:rPr>
              <a:t> </a:t>
            </a:r>
            <a:r>
              <a:rPr lang="en-ZA" sz="2000" b="1" dirty="0" err="1" smtClean="0">
                <a:latin typeface="Comic Sans MS" pitchFamily="66" charset="0"/>
              </a:rPr>
              <a:t>reagens</a:t>
            </a:r>
            <a:r>
              <a:rPr lang="en-ZA" sz="2000" b="1" dirty="0" smtClean="0">
                <a:latin typeface="Comic Sans MS" pitchFamily="66" charset="0"/>
              </a:rPr>
              <a:t> is die </a:t>
            </a:r>
            <a:r>
              <a:rPr lang="en-ZA" sz="2000" b="1" dirty="0" err="1" smtClean="0">
                <a:latin typeface="Comic Sans MS" pitchFamily="66" charset="0"/>
              </a:rPr>
              <a:t>beperkende</a:t>
            </a:r>
            <a:r>
              <a:rPr lang="en-ZA" sz="2000" b="1" dirty="0" smtClean="0">
                <a:latin typeface="Comic Sans MS" pitchFamily="66" charset="0"/>
              </a:rPr>
              <a:t> </a:t>
            </a:r>
            <a:r>
              <a:rPr lang="en-ZA" sz="2000" b="1" dirty="0" err="1" smtClean="0">
                <a:latin typeface="Comic Sans MS" pitchFamily="66" charset="0"/>
              </a:rPr>
              <a:t>reagens</a:t>
            </a:r>
            <a:r>
              <a:rPr lang="en-ZA" sz="2000" b="1" dirty="0" smtClean="0">
                <a:latin typeface="Comic Sans MS" pitchFamily="66" charset="0"/>
              </a:rPr>
              <a:t>?</a:t>
            </a:r>
            <a:endParaRPr lang="en-ZA" sz="2000" b="1" dirty="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9E9E9"/>
        </a:solidFill>
        <a:effectLst/>
      </p:bgPr>
    </p:bg>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500063" y="3786188"/>
            <a:ext cx="6715125" cy="461962"/>
          </a:xfrm>
          <a:prstGeom prst="rect">
            <a:avLst/>
          </a:prstGeom>
          <a:noFill/>
          <a:ln w="25400">
            <a:noFill/>
            <a:miter lim="800000"/>
            <a:headEnd type="none" w="sm" len="sm"/>
            <a:tailEnd type="none" w="sm" len="sm"/>
          </a:ln>
        </p:spPr>
        <p:txBody>
          <a:bodyPr>
            <a:spAutoFit/>
          </a:bodyPr>
          <a:lstStyle/>
          <a:p>
            <a:pPr defTabSz="457200">
              <a:spcBef>
                <a:spcPct val="50000"/>
              </a:spcBef>
              <a:buClr>
                <a:schemeClr val="bg1">
                  <a:lumMod val="75000"/>
                </a:schemeClr>
              </a:buClr>
              <a:buFont typeface="Wingdings" pitchFamily="2" charset="2"/>
              <a:buChar char="v"/>
              <a:tabLst>
                <a:tab pos="457200" algn="l"/>
              </a:tabLst>
              <a:defRPr/>
            </a:pPr>
            <a:r>
              <a:rPr lang="en-US" b="1" dirty="0">
                <a:latin typeface="Comic Sans MS" pitchFamily="66" charset="0"/>
              </a:rPr>
              <a:t>	</a:t>
            </a:r>
            <a:r>
              <a:rPr lang="en-US" b="1" dirty="0" err="1">
                <a:latin typeface="Comic Sans MS" pitchFamily="66" charset="0"/>
              </a:rPr>
              <a:t>Identifiseer</a:t>
            </a:r>
            <a:r>
              <a:rPr lang="en-US" b="1" dirty="0">
                <a:latin typeface="Comic Sans MS" pitchFamily="66" charset="0"/>
              </a:rPr>
              <a:t> die </a:t>
            </a:r>
            <a:r>
              <a:rPr lang="en-US" b="1" dirty="0" err="1">
                <a:latin typeface="Comic Sans MS" pitchFamily="66" charset="0"/>
              </a:rPr>
              <a:t>beperkende</a:t>
            </a:r>
            <a:r>
              <a:rPr lang="en-US" b="1" dirty="0">
                <a:latin typeface="Comic Sans MS" pitchFamily="66" charset="0"/>
              </a:rPr>
              <a:t> </a:t>
            </a:r>
            <a:r>
              <a:rPr lang="en-US" b="1" dirty="0" err="1">
                <a:latin typeface="Comic Sans MS" pitchFamily="66" charset="0"/>
              </a:rPr>
              <a:t>reagens</a:t>
            </a:r>
            <a:r>
              <a:rPr lang="en-US" b="1" dirty="0">
                <a:latin typeface="Comic Sans MS" pitchFamily="66" charset="0"/>
              </a:rPr>
              <a:t>.</a:t>
            </a:r>
            <a:endParaRPr lang="en-US" b="1" noProof="1">
              <a:latin typeface="Comic Sans MS" pitchFamily="66" charset="0"/>
            </a:endParaRPr>
          </a:p>
        </p:txBody>
      </p:sp>
      <p:sp>
        <p:nvSpPr>
          <p:cNvPr id="68612" name="Text Box 6"/>
          <p:cNvSpPr txBox="1">
            <a:spLocks noChangeArrowheads="1"/>
          </p:cNvSpPr>
          <p:nvPr/>
        </p:nvSpPr>
        <p:spPr bwMode="auto">
          <a:xfrm>
            <a:off x="571500" y="5214938"/>
            <a:ext cx="7643813" cy="461962"/>
          </a:xfrm>
          <a:prstGeom prst="rect">
            <a:avLst/>
          </a:prstGeom>
          <a:noFill/>
          <a:ln w="25400">
            <a:noFill/>
            <a:miter lim="800000"/>
            <a:headEnd type="none" w="sm" len="sm"/>
            <a:tailEnd type="none" w="sm" len="sm"/>
          </a:ln>
        </p:spPr>
        <p:txBody>
          <a:bodyPr>
            <a:spAutoFit/>
          </a:bodyPr>
          <a:lstStyle/>
          <a:p>
            <a:pPr defTabSz="457200">
              <a:spcBef>
                <a:spcPct val="50000"/>
              </a:spcBef>
              <a:buClr>
                <a:schemeClr val="bg1">
                  <a:lumMod val="75000"/>
                </a:schemeClr>
              </a:buClr>
              <a:buFont typeface="Wingdings" pitchFamily="2" charset="2"/>
              <a:buChar char="v"/>
              <a:tabLst>
                <a:tab pos="457200" algn="l"/>
              </a:tabLst>
              <a:defRPr/>
            </a:pPr>
            <a:r>
              <a:rPr lang="en-US" b="1" noProof="1">
                <a:latin typeface="Comic Sans MS" pitchFamily="66" charset="0"/>
              </a:rPr>
              <a:t>	Wat is die massa TiCl</a:t>
            </a:r>
            <a:r>
              <a:rPr lang="en-US" b="1" baseline="-25000" noProof="1">
                <a:latin typeface="Comic Sans MS" pitchFamily="66" charset="0"/>
              </a:rPr>
              <a:t>4</a:t>
            </a:r>
            <a:r>
              <a:rPr lang="en-US" b="1" noProof="1">
                <a:latin typeface="Comic Sans MS" pitchFamily="66" charset="0"/>
              </a:rPr>
              <a:t> wat gevorm kan word?</a:t>
            </a:r>
          </a:p>
        </p:txBody>
      </p:sp>
      <p:sp>
        <p:nvSpPr>
          <p:cNvPr id="43012" name="Text Box 9"/>
          <p:cNvSpPr txBox="1">
            <a:spLocks noChangeArrowheads="1"/>
          </p:cNvSpPr>
          <p:nvPr/>
        </p:nvSpPr>
        <p:spPr bwMode="auto">
          <a:xfrm>
            <a:off x="1066800" y="22098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endParaRPr lang="en-US" altLang="en-US" sz="2800"/>
          </a:p>
        </p:txBody>
      </p:sp>
      <p:sp>
        <p:nvSpPr>
          <p:cNvPr id="331786" name="Text Box 10"/>
          <p:cNvSpPr txBox="1">
            <a:spLocks noChangeArrowheads="1"/>
          </p:cNvSpPr>
          <p:nvPr/>
        </p:nvSpPr>
        <p:spPr bwMode="auto">
          <a:xfrm>
            <a:off x="214282" y="1142984"/>
            <a:ext cx="8640763" cy="1323439"/>
          </a:xfrm>
          <a:prstGeom prst="rect">
            <a:avLst/>
          </a:prstGeom>
          <a:solidFill>
            <a:schemeClr val="bg2">
              <a:lumMod val="60000"/>
              <a:lumOff val="4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a:spAutoFit/>
          </a:bodyPr>
          <a:lstStyle/>
          <a:p>
            <a:pPr lvl="1" algn="just">
              <a:defRPr/>
            </a:pPr>
            <a:r>
              <a:rPr lang="en-ZA" sz="2000" b="1" noProof="1">
                <a:solidFill>
                  <a:schemeClr val="tx1"/>
                </a:solidFill>
                <a:latin typeface="Comic Sans MS" pitchFamily="66" charset="0"/>
              </a:rPr>
              <a:t>TiCl</a:t>
            </a:r>
            <a:r>
              <a:rPr lang="en-ZA" sz="2000" b="1" baseline="-25000" noProof="1">
                <a:solidFill>
                  <a:schemeClr val="tx1"/>
                </a:solidFill>
                <a:latin typeface="Comic Sans MS" pitchFamily="66" charset="0"/>
              </a:rPr>
              <a:t>4</a:t>
            </a:r>
            <a:r>
              <a:rPr lang="en-US" sz="2000" b="1" dirty="0">
                <a:solidFill>
                  <a:schemeClr val="tx1"/>
                </a:solidFill>
                <a:latin typeface="Comic Sans MS" pitchFamily="66" charset="0"/>
              </a:rPr>
              <a:t> is</a:t>
            </a:r>
            <a:r>
              <a:rPr lang="en-US" sz="2000" b="1" noProof="1">
                <a:solidFill>
                  <a:schemeClr val="tx1"/>
                </a:solidFill>
                <a:latin typeface="Comic Sans MS" pitchFamily="66" charset="0"/>
              </a:rPr>
              <a:t> ‘n belangrike industriële chemieseverbinding wat berei kan word vanaf TiO</a:t>
            </a:r>
            <a:r>
              <a:rPr lang="en-US" sz="2000" b="1" baseline="-25000" noProof="1">
                <a:solidFill>
                  <a:schemeClr val="tx1"/>
                </a:solidFill>
                <a:latin typeface="Comic Sans MS" pitchFamily="66" charset="0"/>
              </a:rPr>
              <a:t>2</a:t>
            </a:r>
            <a:r>
              <a:rPr lang="en-US" sz="2000" b="1" noProof="1">
                <a:solidFill>
                  <a:schemeClr val="tx1"/>
                </a:solidFill>
                <a:latin typeface="Comic Sans MS" pitchFamily="66" charset="0"/>
              </a:rPr>
              <a:t> deur ‘n reaksie met koolstof en chloorgas. In die bereiding van TiCl</a:t>
            </a:r>
            <a:r>
              <a:rPr lang="en-US" sz="2000" b="1" baseline="-25000" noProof="1">
                <a:solidFill>
                  <a:schemeClr val="tx1"/>
                </a:solidFill>
                <a:latin typeface="Comic Sans MS" pitchFamily="66" charset="0"/>
              </a:rPr>
              <a:t>4</a:t>
            </a:r>
            <a:r>
              <a:rPr lang="en-US" sz="2000" b="1" noProof="1">
                <a:solidFill>
                  <a:schemeClr val="tx1"/>
                </a:solidFill>
                <a:latin typeface="Comic Sans MS" pitchFamily="66" charset="0"/>
              </a:rPr>
              <a:t> word ewe groot hoeveelhede chloorgas en koolstof (125 g elk) en ‘n oormaat TiO</a:t>
            </a:r>
            <a:r>
              <a:rPr lang="en-US" sz="2000" b="1" baseline="-25000" noProof="1">
                <a:solidFill>
                  <a:schemeClr val="tx1"/>
                </a:solidFill>
                <a:latin typeface="Comic Sans MS" pitchFamily="66" charset="0"/>
              </a:rPr>
              <a:t>2 </a:t>
            </a:r>
            <a:r>
              <a:rPr lang="en-US" sz="2000" b="1" noProof="1">
                <a:solidFill>
                  <a:schemeClr val="tx1"/>
                </a:solidFill>
                <a:latin typeface="Comic Sans MS" pitchFamily="66" charset="0"/>
              </a:rPr>
              <a:t>gebruik.</a:t>
            </a:r>
          </a:p>
        </p:txBody>
      </p:sp>
      <p:sp>
        <p:nvSpPr>
          <p:cNvPr id="331788" name="Text Box 12"/>
          <p:cNvSpPr txBox="1">
            <a:spLocks noChangeArrowheads="1"/>
          </p:cNvSpPr>
          <p:nvPr/>
        </p:nvSpPr>
        <p:spPr bwMode="auto">
          <a:xfrm>
            <a:off x="2771774" y="285728"/>
            <a:ext cx="3443299" cy="461665"/>
          </a:xfrm>
          <a:prstGeom prst="rect">
            <a:avLst/>
          </a:prstGeom>
          <a:solidFill>
            <a:srgbClr val="FF9218"/>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defRPr/>
            </a:pPr>
            <a:r>
              <a:rPr lang="en-ZA" b="1" dirty="0" err="1">
                <a:solidFill>
                  <a:srgbClr val="0000FF"/>
                </a:solidFill>
                <a:latin typeface="Comic Sans MS" pitchFamily="66" charset="0"/>
              </a:rPr>
              <a:t>Probeer</a:t>
            </a:r>
            <a:r>
              <a:rPr lang="en-ZA" b="1" dirty="0">
                <a:solidFill>
                  <a:srgbClr val="0000FF"/>
                </a:solidFill>
                <a:latin typeface="Comic Sans MS" pitchFamily="66" charset="0"/>
              </a:rPr>
              <a:t> </a:t>
            </a:r>
            <a:r>
              <a:rPr lang="en-ZA" b="1" dirty="0" smtClean="0">
                <a:solidFill>
                  <a:srgbClr val="0000FF"/>
                </a:solidFill>
                <a:latin typeface="Comic Sans MS" pitchFamily="66" charset="0"/>
              </a:rPr>
              <a:t>Self 4.2 a </a:t>
            </a:r>
            <a:endParaRPr lang="en-ZA" b="1" dirty="0">
              <a:solidFill>
                <a:srgbClr val="0000FF"/>
              </a:solidFill>
              <a:latin typeface="Comic Sans MS" pitchFamily="66" charset="0"/>
            </a:endParaRPr>
          </a:p>
        </p:txBody>
      </p:sp>
      <p:sp>
        <p:nvSpPr>
          <p:cNvPr id="7" name="Text Box 4"/>
          <p:cNvSpPr txBox="1">
            <a:spLocks noChangeArrowheads="1"/>
          </p:cNvSpPr>
          <p:nvPr/>
        </p:nvSpPr>
        <p:spPr bwMode="auto">
          <a:xfrm>
            <a:off x="1177100" y="2895473"/>
            <a:ext cx="6715125" cy="461665"/>
          </a:xfrm>
          <a:prstGeom prst="rect">
            <a:avLst/>
          </a:prstGeom>
          <a:noFill/>
          <a:ln w="25400">
            <a:noFill/>
            <a:miter lim="800000"/>
            <a:headEnd type="none" w="sm" len="sm"/>
            <a:tailEnd type="none" w="sm" len="sm"/>
          </a:ln>
        </p:spPr>
        <p:txBody>
          <a:bodyPr>
            <a:spAutoFit/>
          </a:bodyPr>
          <a:lstStyle/>
          <a:p>
            <a:pPr defTabSz="457200">
              <a:spcBef>
                <a:spcPct val="50000"/>
              </a:spcBef>
              <a:buClr>
                <a:schemeClr val="bg1">
                  <a:lumMod val="75000"/>
                </a:schemeClr>
              </a:buClr>
              <a:tabLst>
                <a:tab pos="457200" algn="l"/>
              </a:tabLst>
              <a:defRPr/>
            </a:pPr>
            <a:r>
              <a:rPr lang="en-US" b="1" dirty="0" smtClean="0">
                <a:latin typeface="Comic Sans MS" panose="030F0702030302020204" pitchFamily="66" charset="0"/>
              </a:rPr>
              <a:t>TiO</a:t>
            </a:r>
            <a:r>
              <a:rPr lang="en-US" b="1" baseline="-25000" dirty="0" smtClean="0">
                <a:latin typeface="Comic Sans MS" pitchFamily="66" charset="0"/>
              </a:rPr>
              <a:t>2</a:t>
            </a:r>
            <a:r>
              <a:rPr lang="en-US" b="1" dirty="0" smtClean="0">
                <a:latin typeface="Comic Sans MS" pitchFamily="66" charset="0"/>
              </a:rPr>
              <a:t>(s) + C(s) + Cl</a:t>
            </a:r>
            <a:r>
              <a:rPr lang="en-US" b="1" baseline="-25000" dirty="0" smtClean="0">
                <a:latin typeface="Comic Sans MS" pitchFamily="66" charset="0"/>
              </a:rPr>
              <a:t>2</a:t>
            </a:r>
            <a:r>
              <a:rPr lang="en-US" b="1" dirty="0" smtClean="0">
                <a:latin typeface="Comic Sans MS" pitchFamily="66" charset="0"/>
              </a:rPr>
              <a:t>(g) </a:t>
            </a:r>
            <a:r>
              <a:rPr lang="en-US" b="1" dirty="0" smtClean="0">
                <a:latin typeface="Comic Sans MS" panose="030F0702030302020204" pitchFamily="66" charset="0"/>
                <a:cs typeface="Times" panose="02020603050405020304" pitchFamily="18" charset="0"/>
              </a:rPr>
              <a:t>→ TiCl</a:t>
            </a:r>
            <a:r>
              <a:rPr lang="en-US" b="1" baseline="-25000" dirty="0" smtClean="0">
                <a:latin typeface="Comic Sans MS" panose="030F0702030302020204" pitchFamily="66" charset="0"/>
                <a:cs typeface="Times" panose="02020603050405020304" pitchFamily="18" charset="0"/>
              </a:rPr>
              <a:t>4</a:t>
            </a:r>
            <a:r>
              <a:rPr lang="en-US" b="1" dirty="0" smtClean="0">
                <a:latin typeface="Comic Sans MS" panose="030F0702030302020204" pitchFamily="66" charset="0"/>
                <a:cs typeface="Times" panose="02020603050405020304" pitchFamily="18" charset="0"/>
              </a:rPr>
              <a:t>(s) + CO</a:t>
            </a:r>
            <a:r>
              <a:rPr lang="en-US" b="1" baseline="-25000" dirty="0" smtClean="0">
                <a:latin typeface="Comic Sans MS" panose="030F0702030302020204" pitchFamily="66" charset="0"/>
                <a:cs typeface="Times" panose="02020603050405020304" pitchFamily="18" charset="0"/>
              </a:rPr>
              <a:t>2</a:t>
            </a:r>
            <a:r>
              <a:rPr lang="en-US" b="1" dirty="0" smtClean="0">
                <a:latin typeface="Comic Sans MS" panose="030F0702030302020204" pitchFamily="66" charset="0"/>
                <a:cs typeface="Times" panose="02020603050405020304" pitchFamily="18" charset="0"/>
              </a:rPr>
              <a:t>(g)</a:t>
            </a:r>
            <a:endParaRPr lang="en-US" b="1" noProof="1">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7F7F"/>
        </a:solidFill>
        <a:effectLst/>
      </p:bgPr>
    </p:bg>
    <p:spTree>
      <p:nvGrpSpPr>
        <p:cNvPr id="1" name=""/>
        <p:cNvGrpSpPr/>
        <p:nvPr/>
      </p:nvGrpSpPr>
      <p:grpSpPr>
        <a:xfrm>
          <a:off x="0" y="0"/>
          <a:ext cx="0" cy="0"/>
          <a:chOff x="0" y="0"/>
          <a:chExt cx="0" cy="0"/>
        </a:xfrm>
      </p:grpSpPr>
      <p:sp>
        <p:nvSpPr>
          <p:cNvPr id="317455" name="Text Box 15"/>
          <p:cNvSpPr txBox="1">
            <a:spLocks noChangeArrowheads="1"/>
          </p:cNvSpPr>
          <p:nvPr/>
        </p:nvSpPr>
        <p:spPr bwMode="auto">
          <a:xfrm>
            <a:off x="2195736" y="476672"/>
            <a:ext cx="5000625" cy="584775"/>
          </a:xfrm>
          <a:prstGeom prst="rect">
            <a:avLst/>
          </a:prstGeom>
          <a:solidFill>
            <a:srgbClr val="FF00FF"/>
          </a:solidFill>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defRPr/>
            </a:pPr>
            <a:r>
              <a:rPr lang="en-ZA" sz="3200" b="1" dirty="0" err="1">
                <a:latin typeface="Comic Sans MS" pitchFamily="66" charset="0"/>
              </a:rPr>
              <a:t>Probeer</a:t>
            </a:r>
            <a:r>
              <a:rPr lang="en-ZA" sz="3200" b="1" dirty="0">
                <a:latin typeface="Comic Sans MS" pitchFamily="66" charset="0"/>
              </a:rPr>
              <a:t> </a:t>
            </a:r>
            <a:r>
              <a:rPr lang="en-ZA" sz="3200" b="1" dirty="0" smtClean="0">
                <a:latin typeface="Comic Sans MS" pitchFamily="66" charset="0"/>
              </a:rPr>
              <a:t>Self 4.2 b</a:t>
            </a:r>
            <a:endParaRPr lang="en-ZA" sz="3200" b="1" dirty="0">
              <a:latin typeface="Comic Sans MS" pitchFamily="66" charset="0"/>
            </a:endParaRPr>
          </a:p>
        </p:txBody>
      </p:sp>
      <p:sp>
        <p:nvSpPr>
          <p:cNvPr id="5" name="Text Box 10"/>
          <p:cNvSpPr txBox="1">
            <a:spLocks noChangeArrowheads="1"/>
          </p:cNvSpPr>
          <p:nvPr/>
        </p:nvSpPr>
        <p:spPr bwMode="auto">
          <a:xfrm>
            <a:off x="251520" y="1844824"/>
            <a:ext cx="8640763" cy="3785652"/>
          </a:xfrm>
          <a:prstGeom prst="rect">
            <a:avLst/>
          </a:prstGeom>
          <a:solidFill>
            <a:schemeClr val="bg2">
              <a:lumMod val="60000"/>
              <a:lumOff val="40000"/>
            </a:schemeClr>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a:spAutoFit/>
          </a:bodyPr>
          <a:lstStyle/>
          <a:p>
            <a:pPr lvl="1" algn="just">
              <a:defRPr/>
            </a:pPr>
            <a:r>
              <a:rPr lang="en-ZA" sz="2000" b="1" noProof="1" smtClean="0">
                <a:solidFill>
                  <a:schemeClr val="tx1"/>
                </a:solidFill>
                <a:latin typeface="Comic Sans MS" pitchFamily="66" charset="0"/>
              </a:rPr>
              <a:t>Aluminiumchloried, AlCl</a:t>
            </a:r>
            <a:r>
              <a:rPr lang="en-ZA" sz="2000" b="1" baseline="-25000" noProof="1" smtClean="0">
                <a:solidFill>
                  <a:schemeClr val="tx1"/>
                </a:solidFill>
                <a:latin typeface="Comic Sans MS" pitchFamily="66" charset="0"/>
              </a:rPr>
              <a:t>3</a:t>
            </a:r>
            <a:r>
              <a:rPr lang="en-ZA" sz="2000" b="1" noProof="1">
                <a:solidFill>
                  <a:schemeClr val="tx1"/>
                </a:solidFill>
                <a:latin typeface="Comic Sans MS" pitchFamily="66" charset="0"/>
              </a:rPr>
              <a:t>, </a:t>
            </a:r>
            <a:r>
              <a:rPr lang="en-ZA" sz="2000" b="1" noProof="1">
                <a:solidFill>
                  <a:schemeClr val="tx1"/>
                </a:solidFill>
                <a:latin typeface="Comic Sans MS" pitchFamily="66" charset="0"/>
              </a:rPr>
              <a:t>is </a:t>
            </a:r>
            <a:r>
              <a:rPr lang="en-ZA" sz="2000" b="1" noProof="1" smtClean="0">
                <a:solidFill>
                  <a:schemeClr val="tx1"/>
                </a:solidFill>
                <a:latin typeface="Comic Sans MS" pitchFamily="66" charset="0"/>
              </a:rPr>
              <a:t>‘n reagens wat in heelwat industriële prosesse gebruik word. Dit word vervaardig deur aluminiummetaal met chloorgas te laat reageer volgens die volgende gebalanseerde vergelyking:</a:t>
            </a:r>
          </a:p>
          <a:p>
            <a:pPr lvl="1" algn="just">
              <a:defRPr/>
            </a:pPr>
            <a:endParaRPr lang="en-ZA" sz="2000" b="1" noProof="1">
              <a:solidFill>
                <a:schemeClr val="tx1"/>
              </a:solidFill>
              <a:latin typeface="Comic Sans MS" pitchFamily="66" charset="0"/>
            </a:endParaRPr>
          </a:p>
          <a:p>
            <a:pPr lvl="1" algn="ctr">
              <a:defRPr/>
            </a:pPr>
            <a:r>
              <a:rPr lang="en-ZA" sz="2000" b="1" noProof="1">
                <a:solidFill>
                  <a:schemeClr val="tx1"/>
                </a:solidFill>
                <a:latin typeface="Comic Sans MS" pitchFamily="66" charset="0"/>
              </a:rPr>
              <a:t>2Al(s) + 3Cl</a:t>
            </a:r>
            <a:r>
              <a:rPr lang="en-ZA" sz="2000" b="1" baseline="-25000" noProof="1">
                <a:solidFill>
                  <a:schemeClr val="tx1"/>
                </a:solidFill>
                <a:latin typeface="Comic Sans MS" pitchFamily="66" charset="0"/>
              </a:rPr>
              <a:t>2</a:t>
            </a:r>
            <a:r>
              <a:rPr lang="en-ZA" sz="2000" b="1" noProof="1">
                <a:solidFill>
                  <a:schemeClr val="tx1"/>
                </a:solidFill>
                <a:latin typeface="Comic Sans MS" pitchFamily="66" charset="0"/>
              </a:rPr>
              <a:t>(g) </a:t>
            </a:r>
            <a:r>
              <a:rPr lang="en-ZA" sz="2000" b="1" noProof="1">
                <a:solidFill>
                  <a:schemeClr val="tx1"/>
                </a:solidFill>
                <a:latin typeface="Comic Sans MS" pitchFamily="66" charset="0"/>
                <a:cs typeface="Arial"/>
              </a:rPr>
              <a:t>→ 2AlCl</a:t>
            </a:r>
            <a:r>
              <a:rPr lang="en-ZA" sz="2000" b="1" baseline="-25000" noProof="1">
                <a:solidFill>
                  <a:schemeClr val="tx1"/>
                </a:solidFill>
                <a:latin typeface="Comic Sans MS" pitchFamily="66" charset="0"/>
                <a:cs typeface="Arial"/>
              </a:rPr>
              <a:t>3</a:t>
            </a:r>
            <a:r>
              <a:rPr lang="en-ZA" sz="2000" b="1" noProof="1">
                <a:solidFill>
                  <a:schemeClr val="tx1"/>
                </a:solidFill>
                <a:latin typeface="Comic Sans MS" pitchFamily="66" charset="0"/>
                <a:cs typeface="Arial"/>
              </a:rPr>
              <a:t>(s)</a:t>
            </a:r>
          </a:p>
          <a:p>
            <a:pPr lvl="1" algn="just">
              <a:defRPr/>
            </a:pPr>
            <a:endParaRPr lang="en-ZA" sz="2000" b="1" noProof="1">
              <a:solidFill>
                <a:schemeClr val="tx1"/>
              </a:solidFill>
              <a:latin typeface="Comic Sans MS" pitchFamily="66" charset="0"/>
              <a:cs typeface="Arial"/>
            </a:endParaRPr>
          </a:p>
          <a:p>
            <a:pPr marL="914400" lvl="1" indent="-457200" algn="just">
              <a:buFontTx/>
              <a:buAutoNum type="alphaLcParenR"/>
              <a:defRPr/>
            </a:pPr>
            <a:r>
              <a:rPr lang="en-ZA" sz="2000" b="1" noProof="1" smtClean="0">
                <a:solidFill>
                  <a:schemeClr val="tx1"/>
                </a:solidFill>
                <a:latin typeface="Comic Sans MS" pitchFamily="66" charset="0"/>
                <a:cs typeface="Arial"/>
              </a:rPr>
              <a:t>Watter reagens is die beperkende reagens indien 2.70 g Al en 4.05 g Cl</a:t>
            </a:r>
            <a:r>
              <a:rPr lang="en-ZA" sz="2000" b="1" baseline="-25000" noProof="1" smtClean="0">
                <a:solidFill>
                  <a:schemeClr val="tx1"/>
                </a:solidFill>
                <a:latin typeface="Comic Sans MS" pitchFamily="66" charset="0"/>
                <a:cs typeface="Arial"/>
              </a:rPr>
              <a:t>2</a:t>
            </a:r>
            <a:r>
              <a:rPr lang="en-ZA" sz="2000" b="1" noProof="1" smtClean="0">
                <a:solidFill>
                  <a:schemeClr val="tx1"/>
                </a:solidFill>
                <a:latin typeface="Comic Sans MS" pitchFamily="66" charset="0"/>
                <a:cs typeface="Arial"/>
              </a:rPr>
              <a:t> gemeng word om te reageer?</a:t>
            </a:r>
            <a:endParaRPr lang="en-ZA" sz="2000" b="1" noProof="1">
              <a:solidFill>
                <a:schemeClr val="tx1"/>
              </a:solidFill>
              <a:latin typeface="Comic Sans MS" pitchFamily="66" charset="0"/>
              <a:cs typeface="Arial"/>
            </a:endParaRPr>
          </a:p>
          <a:p>
            <a:pPr marL="914400" lvl="1" indent="-457200" algn="just">
              <a:buFontTx/>
              <a:buAutoNum type="alphaLcParenR"/>
              <a:defRPr/>
            </a:pPr>
            <a:r>
              <a:rPr lang="en-ZA" sz="2000" b="1" noProof="1" smtClean="0">
                <a:solidFill>
                  <a:schemeClr val="tx1"/>
                </a:solidFill>
                <a:latin typeface="Comic Sans MS" pitchFamily="66" charset="0"/>
                <a:cs typeface="Arial"/>
              </a:rPr>
              <a:t>Watter massa AlCl</a:t>
            </a:r>
            <a:r>
              <a:rPr lang="en-ZA" sz="2000" b="1" baseline="-25000" noProof="1" smtClean="0">
                <a:solidFill>
                  <a:schemeClr val="tx1"/>
                </a:solidFill>
                <a:latin typeface="Comic Sans MS" pitchFamily="66" charset="0"/>
                <a:cs typeface="Arial"/>
              </a:rPr>
              <a:t>3</a:t>
            </a:r>
            <a:r>
              <a:rPr lang="en-ZA" sz="2000" b="1" noProof="1" smtClean="0">
                <a:solidFill>
                  <a:schemeClr val="tx1"/>
                </a:solidFill>
                <a:latin typeface="Comic Sans MS" pitchFamily="66" charset="0"/>
                <a:cs typeface="Arial"/>
              </a:rPr>
              <a:t> kan geproduseer word?</a:t>
            </a:r>
            <a:endParaRPr lang="en-ZA" sz="2000" b="1" noProof="1">
              <a:solidFill>
                <a:schemeClr val="tx1"/>
              </a:solidFill>
              <a:latin typeface="Comic Sans MS" pitchFamily="66" charset="0"/>
              <a:cs typeface="Arial"/>
            </a:endParaRPr>
          </a:p>
          <a:p>
            <a:pPr marL="914400" lvl="1" indent="-457200" algn="just">
              <a:buFontTx/>
              <a:buAutoNum type="alphaLcParenR"/>
              <a:defRPr/>
            </a:pPr>
            <a:r>
              <a:rPr lang="en-ZA" sz="2000" b="1" noProof="1" smtClean="0">
                <a:solidFill>
                  <a:schemeClr val="tx1"/>
                </a:solidFill>
                <a:latin typeface="Comic Sans MS" pitchFamily="66" charset="0"/>
                <a:cs typeface="Arial"/>
              </a:rPr>
              <a:t>Watter massa van die oormaat reagens het oorgebly nadat die reaksie voltooi is?</a:t>
            </a:r>
            <a:endParaRPr lang="en-US" sz="2000" b="1" noProof="1">
              <a:solidFill>
                <a:schemeClr val="tx1"/>
              </a:solidFill>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sp>
        <p:nvSpPr>
          <p:cNvPr id="55301" name="Rectangle 6"/>
          <p:cNvSpPr>
            <a:spLocks noChangeArrowheads="1"/>
          </p:cNvSpPr>
          <p:nvPr/>
        </p:nvSpPr>
        <p:spPr bwMode="auto">
          <a:xfrm>
            <a:off x="485804" y="3232192"/>
            <a:ext cx="8229600" cy="400110"/>
          </a:xfrm>
          <a:prstGeom prst="rect">
            <a:avLst/>
          </a:prstGeom>
          <a:solidFill>
            <a:srgbClr val="E6E6E6"/>
          </a:solidFill>
          <a:ln w="19050">
            <a:solidFill>
              <a:schemeClr val="tx1"/>
            </a:solidFill>
            <a:miter lim="800000"/>
            <a:headEnd/>
            <a:tailEnd/>
          </a:ln>
          <a:scene3d>
            <a:camera prst="orthographicFront"/>
            <a:lightRig rig="threePt" dir="t"/>
          </a:scene3d>
          <a:sp3d>
            <a:bevelT w="165100" prst="coolSlant"/>
          </a:sp3d>
        </p:spPr>
        <p:txBody>
          <a:bodyPr anchor="ctr">
            <a:spAutoFit/>
          </a:bodyPr>
          <a:lstStyle/>
          <a:p>
            <a:pPr algn="ctr">
              <a:tabLst>
                <a:tab pos="360363" algn="l"/>
              </a:tabLst>
              <a:defRPr/>
            </a:pPr>
            <a:r>
              <a:rPr lang="af-ZA" sz="2000" dirty="0">
                <a:latin typeface="Calibri" pitchFamily="34" charset="0"/>
                <a:cs typeface="Times New Roman" pitchFamily="18" charset="0"/>
              </a:rPr>
              <a:t>Hierdie leergedeelte is gebaseer op KT&amp;T, </a:t>
            </a:r>
            <a:r>
              <a:rPr lang="af-ZA" sz="2000" dirty="0" smtClean="0">
                <a:latin typeface="Calibri" pitchFamily="34" charset="0"/>
                <a:cs typeface="Times New Roman" pitchFamily="18" charset="0"/>
              </a:rPr>
              <a:t>hoofstuk 4.</a:t>
            </a:r>
            <a:endParaRPr lang="en-US" sz="2000" dirty="0">
              <a:latin typeface="Calibri" pitchFamily="34" charset="0"/>
            </a:endParaRPr>
          </a:p>
        </p:txBody>
      </p:sp>
      <p:sp>
        <p:nvSpPr>
          <p:cNvPr id="47109" name="Rectangle 8"/>
          <p:cNvSpPr>
            <a:spLocks noChangeArrowheads="1"/>
          </p:cNvSpPr>
          <p:nvPr/>
        </p:nvSpPr>
        <p:spPr bwMode="auto">
          <a:xfrm>
            <a:off x="0" y="0"/>
            <a:ext cx="14557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440996" tIns="152352" rIns="0" bIns="152352" anchor="ct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endParaRPr lang="af-ZA" altLang="en-US" sz="2400"/>
          </a:p>
        </p:txBody>
      </p:sp>
      <p:sp>
        <p:nvSpPr>
          <p:cNvPr id="4" name="TextBox 3"/>
          <p:cNvSpPr txBox="1"/>
          <p:nvPr/>
        </p:nvSpPr>
        <p:spPr bwMode="auto">
          <a:xfrm>
            <a:off x="205154" y="214290"/>
            <a:ext cx="8721969" cy="2062091"/>
          </a:xfrm>
          <a:prstGeom prst="rect">
            <a:avLst/>
          </a:prstGeom>
          <a:solidFill>
            <a:schemeClr val="accent6">
              <a:lumMod val="50000"/>
            </a:schemeClr>
          </a:solidFill>
          <a:ln w="38100">
            <a:solidFill>
              <a:schemeClr val="tx1">
                <a:lumMod val="95000"/>
                <a:lumOff val="5000"/>
              </a:schemeClr>
            </a:solidFill>
          </a:ln>
          <a:scene3d>
            <a:camera prst="orthographicFront"/>
            <a:lightRig rig="threePt" dir="t"/>
          </a:scene3d>
          <a:sp3d>
            <a:bevelT w="165100" prst="coolSlant"/>
          </a:sp3d>
        </p:spPr>
        <p:txBody>
          <a:bodyPr lIns="91429" tIns="45714" rIns="91429" bIns="45714">
            <a:spAutoFit/>
            <a:sp3d extrusionH="57150">
              <a:bevelT w="82550" h="38100" prst="coolSlant"/>
            </a:sp3d>
          </a:bodyPr>
          <a:lstStyle/>
          <a:p>
            <a:pPr algn="r">
              <a:defRPr/>
            </a:pPr>
            <a:endParaRPr lang="en-US" sz="5400" u="sng" dirty="0">
              <a:solidFill>
                <a:srgbClr val="FFFFFF"/>
              </a:solidFill>
              <a:effectLst>
                <a:outerShdw blurRad="50800" dist="38100" dir="10800000" algn="ctr" rotWithShape="0">
                  <a:schemeClr val="tx1">
                    <a:lumMod val="95000"/>
                    <a:lumOff val="5000"/>
                    <a:alpha val="50000"/>
                  </a:schemeClr>
                </a:outerShdw>
                <a:reflection blurRad="6350" stA="55000" endA="300" endPos="45500" dir="5400000" sy="-100000" algn="bl" rotWithShape="0"/>
              </a:effectLst>
              <a:latin typeface="Calibri" pitchFamily="34" charset="0"/>
            </a:endParaRPr>
          </a:p>
          <a:p>
            <a:pPr algn="r">
              <a:defRPr/>
            </a:pPr>
            <a:endParaRPr lang="en-US" sz="5400" u="sng" dirty="0">
              <a:solidFill>
                <a:srgbClr val="FFFFFF"/>
              </a:solidFill>
              <a:effectLst>
                <a:outerShdw blurRad="50800" dist="38100" dir="10800000" algn="ctr" rotWithShape="0">
                  <a:schemeClr val="tx1">
                    <a:lumMod val="95000"/>
                    <a:lumOff val="5000"/>
                    <a:alpha val="50000"/>
                  </a:schemeClr>
                </a:outerShdw>
                <a:reflection blurRad="6350" stA="55000" endA="300" endPos="45500" dir="5400000" sy="-100000" algn="bl" rotWithShape="0"/>
              </a:effectLst>
              <a:latin typeface="Calibri" pitchFamily="34" charset="0"/>
            </a:endParaRPr>
          </a:p>
          <a:p>
            <a:pPr algn="r">
              <a:defRPr/>
            </a:pPr>
            <a:endParaRPr lang="af-ZA" sz="2000" dirty="0">
              <a:solidFill>
                <a:srgbClr val="FFFFFF"/>
              </a:solidFill>
              <a:latin typeface="Calibri" pitchFamily="34" charset="0"/>
            </a:endParaRPr>
          </a:p>
        </p:txBody>
      </p:sp>
      <p:sp>
        <p:nvSpPr>
          <p:cNvPr id="55300" name="Rectangle 4"/>
          <p:cNvSpPr>
            <a:spLocks noChangeArrowheads="1"/>
          </p:cNvSpPr>
          <p:nvPr/>
        </p:nvSpPr>
        <p:spPr bwMode="auto">
          <a:xfrm>
            <a:off x="1931695" y="986849"/>
            <a:ext cx="6712271" cy="584763"/>
          </a:xfrm>
          <a:prstGeom prst="rect">
            <a:avLst/>
          </a:prstGeom>
          <a:noFill/>
          <a:ln w="9525">
            <a:noFill/>
            <a:miter lim="800000"/>
            <a:headEnd/>
            <a:tailEnd/>
          </a:ln>
          <a:scene3d>
            <a:camera prst="orthographicFront"/>
            <a:lightRig rig="threePt" dir="t"/>
          </a:scene3d>
          <a:sp3d>
            <a:bevelT w="165100" prst="coolSlant"/>
          </a:sp3d>
        </p:spPr>
        <p:txBody>
          <a:bodyPr lIns="91429" tIns="45714" rIns="91429" bIns="45714">
            <a:spAutoFit/>
            <a:sp3d extrusionH="57150">
              <a:bevelT w="82550" h="38100" prst="coolSlant"/>
            </a:sp3d>
          </a:bodyPr>
          <a:lstStyle/>
          <a:p>
            <a:pPr algn="ctr">
              <a:defRPr/>
            </a:pPr>
            <a:r>
              <a:rPr lang="af-ZA" sz="3200" b="1" cap="small" dirty="0">
                <a:ln>
                  <a:solidFill>
                    <a:srgbClr val="FFFFFF"/>
                  </a:solidFill>
                </a:ln>
                <a:solidFill>
                  <a:srgbClr val="FFFFFF"/>
                </a:solidFill>
                <a:latin typeface="Calibri" pitchFamily="34" charset="0"/>
              </a:rPr>
              <a:t>Persentasie opbrengs</a:t>
            </a:r>
            <a:endParaRPr lang="en-US" sz="3200" b="1" cap="small" dirty="0">
              <a:ln>
                <a:solidFill>
                  <a:srgbClr val="FFFFFF"/>
                </a:solidFill>
              </a:ln>
              <a:solidFill>
                <a:srgbClr val="FFFFFF"/>
              </a:solidFill>
              <a:latin typeface="Calibri" pitchFamily="34" charset="0"/>
            </a:endParaRPr>
          </a:p>
        </p:txBody>
      </p:sp>
      <p:grpSp>
        <p:nvGrpSpPr>
          <p:cNvPr id="47112" name="Group 14"/>
          <p:cNvGrpSpPr>
            <a:grpSpLocks/>
          </p:cNvGrpSpPr>
          <p:nvPr/>
        </p:nvGrpSpPr>
        <p:grpSpPr bwMode="auto">
          <a:xfrm>
            <a:off x="382588" y="544513"/>
            <a:ext cx="1416050" cy="1460500"/>
            <a:chOff x="294949" y="214290"/>
            <a:chExt cx="1415772" cy="1460421"/>
          </a:xfrm>
        </p:grpSpPr>
        <p:sp>
          <p:nvSpPr>
            <p:cNvPr id="13" name="TextBox 12"/>
            <p:cNvSpPr txBox="1"/>
            <p:nvPr/>
          </p:nvSpPr>
          <p:spPr bwMode="auto">
            <a:xfrm rot="16200000">
              <a:off x="272624" y="236615"/>
              <a:ext cx="1460421" cy="1415772"/>
            </a:xfrm>
            <a:prstGeom prst="rect">
              <a:avLst/>
            </a:prstGeom>
            <a:gradFill flip="none" rotWithShape="1">
              <a:gsLst>
                <a:gs pos="0">
                  <a:srgbClr val="DDEBCF"/>
                </a:gs>
                <a:gs pos="50000">
                  <a:srgbClr val="9CB86E"/>
                </a:gs>
                <a:gs pos="100000">
                  <a:srgbClr val="156B13"/>
                </a:gs>
              </a:gsLst>
              <a:lin ang="5400000" scaled="0"/>
              <a:tileRect r="-100000" b="-100000"/>
            </a:gradFill>
            <a:scene3d>
              <a:camera prst="orthographicFront"/>
              <a:lightRig rig="threePt" dir="t"/>
            </a:scene3d>
            <a:sp3d>
              <a:bevelT w="165100" prst="coolSlant"/>
            </a:sp3d>
          </p:spPr>
          <p:txBody>
            <a:bodyPr>
              <a:spAutoFit/>
              <a:sp3d extrusionH="57150">
                <a:bevelT w="82550" h="38100" prst="coolSlant"/>
              </a:sp3d>
            </a:bodyPr>
            <a:lstStyle/>
            <a:p>
              <a:pPr algn="ctr">
                <a:defRPr/>
              </a:pPr>
              <a:r>
                <a:rPr lang="af-ZA" sz="1400" dirty="0">
                  <a:latin typeface="Calibri" pitchFamily="34" charset="0"/>
                </a:rPr>
                <a:t>LEERGEDEELTE</a:t>
              </a:r>
            </a:p>
            <a:p>
              <a:pPr>
                <a:defRPr/>
              </a:pPr>
              <a:endParaRPr lang="af-ZA" dirty="0">
                <a:latin typeface="Times"/>
              </a:endParaRPr>
            </a:p>
            <a:p>
              <a:pPr>
                <a:defRPr/>
              </a:pPr>
              <a:endParaRPr lang="af-ZA" dirty="0">
                <a:latin typeface="Times"/>
              </a:endParaRPr>
            </a:p>
            <a:p>
              <a:pPr>
                <a:defRPr/>
              </a:pPr>
              <a:endParaRPr lang="af-ZA" dirty="0">
                <a:latin typeface="Times"/>
              </a:endParaRPr>
            </a:p>
          </p:txBody>
        </p:sp>
        <p:grpSp>
          <p:nvGrpSpPr>
            <p:cNvPr id="47118" name="Group 15"/>
            <p:cNvGrpSpPr>
              <a:grpSpLocks/>
            </p:cNvGrpSpPr>
            <p:nvPr/>
          </p:nvGrpSpPr>
          <p:grpSpPr bwMode="auto">
            <a:xfrm>
              <a:off x="669526" y="407954"/>
              <a:ext cx="788832" cy="1066742"/>
              <a:chOff x="5857425" y="5693107"/>
              <a:chExt cx="915548" cy="1169544"/>
            </a:xfrm>
          </p:grpSpPr>
          <p:sp>
            <p:nvSpPr>
              <p:cNvPr id="14" name="Isosceles Triangle 13"/>
              <p:cNvSpPr/>
              <p:nvPr/>
            </p:nvSpPr>
            <p:spPr bwMode="auto">
              <a:xfrm rot="5400000">
                <a:off x="5730426" y="5820106"/>
                <a:ext cx="1169544" cy="915548"/>
              </a:xfrm>
              <a:prstGeom prst="triangle">
                <a:avLst>
                  <a:gd name="adj" fmla="val 50687"/>
                </a:avLst>
              </a:prstGeom>
              <a:solidFill>
                <a:schemeClr val="bg2">
                  <a:lumMod val="50000"/>
                </a:schemeClr>
              </a:solidFill>
              <a:ln w="38100" cap="flat" cmpd="sng" algn="ctr">
                <a:solidFill>
                  <a:schemeClr val="tx1"/>
                </a:solidFill>
                <a:prstDash val="solid"/>
                <a:round/>
                <a:headEnd type="none" w="med" len="med"/>
                <a:tailEnd type="none" w="med" len="med"/>
              </a:ln>
              <a:effectLst/>
            </p:spPr>
            <p:txBody>
              <a:bodyPr>
                <a:scene3d>
                  <a:camera prst="orthographicFront"/>
                  <a:lightRig rig="threePt" dir="t"/>
                </a:scene3d>
                <a:sp3d extrusionH="57150">
                  <a:bevelT w="82550" h="38100" prst="coolSlant"/>
                </a:sp3d>
              </a:bodyPr>
              <a:lstStyle/>
              <a:p>
                <a:pPr>
                  <a:defRPr/>
                </a:pPr>
                <a:endParaRPr lang="af-ZA">
                  <a:effectLst>
                    <a:outerShdw blurRad="38100" dist="38100" dir="2700000" algn="tl">
                      <a:srgbClr val="000000">
                        <a:alpha val="43137"/>
                      </a:srgbClr>
                    </a:outerShdw>
                  </a:effectLst>
                  <a:latin typeface="Times"/>
                </a:endParaRPr>
              </a:p>
            </p:txBody>
          </p:sp>
          <p:sp>
            <p:nvSpPr>
              <p:cNvPr id="47120" name="TextBox 14"/>
              <p:cNvSpPr txBox="1">
                <a:spLocks noChangeArrowheads="1"/>
              </p:cNvSpPr>
              <p:nvPr/>
            </p:nvSpPr>
            <p:spPr bwMode="auto">
              <a:xfrm>
                <a:off x="5906211" y="6010533"/>
                <a:ext cx="664442" cy="50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r>
                  <a:rPr lang="af-ZA" altLang="en-US" sz="2400">
                    <a:solidFill>
                      <a:srgbClr val="FFFFFF"/>
                    </a:solidFill>
                    <a:latin typeface="Calibri" panose="020F0502020204030204" pitchFamily="34" charset="0"/>
                  </a:rPr>
                  <a:t>4.3</a:t>
                </a:r>
              </a:p>
            </p:txBody>
          </p:sp>
        </p:grpSp>
      </p:grpSp>
      <p:sp>
        <p:nvSpPr>
          <p:cNvPr id="24" name="TextBox 23"/>
          <p:cNvSpPr txBox="1"/>
          <p:nvPr/>
        </p:nvSpPr>
        <p:spPr>
          <a:xfrm>
            <a:off x="235482" y="4058671"/>
            <a:ext cx="2442622" cy="584775"/>
          </a:xfrm>
          <a:prstGeom prst="rect">
            <a:avLst/>
          </a:prstGeom>
          <a:noFill/>
        </p:spPr>
        <p:txBody>
          <a:bodyPr>
            <a:spAutoFit/>
            <a:scene3d>
              <a:camera prst="obliqueTopLeft"/>
              <a:lightRig rig="threePt" dir="t"/>
            </a:scene3d>
            <a:sp3d extrusionH="57150">
              <a:bevelT w="38100" h="38100" prst="slope"/>
            </a:sp3d>
          </a:bodyPr>
          <a:lstStyle/>
          <a:p>
            <a:pPr>
              <a:defRPr/>
            </a:pPr>
            <a:r>
              <a:rPr lang="en-US" sz="3200" u="sng" dirty="0">
                <a:ln w="3175">
                  <a:solidFill>
                    <a:schemeClr val="tx1"/>
                  </a:solidFill>
                </a:ln>
                <a:solidFill>
                  <a:schemeClr val="accent6">
                    <a:lumMod val="50000"/>
                  </a:schemeClr>
                </a:solidFill>
                <a:latin typeface="Calibri" pitchFamily="34" charset="0"/>
              </a:rPr>
              <a:t>UITKOMSTE</a:t>
            </a:r>
          </a:p>
        </p:txBody>
      </p:sp>
      <p:sp>
        <p:nvSpPr>
          <p:cNvPr id="55307" name="Rectangle 11"/>
          <p:cNvSpPr>
            <a:spLocks noChangeArrowheads="1"/>
          </p:cNvSpPr>
          <p:nvPr/>
        </p:nvSpPr>
        <p:spPr bwMode="auto">
          <a:xfrm>
            <a:off x="281354" y="4956445"/>
            <a:ext cx="8581292" cy="1477328"/>
          </a:xfrm>
          <a:prstGeom prst="rect">
            <a:avLst/>
          </a:prstGeom>
          <a:solidFill>
            <a:srgbClr val="E6E6E6"/>
          </a:solidFill>
          <a:ln w="19050" cap="flat" cmpd="sng">
            <a:solidFill>
              <a:schemeClr val="tx1"/>
            </a:solidFill>
            <a:prstDash val="solid"/>
            <a:miter lim="800000"/>
            <a:headEnd/>
            <a:tailEnd/>
          </a:ln>
          <a:effectLst/>
          <a:scene3d>
            <a:camera prst="orthographicFront"/>
            <a:lightRig rig="threePt" dir="t"/>
          </a:scene3d>
          <a:sp3d>
            <a:bevelT w="165100" prst="coolSlant"/>
          </a:sp3d>
        </p:spPr>
        <p:txBody>
          <a:bodyPr anchor="ctr">
            <a:spAutoFit/>
          </a:bodyPr>
          <a:lstStyle/>
          <a:p>
            <a:pPr>
              <a:buClr>
                <a:srgbClr val="C00000"/>
              </a:buClr>
              <a:tabLst>
                <a:tab pos="360363" algn="l"/>
              </a:tabLst>
              <a:defRPr/>
            </a:pPr>
            <a:r>
              <a:rPr lang="af-ZA" sz="1800" b="1" dirty="0">
                <a:latin typeface="Calibri" pitchFamily="34" charset="0"/>
                <a:cs typeface="Times New Roman" pitchFamily="18" charset="0"/>
              </a:rPr>
              <a:t>Na voltooiing van hierdie leergedeelte behoort jy:</a:t>
            </a:r>
            <a:endParaRPr lang="en-US" sz="1800" b="1" dirty="0">
              <a:latin typeface="Calibri" pitchFamily="34" charset="0"/>
            </a:endParaRPr>
          </a:p>
          <a:p>
            <a:pPr>
              <a:buClr>
                <a:srgbClr val="C00000"/>
              </a:buClr>
              <a:buFont typeface="Wingdings" pitchFamily="2" charset="2"/>
              <a:buChar char="v"/>
              <a:tabLst>
                <a:tab pos="360363" algn="l"/>
              </a:tabLst>
              <a:defRPr/>
            </a:pPr>
            <a:r>
              <a:rPr lang="af-ZA" sz="1800" dirty="0">
                <a:latin typeface="Times"/>
              </a:rPr>
              <a:t>	die verskil tussen werklike opbrengs, teoretiese opbrengs en persentasie opbrengs te 	verstaan en te kan beskryf.</a:t>
            </a:r>
          </a:p>
          <a:p>
            <a:pPr>
              <a:buClr>
                <a:srgbClr val="C00000"/>
              </a:buClr>
              <a:buFont typeface="Wingdings" pitchFamily="2" charset="2"/>
              <a:buChar char="v"/>
              <a:tabLst>
                <a:tab pos="360363" algn="l"/>
              </a:tabLst>
              <a:defRPr/>
            </a:pPr>
            <a:endParaRPr lang="en-US" sz="1800" dirty="0">
              <a:latin typeface="Times"/>
            </a:endParaRPr>
          </a:p>
          <a:p>
            <a:pPr>
              <a:buClr>
                <a:srgbClr val="C00000"/>
              </a:buClr>
              <a:buFont typeface="Wingdings" pitchFamily="2" charset="2"/>
              <a:buChar char="v"/>
              <a:tabLst>
                <a:tab pos="360363" algn="l"/>
              </a:tabLst>
              <a:defRPr/>
            </a:pPr>
            <a:r>
              <a:rPr lang="af-ZA" sz="1800" dirty="0">
                <a:latin typeface="Times"/>
              </a:rPr>
              <a:t>	die werklike opbrengs, teoretiese opbrengs en persentasie opbrengs te kan 	bereken.</a:t>
            </a:r>
            <a:endParaRPr lang="en-US" sz="1800"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9E9E9"/>
        </a:solidFill>
        <a:effectLst/>
      </p:bgPr>
    </p:bg>
    <p:spTree>
      <p:nvGrpSpPr>
        <p:cNvPr id="1" name=""/>
        <p:cNvGrpSpPr/>
        <p:nvPr/>
      </p:nvGrpSpPr>
      <p:grpSpPr>
        <a:xfrm>
          <a:off x="0" y="0"/>
          <a:ext cx="0" cy="0"/>
          <a:chOff x="0" y="0"/>
          <a:chExt cx="0" cy="0"/>
        </a:xfrm>
      </p:grpSpPr>
      <p:graphicFrame>
        <p:nvGraphicFramePr>
          <p:cNvPr id="456707" name="Object 3"/>
          <p:cNvGraphicFramePr>
            <a:graphicFrameLocks noChangeAspect="1"/>
          </p:cNvGraphicFramePr>
          <p:nvPr>
            <p:ph sz="quarter" idx="2"/>
          </p:nvPr>
        </p:nvGraphicFramePr>
        <p:xfrm>
          <a:off x="338138" y="1787525"/>
          <a:ext cx="2341562" cy="2592388"/>
        </p:xfrm>
        <a:graphic>
          <a:graphicData uri="http://schemas.openxmlformats.org/presentationml/2006/ole">
            <mc:AlternateContent xmlns:mc="http://schemas.openxmlformats.org/markup-compatibility/2006">
              <mc:Choice xmlns:v="urn:schemas-microsoft-com:vml" Requires="v">
                <p:oleObj spid="_x0000_s49177" name="Photo Editor Photo" r:id="rId4" imgW="2762636" imgH="3057143" progId="MSPhotoEd.3">
                  <p:embed/>
                </p:oleObj>
              </mc:Choice>
              <mc:Fallback>
                <p:oleObj name="Photo Editor Photo" r:id="rId4" imgW="2762636" imgH="3057143"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787525"/>
                        <a:ext cx="2341562"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6709" name="Object 5"/>
          <p:cNvGraphicFramePr>
            <a:graphicFrameLocks noChangeAspect="1"/>
          </p:cNvGraphicFramePr>
          <p:nvPr>
            <p:ph sz="quarter" idx="3"/>
          </p:nvPr>
        </p:nvGraphicFramePr>
        <p:xfrm>
          <a:off x="5473700" y="1643063"/>
          <a:ext cx="3313113" cy="2679700"/>
        </p:xfrm>
        <a:graphic>
          <a:graphicData uri="http://schemas.openxmlformats.org/presentationml/2006/ole">
            <mc:AlternateContent xmlns:mc="http://schemas.openxmlformats.org/markup-compatibility/2006">
              <mc:Choice xmlns:v="urn:schemas-microsoft-com:vml" Requires="v">
                <p:oleObj spid="_x0000_s49178" name="Photo Editor Photo" r:id="rId6" imgW="3333333" imgH="2695951" progId="MSPhotoEd.3">
                  <p:embed/>
                </p:oleObj>
              </mc:Choice>
              <mc:Fallback>
                <p:oleObj name="Photo Editor Photo" r:id="rId6" imgW="3333333" imgH="2695951"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700" y="1643063"/>
                        <a:ext cx="3313113"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10" name="Text Box 6"/>
          <p:cNvSpPr txBox="1">
            <a:spLocks noChangeArrowheads="1"/>
          </p:cNvSpPr>
          <p:nvPr/>
        </p:nvSpPr>
        <p:spPr bwMode="auto">
          <a:xfrm>
            <a:off x="679770" y="4437062"/>
            <a:ext cx="1657350" cy="457200"/>
          </a:xfrm>
          <a:prstGeom prst="rect">
            <a:avLst/>
          </a:prstGeom>
          <a:solidFill>
            <a:srgbClr val="FF9218"/>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defRPr/>
            </a:pPr>
            <a:r>
              <a:rPr lang="en-ZA" b="1" dirty="0">
                <a:solidFill>
                  <a:srgbClr val="0000FF"/>
                </a:solidFill>
                <a:effectLst>
                  <a:outerShdw blurRad="38100" dist="38100" dir="2700000" algn="tl">
                    <a:srgbClr val="FFFFFF"/>
                  </a:outerShdw>
                </a:effectLst>
                <a:latin typeface="Arial" charset="0"/>
              </a:rPr>
              <a:t>20 </a:t>
            </a:r>
            <a:r>
              <a:rPr lang="en-ZA" b="1" dirty="0" err="1">
                <a:solidFill>
                  <a:srgbClr val="0000FF"/>
                </a:solidFill>
                <a:effectLst>
                  <a:outerShdw blurRad="38100" dist="38100" dir="2700000" algn="tl">
                    <a:srgbClr val="FFFFFF"/>
                  </a:outerShdw>
                </a:effectLst>
                <a:latin typeface="Arial" charset="0"/>
              </a:rPr>
              <a:t>pitte</a:t>
            </a:r>
            <a:endParaRPr lang="en-ZA" b="1" dirty="0">
              <a:solidFill>
                <a:srgbClr val="0000FF"/>
              </a:solidFill>
              <a:effectLst>
                <a:outerShdw blurRad="38100" dist="38100" dir="2700000" algn="tl">
                  <a:srgbClr val="FFFFFF"/>
                </a:outerShdw>
              </a:effectLst>
              <a:latin typeface="Arial" charset="0"/>
            </a:endParaRPr>
          </a:p>
        </p:txBody>
      </p:sp>
      <p:sp>
        <p:nvSpPr>
          <p:cNvPr id="456711" name="Text Box 7"/>
          <p:cNvSpPr txBox="1">
            <a:spLocks noChangeArrowheads="1"/>
          </p:cNvSpPr>
          <p:nvPr/>
        </p:nvSpPr>
        <p:spPr bwMode="auto">
          <a:xfrm>
            <a:off x="4465984" y="4452925"/>
            <a:ext cx="4572000" cy="830997"/>
          </a:xfrm>
          <a:prstGeom prst="rect">
            <a:avLst/>
          </a:prstGeom>
          <a:solidFill>
            <a:srgbClr val="FF9218"/>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ZA" b="1" dirty="0">
                <a:solidFill>
                  <a:srgbClr val="0000FF"/>
                </a:solidFill>
                <a:effectLst>
                  <a:outerShdw blurRad="38100" dist="38100" dir="2700000" algn="tl">
                    <a:srgbClr val="FFFFFF"/>
                  </a:outerShdw>
                </a:effectLst>
                <a:latin typeface="Arial" charset="0"/>
              </a:rPr>
              <a:t>% </a:t>
            </a:r>
            <a:r>
              <a:rPr lang="en-ZA" b="1" dirty="0" err="1">
                <a:solidFill>
                  <a:srgbClr val="0000FF"/>
                </a:solidFill>
                <a:effectLst>
                  <a:outerShdw blurRad="38100" dist="38100" dir="2700000" algn="tl">
                    <a:srgbClr val="FFFFFF"/>
                  </a:outerShdw>
                </a:effectLst>
                <a:latin typeface="Arial" charset="0"/>
              </a:rPr>
              <a:t>Opbrengs</a:t>
            </a:r>
            <a:r>
              <a:rPr lang="en-ZA" b="1" dirty="0">
                <a:solidFill>
                  <a:srgbClr val="0000FF"/>
                </a:solidFill>
                <a:effectLst>
                  <a:outerShdw blurRad="38100" dist="38100" dir="2700000" algn="tl">
                    <a:srgbClr val="FFFFFF"/>
                  </a:outerShdw>
                </a:effectLst>
                <a:latin typeface="Arial" charset="0"/>
              </a:rPr>
              <a:t>	 = (16/20) x 100%</a:t>
            </a:r>
          </a:p>
          <a:p>
            <a:pPr>
              <a:defRPr/>
            </a:pPr>
            <a:r>
              <a:rPr lang="en-ZA" b="1" dirty="0">
                <a:solidFill>
                  <a:srgbClr val="0000FF"/>
                </a:solidFill>
                <a:effectLst>
                  <a:outerShdw blurRad="38100" dist="38100" dir="2700000" algn="tl">
                    <a:srgbClr val="FFFFFF"/>
                  </a:outerShdw>
                </a:effectLst>
                <a:latin typeface="Arial" charset="0"/>
              </a:rPr>
              <a:t>		 = 80%</a:t>
            </a:r>
          </a:p>
        </p:txBody>
      </p:sp>
      <p:grpSp>
        <p:nvGrpSpPr>
          <p:cNvPr id="2" name="Group 11"/>
          <p:cNvGrpSpPr>
            <a:grpSpLocks/>
          </p:cNvGrpSpPr>
          <p:nvPr/>
        </p:nvGrpSpPr>
        <p:grpSpPr bwMode="auto">
          <a:xfrm>
            <a:off x="2894013" y="2428875"/>
            <a:ext cx="2232025" cy="1536700"/>
            <a:chOff x="3000364" y="3206755"/>
            <a:chExt cx="2232025" cy="1536701"/>
          </a:xfrm>
        </p:grpSpPr>
        <p:sp>
          <p:nvSpPr>
            <p:cNvPr id="456713" name="AutoShape 9"/>
            <p:cNvSpPr>
              <a:spLocks noChangeArrowheads="1"/>
            </p:cNvSpPr>
            <p:nvPr/>
          </p:nvSpPr>
          <p:spPr bwMode="auto">
            <a:xfrm>
              <a:off x="3000364" y="3206755"/>
              <a:ext cx="2232025" cy="1008064"/>
            </a:xfrm>
            <a:prstGeom prst="rightArrow">
              <a:avLst>
                <a:gd name="adj1" fmla="val 50000"/>
                <a:gd name="adj2" fmla="val 55354"/>
              </a:avLst>
            </a:prstGeom>
            <a:solidFill>
              <a:schemeClr val="hlink"/>
            </a:solidFill>
            <a:ln w="12700">
              <a:solidFill>
                <a:schemeClr val="hlink"/>
              </a:solidFill>
              <a:miter lim="800000"/>
              <a:headEnd type="none" w="sm" len="sm"/>
              <a:tailEnd type="none" w="sm" len="sm"/>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456714" name="Text Box 10"/>
            <p:cNvSpPr txBox="1">
              <a:spLocks noChangeArrowheads="1"/>
            </p:cNvSpPr>
            <p:nvPr/>
          </p:nvSpPr>
          <p:spPr bwMode="auto">
            <a:xfrm>
              <a:off x="3200402" y="4286256"/>
              <a:ext cx="1728788" cy="457200"/>
            </a:xfrm>
            <a:prstGeom prst="rect">
              <a:avLst/>
            </a:prstGeom>
            <a:solidFill>
              <a:srgbClr val="FF9218"/>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spAutoFit/>
            </a:bodyPr>
            <a:lstStyle/>
            <a:p>
              <a:pPr>
                <a:spcBef>
                  <a:spcPct val="50000"/>
                </a:spcBef>
                <a:defRPr/>
              </a:pPr>
              <a:r>
                <a:rPr lang="en-ZA" b="1" dirty="0">
                  <a:solidFill>
                    <a:srgbClr val="0000FF"/>
                  </a:solidFill>
                  <a:effectLst>
                    <a:outerShdw blurRad="38100" dist="38100" dir="2700000" algn="tl">
                      <a:srgbClr val="FFFFFF"/>
                    </a:outerShdw>
                  </a:effectLst>
                  <a:latin typeface="Arial" charset="0"/>
                </a:rPr>
                <a:t>16 ‘pop’</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fade">
                                      <p:cBhvr>
                                        <p:cTn id="7" dur="1000"/>
                                        <p:tgtEl>
                                          <p:spTgt spid="456707"/>
                                        </p:tgtEl>
                                      </p:cBhvr>
                                    </p:animEffect>
                                  </p:childTnLst>
                                </p:cTn>
                              </p:par>
                              <p:par>
                                <p:cTn id="8" presetID="10" presetClass="entr" presetSubtype="0" fill="hold" nodeType="withEffect">
                                  <p:stCondLst>
                                    <p:cond delay="0"/>
                                  </p:stCondLst>
                                  <p:childTnLst>
                                    <p:set>
                                      <p:cBhvr>
                                        <p:cTn id="9" dur="1" fill="hold">
                                          <p:stCondLst>
                                            <p:cond delay="0"/>
                                          </p:stCondLst>
                                        </p:cTn>
                                        <p:tgtEl>
                                          <p:spTgt spid="456710"/>
                                        </p:tgtEl>
                                        <p:attrNameLst>
                                          <p:attrName>style.visibility</p:attrName>
                                        </p:attrNameLst>
                                      </p:cBhvr>
                                      <p:to>
                                        <p:strVal val="visible"/>
                                      </p:to>
                                    </p:set>
                                    <p:animEffect transition="in" filter="fade">
                                      <p:cBhvr>
                                        <p:cTn id="10" dur="1000"/>
                                        <p:tgtEl>
                                          <p:spTgt spid="4567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56709"/>
                                        </p:tgtEl>
                                        <p:attrNameLst>
                                          <p:attrName>style.visibility</p:attrName>
                                        </p:attrNameLst>
                                      </p:cBhvr>
                                      <p:to>
                                        <p:strVal val="visible"/>
                                      </p:to>
                                    </p:set>
                                    <p:anim calcmode="lin" valueType="num">
                                      <p:cBhvr additive="base">
                                        <p:cTn id="20" dur="500" fill="hold"/>
                                        <p:tgtEl>
                                          <p:spTgt spid="456709"/>
                                        </p:tgtEl>
                                        <p:attrNameLst>
                                          <p:attrName>ppt_x</p:attrName>
                                        </p:attrNameLst>
                                      </p:cBhvr>
                                      <p:tavLst>
                                        <p:tav tm="0">
                                          <p:val>
                                            <p:strVal val="#ppt_x"/>
                                          </p:val>
                                        </p:tav>
                                        <p:tav tm="100000">
                                          <p:val>
                                            <p:strVal val="#ppt_x"/>
                                          </p:val>
                                        </p:tav>
                                      </p:tavLst>
                                    </p:anim>
                                    <p:anim calcmode="lin" valueType="num">
                                      <p:cBhvr additive="base">
                                        <p:cTn id="21" dur="500" fill="hold"/>
                                        <p:tgtEl>
                                          <p:spTgt spid="456709"/>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56711"/>
                                        </p:tgtEl>
                                        <p:attrNameLst>
                                          <p:attrName>style.visibility</p:attrName>
                                        </p:attrNameLst>
                                      </p:cBhvr>
                                      <p:to>
                                        <p:strVal val="visible"/>
                                      </p:to>
                                    </p:set>
                                    <p:anim calcmode="lin" valueType="num">
                                      <p:cBhvr additive="base">
                                        <p:cTn id="26" dur="500" fill="hold"/>
                                        <p:tgtEl>
                                          <p:spTgt spid="456711"/>
                                        </p:tgtEl>
                                        <p:attrNameLst>
                                          <p:attrName>ppt_x</p:attrName>
                                        </p:attrNameLst>
                                      </p:cBhvr>
                                      <p:tavLst>
                                        <p:tav tm="0">
                                          <p:val>
                                            <p:strVal val="#ppt_x"/>
                                          </p:val>
                                        </p:tav>
                                        <p:tav tm="100000">
                                          <p:val>
                                            <p:strVal val="#ppt_x"/>
                                          </p:val>
                                        </p:tav>
                                      </p:tavLst>
                                    </p:anim>
                                    <p:anim calcmode="lin" valueType="num">
                                      <p:cBhvr additive="base">
                                        <p:cTn id="27" dur="500" fill="hold"/>
                                        <p:tgtEl>
                                          <p:spTgt spid="456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611188" y="549275"/>
            <a:ext cx="7920037" cy="927100"/>
          </a:xfrm>
          <a:prstGeom prst="rect">
            <a:avLst/>
          </a:prstGeom>
          <a:solidFill>
            <a:srgbClr val="EEE910"/>
          </a:solidFill>
          <a:ln w="12700">
            <a:solidFill>
              <a:schemeClr val="tx1"/>
            </a:solidFill>
            <a:miter lim="800000"/>
            <a:headEnd type="none" w="sm" len="sm"/>
            <a:tailEnd type="none" w="sm" len="sm"/>
          </a:ln>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lgn="ctr">
              <a:spcBef>
                <a:spcPct val="0"/>
              </a:spcBef>
              <a:buSzTx/>
              <a:buFontTx/>
              <a:buNone/>
            </a:pPr>
            <a:r>
              <a:rPr lang="en-US" altLang="en-US" sz="3600" b="1">
                <a:solidFill>
                  <a:srgbClr val="063DE8"/>
                </a:solidFill>
                <a:latin typeface="Arial" panose="020B0604020202020204" pitchFamily="34" charset="0"/>
              </a:rPr>
              <a:t>Soortgelyk vir ‘n chemiese reaksie</a:t>
            </a:r>
            <a:r>
              <a:rPr lang="en-US" altLang="en-US" sz="5400" b="1" noProof="1">
                <a:solidFill>
                  <a:srgbClr val="063DE8"/>
                </a:solidFill>
                <a:latin typeface="Arial" panose="020B0604020202020204" pitchFamily="34" charset="0"/>
              </a:rPr>
              <a:t> </a:t>
            </a:r>
            <a:endParaRPr lang="en-US" altLang="en-US" sz="3600" b="1" noProof="1">
              <a:solidFill>
                <a:srgbClr val="063DE8"/>
              </a:solidFill>
              <a:latin typeface="Arial" panose="020B0604020202020204" pitchFamily="34" charset="0"/>
            </a:endParaRPr>
          </a:p>
        </p:txBody>
      </p:sp>
      <p:grpSp>
        <p:nvGrpSpPr>
          <p:cNvPr id="51203" name="Group 23"/>
          <p:cNvGrpSpPr>
            <a:grpSpLocks/>
          </p:cNvGrpSpPr>
          <p:nvPr/>
        </p:nvGrpSpPr>
        <p:grpSpPr bwMode="auto">
          <a:xfrm>
            <a:off x="1500188" y="2058988"/>
            <a:ext cx="7429500" cy="457200"/>
            <a:chOff x="295" y="1480"/>
            <a:chExt cx="5262" cy="288"/>
          </a:xfrm>
        </p:grpSpPr>
        <p:sp>
          <p:nvSpPr>
            <p:cNvPr id="51213" name="Text Box 10"/>
            <p:cNvSpPr txBox="1">
              <a:spLocks noChangeArrowheads="1"/>
            </p:cNvSpPr>
            <p:nvPr/>
          </p:nvSpPr>
          <p:spPr bwMode="auto">
            <a:xfrm>
              <a:off x="295" y="1480"/>
              <a:ext cx="52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ZA" altLang="en-US" sz="2400" b="1">
                  <a:latin typeface="Arial" panose="020B0604020202020204" pitchFamily="34" charset="0"/>
                </a:rPr>
                <a:t>	 </a:t>
              </a:r>
              <a:r>
                <a:rPr lang="en-ZA" altLang="en-US" sz="2400" b="1">
                  <a:solidFill>
                    <a:schemeClr val="accent2"/>
                  </a:solidFill>
                  <a:latin typeface="Arial" panose="020B0604020202020204" pitchFamily="34" charset="0"/>
                </a:rPr>
                <a:t>Zn(s)</a:t>
              </a:r>
              <a:r>
                <a:rPr lang="en-ZA" altLang="en-US" sz="2400" b="1">
                  <a:latin typeface="Arial" panose="020B0604020202020204" pitchFamily="34" charset="0"/>
                </a:rPr>
                <a:t>  +  2HCl(aq)		</a:t>
              </a:r>
              <a:r>
                <a:rPr lang="en-ZA" altLang="en-US" sz="2400" b="1">
                  <a:solidFill>
                    <a:schemeClr val="accent1"/>
                  </a:solidFill>
                  <a:latin typeface="Arial" panose="020B0604020202020204" pitchFamily="34" charset="0"/>
                </a:rPr>
                <a:t>ZnCl</a:t>
              </a:r>
              <a:r>
                <a:rPr lang="en-ZA" altLang="en-US" sz="2400" b="1" baseline="-25000">
                  <a:solidFill>
                    <a:schemeClr val="accent1"/>
                  </a:solidFill>
                  <a:latin typeface="Arial" panose="020B0604020202020204" pitchFamily="34" charset="0"/>
                </a:rPr>
                <a:t>2</a:t>
              </a:r>
              <a:r>
                <a:rPr lang="en-ZA" altLang="en-US" sz="2400" b="1">
                  <a:solidFill>
                    <a:schemeClr val="accent1"/>
                  </a:solidFill>
                  <a:latin typeface="Arial" panose="020B0604020202020204" pitchFamily="34" charset="0"/>
                </a:rPr>
                <a:t>(aq)</a:t>
              </a:r>
              <a:r>
                <a:rPr lang="en-ZA" altLang="en-US" sz="2400" b="1">
                  <a:latin typeface="Arial" panose="020B0604020202020204" pitchFamily="34" charset="0"/>
                </a:rPr>
                <a:t>  +  H</a:t>
              </a:r>
              <a:r>
                <a:rPr lang="en-ZA" altLang="en-US" sz="2400" b="1" baseline="-25000">
                  <a:latin typeface="Arial" panose="020B0604020202020204" pitchFamily="34" charset="0"/>
                </a:rPr>
                <a:t>2</a:t>
              </a:r>
              <a:r>
                <a:rPr lang="en-ZA" altLang="en-US" sz="2400" b="1">
                  <a:latin typeface="Arial" panose="020B0604020202020204" pitchFamily="34" charset="0"/>
                </a:rPr>
                <a:t>(g)</a:t>
              </a:r>
            </a:p>
          </p:txBody>
        </p:sp>
        <p:sp>
          <p:nvSpPr>
            <p:cNvPr id="51214" name="Line 11"/>
            <p:cNvSpPr>
              <a:spLocks noChangeShapeType="1"/>
            </p:cNvSpPr>
            <p:nvPr/>
          </p:nvSpPr>
          <p:spPr bwMode="auto">
            <a:xfrm>
              <a:off x="2973" y="1633"/>
              <a:ext cx="408" cy="0"/>
            </a:xfrm>
            <a:prstGeom prst="line">
              <a:avLst/>
            </a:prstGeom>
            <a:noFill/>
            <a:ln w="76200">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ZA"/>
            </a:p>
          </p:txBody>
        </p:sp>
      </p:grpSp>
      <p:sp>
        <p:nvSpPr>
          <p:cNvPr id="345100" name="Text Box 12"/>
          <p:cNvSpPr txBox="1">
            <a:spLocks noChangeArrowheads="1"/>
          </p:cNvSpPr>
          <p:nvPr/>
        </p:nvSpPr>
        <p:spPr bwMode="auto">
          <a:xfrm>
            <a:off x="285750" y="2857500"/>
            <a:ext cx="2071688" cy="400050"/>
          </a:xfrm>
          <a:prstGeom prst="rect">
            <a:avLst/>
          </a:prstGeom>
          <a:noFill/>
          <a:ln w="12700">
            <a:noFill/>
            <a:miter lim="800000"/>
            <a:headEnd type="none" w="sm" len="sm"/>
            <a:tailEnd type="none" w="sm" len="sm"/>
          </a:ln>
          <a:effectLst/>
        </p:spPr>
        <p:txBody>
          <a:bodyPr>
            <a:spAutoFit/>
          </a:bodyPr>
          <a:lstStyle/>
          <a:p>
            <a:pPr>
              <a:spcBef>
                <a:spcPct val="50000"/>
              </a:spcBef>
              <a:defRPr/>
            </a:pPr>
            <a:r>
              <a:rPr lang="en-ZA" sz="2000" dirty="0">
                <a:effectLst>
                  <a:outerShdw blurRad="38100" dist="38100" dir="2700000" algn="tl">
                    <a:srgbClr val="FFFFFF"/>
                  </a:outerShdw>
                </a:effectLst>
                <a:latin typeface="Comic Sans MS" pitchFamily="66" charset="0"/>
              </a:rPr>
              <a:t>Mol (</a:t>
            </a:r>
            <a:r>
              <a:rPr lang="en-ZA" sz="2000" dirty="0" err="1">
                <a:effectLst>
                  <a:outerShdw blurRad="38100" dist="38100" dir="2700000" algn="tl">
                    <a:srgbClr val="FFFFFF"/>
                  </a:outerShdw>
                </a:effectLst>
                <a:latin typeface="Comic Sans MS" pitchFamily="66" charset="0"/>
              </a:rPr>
              <a:t>teoreties</a:t>
            </a:r>
            <a:r>
              <a:rPr lang="en-ZA" sz="2000" dirty="0">
                <a:effectLst>
                  <a:outerShdw blurRad="38100" dist="38100" dir="2700000" algn="tl">
                    <a:srgbClr val="FFFFFF"/>
                  </a:outerShdw>
                </a:effectLst>
                <a:latin typeface="Comic Sans MS" pitchFamily="66" charset="0"/>
              </a:rPr>
              <a:t>):</a:t>
            </a:r>
            <a:endParaRPr lang="en-ZA" sz="2000" dirty="0">
              <a:solidFill>
                <a:schemeClr val="accent1"/>
              </a:solidFill>
              <a:effectLst>
                <a:outerShdw blurRad="38100" dist="38100" dir="2700000" algn="tl">
                  <a:srgbClr val="000000"/>
                </a:outerShdw>
              </a:effectLst>
              <a:latin typeface="Comic Sans MS" pitchFamily="66" charset="0"/>
            </a:endParaRPr>
          </a:p>
        </p:txBody>
      </p:sp>
      <p:sp>
        <p:nvSpPr>
          <p:cNvPr id="345101" name="Text Box 13"/>
          <p:cNvSpPr txBox="1">
            <a:spLocks noChangeArrowheads="1"/>
          </p:cNvSpPr>
          <p:nvPr/>
        </p:nvSpPr>
        <p:spPr bwMode="auto">
          <a:xfrm>
            <a:off x="250825" y="4148138"/>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ZA" altLang="en-US" sz="2400" b="1">
                <a:solidFill>
                  <a:srgbClr val="6E0043"/>
                </a:solidFill>
                <a:latin typeface="Arial" panose="020B0604020202020204" pitchFamily="34" charset="0"/>
              </a:rPr>
              <a:t>Gestel werklike opbrengs ZnCl</a:t>
            </a:r>
            <a:r>
              <a:rPr lang="en-ZA" altLang="en-US" sz="2400" b="1" baseline="-25000">
                <a:solidFill>
                  <a:srgbClr val="6E0043"/>
                </a:solidFill>
                <a:latin typeface="Arial" panose="020B0604020202020204" pitchFamily="34" charset="0"/>
              </a:rPr>
              <a:t>2  </a:t>
            </a:r>
            <a:r>
              <a:rPr lang="en-ZA" altLang="en-US" sz="2400" b="1">
                <a:solidFill>
                  <a:srgbClr val="6E0043"/>
                </a:solidFill>
                <a:latin typeface="Arial" panose="020B0604020202020204" pitchFamily="34" charset="0"/>
              </a:rPr>
              <a:t>is 120g (0.88 mol)</a:t>
            </a:r>
          </a:p>
        </p:txBody>
      </p:sp>
      <p:sp>
        <p:nvSpPr>
          <p:cNvPr id="345102" name="Text Box 14"/>
          <p:cNvSpPr txBox="1">
            <a:spLocks noChangeArrowheads="1"/>
          </p:cNvSpPr>
          <p:nvPr/>
        </p:nvSpPr>
        <p:spPr bwMode="auto">
          <a:xfrm>
            <a:off x="250825" y="4940300"/>
            <a:ext cx="226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ZA" altLang="en-US" sz="2400" b="1">
                <a:solidFill>
                  <a:schemeClr val="accent2"/>
                </a:solidFill>
                <a:latin typeface="Arial" panose="020B0604020202020204" pitchFamily="34" charset="0"/>
              </a:rPr>
              <a:t>% Opbrengs:</a:t>
            </a:r>
          </a:p>
        </p:txBody>
      </p:sp>
      <p:sp>
        <p:nvSpPr>
          <p:cNvPr id="345112" name="Rectangle 24"/>
          <p:cNvSpPr>
            <a:spLocks noChangeArrowheads="1"/>
          </p:cNvSpPr>
          <p:nvPr/>
        </p:nvSpPr>
        <p:spPr bwMode="auto">
          <a:xfrm>
            <a:off x="2763838" y="2820988"/>
            <a:ext cx="402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ZA" altLang="en-US" sz="2400" b="1">
                <a:solidFill>
                  <a:schemeClr val="accent2"/>
                </a:solidFill>
                <a:latin typeface="Arial" panose="020B0604020202020204" pitchFamily="34" charset="0"/>
              </a:rPr>
              <a:t>1 </a:t>
            </a:r>
            <a:r>
              <a:rPr lang="en-ZA" altLang="en-US" sz="2400" b="1">
                <a:latin typeface="Arial" panose="020B0604020202020204" pitchFamily="34" charset="0"/>
              </a:rPr>
              <a:t> 			           </a:t>
            </a:r>
            <a:r>
              <a:rPr lang="en-ZA" altLang="en-US" sz="2400" b="1">
                <a:solidFill>
                  <a:schemeClr val="accent1"/>
                </a:solidFill>
                <a:latin typeface="Arial" panose="020B0604020202020204" pitchFamily="34" charset="0"/>
              </a:rPr>
              <a:t>1</a:t>
            </a:r>
          </a:p>
        </p:txBody>
      </p:sp>
      <p:sp>
        <p:nvSpPr>
          <p:cNvPr id="345113" name="Rectangle 25"/>
          <p:cNvSpPr>
            <a:spLocks noChangeArrowheads="1"/>
          </p:cNvSpPr>
          <p:nvPr/>
        </p:nvSpPr>
        <p:spPr bwMode="auto">
          <a:xfrm>
            <a:off x="2454275" y="3355975"/>
            <a:ext cx="461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ZA" altLang="en-US" sz="2400" b="1">
                <a:solidFill>
                  <a:schemeClr val="accent2"/>
                </a:solidFill>
                <a:latin typeface="Arial" panose="020B0604020202020204" pitchFamily="34" charset="0"/>
              </a:rPr>
              <a:t>65.39</a:t>
            </a:r>
            <a:r>
              <a:rPr lang="en-ZA" altLang="en-US" sz="2400" b="1">
                <a:latin typeface="Arial" panose="020B0604020202020204" pitchFamily="34" charset="0"/>
              </a:rPr>
              <a:t>			         </a:t>
            </a:r>
            <a:r>
              <a:rPr lang="en-ZA" altLang="en-US" sz="2400" b="1">
                <a:solidFill>
                  <a:schemeClr val="accent1"/>
                </a:solidFill>
                <a:latin typeface="Arial" panose="020B0604020202020204" pitchFamily="34" charset="0"/>
              </a:rPr>
              <a:t>136.29</a:t>
            </a:r>
          </a:p>
        </p:txBody>
      </p:sp>
      <p:sp>
        <p:nvSpPr>
          <p:cNvPr id="345114" name="Rectangle 26"/>
          <p:cNvSpPr>
            <a:spLocks noChangeArrowheads="1"/>
          </p:cNvSpPr>
          <p:nvPr/>
        </p:nvSpPr>
        <p:spPr bwMode="auto">
          <a:xfrm>
            <a:off x="2374900" y="4940300"/>
            <a:ext cx="456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r>
              <a:rPr lang="en-ZA" altLang="en-US" sz="2400" b="1">
                <a:solidFill>
                  <a:schemeClr val="accent2"/>
                </a:solidFill>
                <a:latin typeface="Arial" panose="020B0604020202020204" pitchFamily="34" charset="0"/>
              </a:rPr>
              <a:t>(0.88 mol/1 mol) x 100% = 88%</a:t>
            </a:r>
            <a:endParaRPr lang="en-US" altLang="en-US" sz="2400" b="1">
              <a:solidFill>
                <a:schemeClr val="accent2"/>
              </a:solidFill>
              <a:latin typeface="Arial" panose="020B0604020202020204" pitchFamily="34" charset="0"/>
            </a:endParaRPr>
          </a:p>
        </p:txBody>
      </p:sp>
      <p:sp>
        <p:nvSpPr>
          <p:cNvPr id="345115" name="Rectangle 27"/>
          <p:cNvSpPr>
            <a:spLocks noChangeArrowheads="1"/>
          </p:cNvSpPr>
          <p:nvPr/>
        </p:nvSpPr>
        <p:spPr bwMode="auto">
          <a:xfrm>
            <a:off x="1654175" y="5732463"/>
            <a:ext cx="70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r>
              <a:rPr lang="en-ZA" altLang="en-US" sz="2400" b="1">
                <a:solidFill>
                  <a:schemeClr val="accent2"/>
                </a:solidFill>
                <a:latin typeface="Arial" panose="020B0604020202020204" pitchFamily="34" charset="0"/>
              </a:rPr>
              <a:t>OF:</a:t>
            </a:r>
            <a:endParaRPr lang="en-US" altLang="en-US" sz="2400" b="1">
              <a:solidFill>
                <a:schemeClr val="accent2"/>
              </a:solidFill>
              <a:latin typeface="Arial" panose="020B0604020202020204" pitchFamily="34" charset="0"/>
            </a:endParaRPr>
          </a:p>
        </p:txBody>
      </p:sp>
      <p:sp>
        <p:nvSpPr>
          <p:cNvPr id="345116" name="Rectangle 28"/>
          <p:cNvSpPr>
            <a:spLocks noChangeArrowheads="1"/>
          </p:cNvSpPr>
          <p:nvPr/>
        </p:nvSpPr>
        <p:spPr bwMode="auto">
          <a:xfrm>
            <a:off x="2411413" y="5734050"/>
            <a:ext cx="3938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r>
              <a:rPr lang="en-ZA" altLang="en-US" sz="2400" b="1">
                <a:solidFill>
                  <a:schemeClr val="accent2"/>
                </a:solidFill>
                <a:latin typeface="Arial" panose="020B0604020202020204" pitchFamily="34" charset="0"/>
              </a:rPr>
              <a:t>(120g/136g) x 100% = 88%</a:t>
            </a:r>
            <a:endParaRPr lang="en-US" altLang="en-US" sz="2400" b="1">
              <a:solidFill>
                <a:schemeClr val="accent2"/>
              </a:solidFill>
              <a:latin typeface="Arial" panose="020B0604020202020204" pitchFamily="34" charset="0"/>
            </a:endParaRPr>
          </a:p>
        </p:txBody>
      </p:sp>
      <p:sp>
        <p:nvSpPr>
          <p:cNvPr id="14" name="Text Box 12"/>
          <p:cNvSpPr txBox="1">
            <a:spLocks noChangeArrowheads="1"/>
          </p:cNvSpPr>
          <p:nvPr/>
        </p:nvSpPr>
        <p:spPr bwMode="auto">
          <a:xfrm>
            <a:off x="273050" y="3290888"/>
            <a:ext cx="1835150" cy="708025"/>
          </a:xfrm>
          <a:prstGeom prst="rect">
            <a:avLst/>
          </a:prstGeom>
          <a:noFill/>
          <a:ln w="12700">
            <a:noFill/>
            <a:miter lim="800000"/>
            <a:headEnd type="none" w="sm" len="sm"/>
            <a:tailEnd type="none" w="sm" len="sm"/>
          </a:ln>
          <a:effectLst/>
        </p:spPr>
        <p:txBody>
          <a:bodyPr>
            <a:spAutoFit/>
          </a:bodyPr>
          <a:lstStyle/>
          <a:p>
            <a:pPr>
              <a:spcBef>
                <a:spcPct val="50000"/>
              </a:spcBef>
              <a:defRPr/>
            </a:pPr>
            <a:r>
              <a:rPr lang="en-ZA" sz="2000" dirty="0">
                <a:effectLst>
                  <a:outerShdw blurRad="38100" dist="38100" dir="2700000" algn="tl">
                    <a:srgbClr val="FFFFFF"/>
                  </a:outerShdw>
                </a:effectLst>
                <a:latin typeface="Comic Sans MS" pitchFamily="66" charset="0"/>
              </a:rPr>
              <a:t>Massa in g (</a:t>
            </a:r>
            <a:r>
              <a:rPr lang="en-ZA" sz="2000" dirty="0" err="1">
                <a:effectLst>
                  <a:outerShdw blurRad="38100" dist="38100" dir="2700000" algn="tl">
                    <a:srgbClr val="FFFFFF"/>
                  </a:outerShdw>
                </a:effectLst>
                <a:latin typeface="Comic Sans MS" pitchFamily="66" charset="0"/>
              </a:rPr>
              <a:t>teoreties</a:t>
            </a:r>
            <a:r>
              <a:rPr lang="en-ZA" sz="2000" dirty="0">
                <a:effectLst>
                  <a:outerShdw blurRad="38100" dist="38100" dir="2700000" algn="tl">
                    <a:srgbClr val="FFFFFF"/>
                  </a:outerShdw>
                </a:effectLst>
                <a:latin typeface="Comic Sans MS" pitchFamily="66" charset="0"/>
              </a:rPr>
              <a:t>):</a:t>
            </a:r>
            <a:endParaRPr lang="en-ZA" sz="2000" dirty="0">
              <a:solidFill>
                <a:schemeClr val="accent1"/>
              </a:solidFill>
              <a:effectLst>
                <a:outerShdw blurRad="38100" dist="38100" dir="2700000" algn="tl">
                  <a:srgbClr val="000000"/>
                </a:outerShdw>
              </a:effectLst>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5100"/>
                                        </p:tgtEl>
                                        <p:attrNameLst>
                                          <p:attrName>style.visibility</p:attrName>
                                        </p:attrNameLst>
                                      </p:cBhvr>
                                      <p:to>
                                        <p:strVal val="visible"/>
                                      </p:to>
                                    </p:set>
                                    <p:anim calcmode="lin" valueType="num">
                                      <p:cBhvr additive="base">
                                        <p:cTn id="7" dur="500" fill="hold"/>
                                        <p:tgtEl>
                                          <p:spTgt spid="345100"/>
                                        </p:tgtEl>
                                        <p:attrNameLst>
                                          <p:attrName>ppt_x</p:attrName>
                                        </p:attrNameLst>
                                      </p:cBhvr>
                                      <p:tavLst>
                                        <p:tav tm="0">
                                          <p:val>
                                            <p:strVal val="#ppt_x"/>
                                          </p:val>
                                        </p:tav>
                                        <p:tav tm="100000">
                                          <p:val>
                                            <p:strVal val="#ppt_x"/>
                                          </p:val>
                                        </p:tav>
                                      </p:tavLst>
                                    </p:anim>
                                    <p:anim calcmode="lin" valueType="num">
                                      <p:cBhvr additive="base">
                                        <p:cTn id="8" dur="500" fill="hold"/>
                                        <p:tgtEl>
                                          <p:spTgt spid="3451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45112"/>
                                        </p:tgtEl>
                                        <p:attrNameLst>
                                          <p:attrName>style.visibility</p:attrName>
                                        </p:attrNameLst>
                                      </p:cBhvr>
                                      <p:to>
                                        <p:strVal val="visible"/>
                                      </p:to>
                                    </p:set>
                                    <p:animEffect transition="in" filter="fade">
                                      <p:cBhvr>
                                        <p:cTn id="13" dur="500"/>
                                        <p:tgtEl>
                                          <p:spTgt spid="3451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5113"/>
                                        </p:tgtEl>
                                        <p:attrNameLst>
                                          <p:attrName>style.visibility</p:attrName>
                                        </p:attrNameLst>
                                      </p:cBhvr>
                                      <p:to>
                                        <p:strVal val="visible"/>
                                      </p:to>
                                    </p:set>
                                    <p:animEffect transition="in" filter="fade">
                                      <p:cBhvr>
                                        <p:cTn id="24" dur="500"/>
                                        <p:tgtEl>
                                          <p:spTgt spid="3451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5101"/>
                                        </p:tgtEl>
                                        <p:attrNameLst>
                                          <p:attrName>style.visibility</p:attrName>
                                        </p:attrNameLst>
                                      </p:cBhvr>
                                      <p:to>
                                        <p:strVal val="visible"/>
                                      </p:to>
                                    </p:set>
                                    <p:anim calcmode="lin" valueType="num">
                                      <p:cBhvr additive="base">
                                        <p:cTn id="29" dur="500" fill="hold"/>
                                        <p:tgtEl>
                                          <p:spTgt spid="345101"/>
                                        </p:tgtEl>
                                        <p:attrNameLst>
                                          <p:attrName>ppt_x</p:attrName>
                                        </p:attrNameLst>
                                      </p:cBhvr>
                                      <p:tavLst>
                                        <p:tav tm="0">
                                          <p:val>
                                            <p:strVal val="#ppt_x"/>
                                          </p:val>
                                        </p:tav>
                                        <p:tav tm="100000">
                                          <p:val>
                                            <p:strVal val="#ppt_x"/>
                                          </p:val>
                                        </p:tav>
                                      </p:tavLst>
                                    </p:anim>
                                    <p:anim calcmode="lin" valueType="num">
                                      <p:cBhvr additive="base">
                                        <p:cTn id="30" dur="500" fill="hold"/>
                                        <p:tgtEl>
                                          <p:spTgt spid="34510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5102"/>
                                        </p:tgtEl>
                                        <p:attrNameLst>
                                          <p:attrName>style.visibility</p:attrName>
                                        </p:attrNameLst>
                                      </p:cBhvr>
                                      <p:to>
                                        <p:strVal val="visible"/>
                                      </p:to>
                                    </p:set>
                                    <p:anim calcmode="lin" valueType="num">
                                      <p:cBhvr additive="base">
                                        <p:cTn id="35" dur="500" fill="hold"/>
                                        <p:tgtEl>
                                          <p:spTgt spid="345102"/>
                                        </p:tgtEl>
                                        <p:attrNameLst>
                                          <p:attrName>ppt_x</p:attrName>
                                        </p:attrNameLst>
                                      </p:cBhvr>
                                      <p:tavLst>
                                        <p:tav tm="0">
                                          <p:val>
                                            <p:strVal val="#ppt_x"/>
                                          </p:val>
                                        </p:tav>
                                        <p:tav tm="100000">
                                          <p:val>
                                            <p:strVal val="#ppt_x"/>
                                          </p:val>
                                        </p:tav>
                                      </p:tavLst>
                                    </p:anim>
                                    <p:anim calcmode="lin" valueType="num">
                                      <p:cBhvr additive="base">
                                        <p:cTn id="36" dur="500" fill="hold"/>
                                        <p:tgtEl>
                                          <p:spTgt spid="34510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5114"/>
                                        </p:tgtEl>
                                        <p:attrNameLst>
                                          <p:attrName>style.visibility</p:attrName>
                                        </p:attrNameLst>
                                      </p:cBhvr>
                                      <p:to>
                                        <p:strVal val="visible"/>
                                      </p:to>
                                    </p:set>
                                    <p:animEffect transition="in" filter="fade">
                                      <p:cBhvr>
                                        <p:cTn id="41" dur="500"/>
                                        <p:tgtEl>
                                          <p:spTgt spid="3451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5115">
                                            <p:txEl>
                                              <p:pRg st="0" end="0"/>
                                            </p:txEl>
                                          </p:spTgt>
                                        </p:tgtEl>
                                        <p:attrNameLst>
                                          <p:attrName>style.visibility</p:attrName>
                                        </p:attrNameLst>
                                      </p:cBhvr>
                                      <p:to>
                                        <p:strVal val="visible"/>
                                      </p:to>
                                    </p:set>
                                    <p:animEffect transition="in" filter="fade">
                                      <p:cBhvr>
                                        <p:cTn id="46" dur="500"/>
                                        <p:tgtEl>
                                          <p:spTgt spid="345115">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5116"/>
                                        </p:tgtEl>
                                        <p:attrNameLst>
                                          <p:attrName>style.visibility</p:attrName>
                                        </p:attrNameLst>
                                      </p:cBhvr>
                                      <p:to>
                                        <p:strVal val="visible"/>
                                      </p:to>
                                    </p:set>
                                    <p:animEffect transition="in" filter="fade">
                                      <p:cBhvr>
                                        <p:cTn id="51" dur="1000"/>
                                        <p:tgtEl>
                                          <p:spTgt spid="345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0" grpId="0"/>
      <p:bldP spid="345101" grpId="0"/>
      <p:bldP spid="345102" grpId="0"/>
      <p:bldP spid="345112" grpId="0"/>
      <p:bldP spid="345113" grpId="0"/>
      <p:bldP spid="345114" grpId="0"/>
      <p:bldP spid="345115" grpId="0" build="allAtOnce"/>
      <p:bldP spid="345116"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Chemistry Images 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357290" y="1000108"/>
            <a:ext cx="6572296" cy="785818"/>
          </a:xfrm>
          <a:prstGeom prst="rect">
            <a:avLst/>
          </a:prstGeom>
          <a:solidFill>
            <a:srgbClr val="FFFFFF">
              <a:alpha val="75000"/>
            </a:srgbClr>
          </a:solidFill>
          <a:ln>
            <a:headEnd/>
            <a:tailEnd/>
          </a:ln>
        </p:spPr>
        <p:style>
          <a:lnRef idx="0">
            <a:schemeClr val="accent3"/>
          </a:lnRef>
          <a:fillRef idx="3">
            <a:schemeClr val="accent3"/>
          </a:fillRef>
          <a:effectRef idx="3">
            <a:schemeClr val="accent3"/>
          </a:effectRef>
          <a:fontRef idx="minor">
            <a:schemeClr val="lt1"/>
          </a:fontRef>
        </p:style>
        <p:txBody>
          <a:bodyPr lIns="90487" tIns="44450" rIns="90487" bIns="44450" anchor="ctr"/>
          <a:lstStyle/>
          <a:p>
            <a:pPr algn="ctr">
              <a:spcBef>
                <a:spcPts val="1200"/>
              </a:spcBef>
              <a:defRPr/>
            </a:pPr>
            <a:r>
              <a:rPr lang="en-US" sz="3600" b="1" kern="0" dirty="0">
                <a:solidFill>
                  <a:srgbClr val="C00000"/>
                </a:solidFill>
                <a:latin typeface="Comic Sans MS" pitchFamily="66" charset="0"/>
                <a:ea typeface="+mj-ea"/>
                <a:cs typeface="+mj-cs"/>
              </a:rPr>
              <a:t>LEEREENHEID 4</a:t>
            </a:r>
            <a:endParaRPr lang="en-US" sz="3600" b="1" kern="0" dirty="0">
              <a:solidFill>
                <a:schemeClr val="tx1"/>
              </a:solidFill>
              <a:latin typeface="Comic Sans MS" pitchFamily="66" charset="0"/>
              <a:ea typeface="+mj-ea"/>
              <a:cs typeface="+mj-cs"/>
            </a:endParaRPr>
          </a:p>
        </p:txBody>
      </p:sp>
      <p:sp>
        <p:nvSpPr>
          <p:cNvPr id="6" name="Title 1"/>
          <p:cNvSpPr txBox="1">
            <a:spLocks/>
          </p:cNvSpPr>
          <p:nvPr/>
        </p:nvSpPr>
        <p:spPr bwMode="auto">
          <a:xfrm>
            <a:off x="357158" y="2857496"/>
            <a:ext cx="8286808" cy="2071702"/>
          </a:xfrm>
          <a:prstGeom prst="rect">
            <a:avLst/>
          </a:prstGeom>
          <a:solidFill>
            <a:srgbClr val="FFFFFF">
              <a:alpha val="75000"/>
            </a:srgbClr>
          </a:solidFill>
          <a:ln>
            <a:headEnd/>
            <a:tailEnd/>
          </a:ln>
        </p:spPr>
        <p:style>
          <a:lnRef idx="0">
            <a:schemeClr val="accent3"/>
          </a:lnRef>
          <a:fillRef idx="3">
            <a:schemeClr val="accent3"/>
          </a:fillRef>
          <a:effectRef idx="3">
            <a:schemeClr val="accent3"/>
          </a:effectRef>
          <a:fontRef idx="minor">
            <a:schemeClr val="lt1"/>
          </a:fontRef>
        </p:style>
        <p:txBody>
          <a:bodyPr lIns="90487" tIns="44450" rIns="90487" bIns="44450" anchor="ctr"/>
          <a:lstStyle/>
          <a:p>
            <a:pPr algn="ctr">
              <a:spcBef>
                <a:spcPts val="1200"/>
              </a:spcBef>
              <a:defRPr/>
            </a:pPr>
            <a:r>
              <a:rPr lang="en-US" sz="3200" b="1" kern="0" dirty="0">
                <a:solidFill>
                  <a:schemeClr val="accent4"/>
                </a:solidFill>
                <a:latin typeface="Comic Sans MS" pitchFamily="66" charset="0"/>
                <a:ea typeface="+mj-ea"/>
                <a:cs typeface="+mj-cs"/>
              </a:rPr>
              <a:t>MASSA VERWANTSKAPPE IN CHEMIESE REAKSIES: STO</a:t>
            </a:r>
            <a:r>
              <a:rPr lang="az-Cyrl-AZ" sz="3200" b="1" kern="0" dirty="0">
                <a:solidFill>
                  <a:schemeClr val="accent4"/>
                </a:solidFill>
                <a:latin typeface="Comic Sans MS" pitchFamily="66" charset="0"/>
                <a:ea typeface="+mj-ea"/>
                <a:cs typeface="+mj-cs"/>
              </a:rPr>
              <a:t>ї</a:t>
            </a:r>
            <a:r>
              <a:rPr lang="en-US" sz="3200" b="1" kern="0" dirty="0">
                <a:solidFill>
                  <a:schemeClr val="accent4"/>
                </a:solidFill>
                <a:latin typeface="Comic Sans MS" pitchFamily="66" charset="0"/>
                <a:ea typeface="+mj-ea"/>
                <a:cs typeface="+mj-cs"/>
              </a:rPr>
              <a:t>GIOMETRIE</a:t>
            </a:r>
            <a:endParaRPr lang="en-US" sz="3200" b="1" kern="0" dirty="0">
              <a:solidFill>
                <a:schemeClr val="tx1"/>
              </a:solidFill>
              <a:latin typeface="Comic Sans MS" pitchFamily="66" charset="0"/>
              <a:ea typeface="+mj-ea"/>
              <a:cs typeface="+mj-cs"/>
            </a:endParaRPr>
          </a:p>
        </p:txBody>
      </p:sp>
      <p:sp>
        <p:nvSpPr>
          <p:cNvPr id="10" name="Title 1"/>
          <p:cNvSpPr txBox="1">
            <a:spLocks/>
          </p:cNvSpPr>
          <p:nvPr/>
        </p:nvSpPr>
        <p:spPr bwMode="auto">
          <a:xfrm>
            <a:off x="785786" y="5572140"/>
            <a:ext cx="7715304" cy="785818"/>
          </a:xfrm>
          <a:prstGeom prst="rect">
            <a:avLst/>
          </a:prstGeom>
          <a:solidFill>
            <a:srgbClr val="FFFFFF">
              <a:alpha val="75000"/>
            </a:srgbClr>
          </a:solidFill>
          <a:ln>
            <a:headEnd/>
            <a:tailEnd/>
          </a:ln>
        </p:spPr>
        <p:style>
          <a:lnRef idx="0">
            <a:schemeClr val="accent3"/>
          </a:lnRef>
          <a:fillRef idx="3">
            <a:schemeClr val="accent3"/>
          </a:fillRef>
          <a:effectRef idx="3">
            <a:schemeClr val="accent3"/>
          </a:effectRef>
          <a:fontRef idx="minor">
            <a:schemeClr val="lt1"/>
          </a:fontRef>
        </p:style>
        <p:txBody>
          <a:bodyPr lIns="90487" tIns="44450" rIns="90487" bIns="44450" anchor="ctr"/>
          <a:lstStyle/>
          <a:p>
            <a:pPr algn="ctr">
              <a:spcBef>
                <a:spcPts val="1200"/>
              </a:spcBef>
              <a:defRPr/>
            </a:pPr>
            <a:r>
              <a:rPr lang="en-US" sz="1800" b="1" dirty="0">
                <a:solidFill>
                  <a:schemeClr val="tx1"/>
                </a:solidFill>
                <a:latin typeface="Comic Sans MS" pitchFamily="66" charset="0"/>
              </a:rPr>
              <a:t>KT &amp; T, bl. 139 – 179 en 470 - 473</a:t>
            </a:r>
            <a:br>
              <a:rPr lang="en-US" sz="1800" b="1" dirty="0">
                <a:solidFill>
                  <a:schemeClr val="tx1"/>
                </a:solidFill>
                <a:latin typeface="Comic Sans MS" pitchFamily="66" charset="0"/>
              </a:rPr>
            </a:br>
            <a:r>
              <a:rPr lang="en-US" sz="1800" b="1" dirty="0" err="1">
                <a:solidFill>
                  <a:schemeClr val="tx1"/>
                </a:solidFill>
                <a:latin typeface="Comic Sans MS" pitchFamily="66" charset="0"/>
              </a:rPr>
              <a:t>Studiegids</a:t>
            </a:r>
            <a:r>
              <a:rPr lang="en-US" sz="1800" b="1" dirty="0">
                <a:solidFill>
                  <a:schemeClr val="tx1"/>
                </a:solidFill>
                <a:latin typeface="Comic Sans MS" pitchFamily="66" charset="0"/>
              </a:rPr>
              <a:t>, </a:t>
            </a:r>
            <a:r>
              <a:rPr lang="en-US" sz="1800" b="1" dirty="0" err="1">
                <a:solidFill>
                  <a:schemeClr val="tx1"/>
                </a:solidFill>
                <a:latin typeface="Comic Sans MS" pitchFamily="66" charset="0"/>
              </a:rPr>
              <a:t>Leergedeeltes</a:t>
            </a:r>
            <a:r>
              <a:rPr lang="en-US" sz="1800" b="1" dirty="0">
                <a:solidFill>
                  <a:schemeClr val="tx1"/>
                </a:solidFill>
                <a:latin typeface="Comic Sans MS" pitchFamily="66" charset="0"/>
              </a:rPr>
              <a:t>  4.1 – 4.7, bl.  33 - 40</a:t>
            </a:r>
            <a:endParaRPr lang="en-US" sz="1800" b="1" kern="0" dirty="0">
              <a:solidFill>
                <a:schemeClr val="tx1"/>
              </a:solidFill>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13"/>
          <p:cNvSpPr txBox="1">
            <a:spLocks noChangeArrowheads="1"/>
          </p:cNvSpPr>
          <p:nvPr/>
        </p:nvSpPr>
        <p:spPr bwMode="auto">
          <a:xfrm>
            <a:off x="250825" y="1100138"/>
            <a:ext cx="85693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lgn="just">
              <a:spcBef>
                <a:spcPct val="50000"/>
              </a:spcBef>
              <a:buSzTx/>
              <a:buFontTx/>
              <a:buNone/>
            </a:pPr>
            <a:r>
              <a:rPr lang="en-ZA" altLang="en-US" sz="2800" b="1" dirty="0" err="1" smtClean="0">
                <a:solidFill>
                  <a:srgbClr val="FF9218"/>
                </a:solidFill>
                <a:latin typeface="Calibri" panose="020F0502020204030204" pitchFamily="34" charset="0"/>
              </a:rPr>
              <a:t>Jy</a:t>
            </a:r>
            <a:r>
              <a:rPr lang="en-ZA" altLang="en-US" sz="2800" b="1" dirty="0" smtClean="0">
                <a:solidFill>
                  <a:srgbClr val="FF9218"/>
                </a:solidFill>
                <a:latin typeface="Calibri" panose="020F0502020204030204" pitchFamily="34" charset="0"/>
              </a:rPr>
              <a:t> </a:t>
            </a:r>
            <a:r>
              <a:rPr lang="en-ZA" altLang="en-US" sz="2800" b="1" dirty="0" err="1" smtClean="0">
                <a:solidFill>
                  <a:srgbClr val="FF9218"/>
                </a:solidFill>
                <a:latin typeface="Calibri" panose="020F0502020204030204" pitchFamily="34" charset="0"/>
              </a:rPr>
              <a:t>behoort</a:t>
            </a:r>
            <a:r>
              <a:rPr lang="en-ZA" altLang="en-US" sz="2800" b="1" dirty="0" smtClean="0">
                <a:solidFill>
                  <a:srgbClr val="FF9218"/>
                </a:solidFill>
                <a:latin typeface="Calibri" panose="020F0502020204030204" pitchFamily="34" charset="0"/>
              </a:rPr>
              <a:t> die </a:t>
            </a:r>
            <a:r>
              <a:rPr lang="en-ZA" altLang="en-US" sz="2800" b="1" dirty="0" err="1" smtClean="0">
                <a:solidFill>
                  <a:srgbClr val="FF9218"/>
                </a:solidFill>
                <a:latin typeface="Calibri" panose="020F0502020204030204" pitchFamily="34" charset="0"/>
              </a:rPr>
              <a:t>verskil</a:t>
            </a:r>
            <a:r>
              <a:rPr lang="en-ZA" altLang="en-US" sz="2800" b="1" dirty="0" smtClean="0">
                <a:solidFill>
                  <a:srgbClr val="FF9218"/>
                </a:solidFill>
                <a:latin typeface="Calibri" panose="020F0502020204030204" pitchFamily="34" charset="0"/>
              </a:rPr>
              <a:t> </a:t>
            </a:r>
            <a:r>
              <a:rPr lang="en-ZA" altLang="en-US" sz="2800" b="1" dirty="0" err="1" smtClean="0">
                <a:solidFill>
                  <a:srgbClr val="FF9218"/>
                </a:solidFill>
                <a:latin typeface="Calibri" panose="020F0502020204030204" pitchFamily="34" charset="0"/>
              </a:rPr>
              <a:t>tussen</a:t>
            </a:r>
            <a:r>
              <a:rPr lang="en-ZA" altLang="en-US" sz="2800" b="1" dirty="0" smtClean="0">
                <a:solidFill>
                  <a:srgbClr val="FF9218"/>
                </a:solidFill>
                <a:latin typeface="Calibri" panose="020F0502020204030204" pitchFamily="34" charset="0"/>
              </a:rPr>
              <a:t> die </a:t>
            </a:r>
            <a:r>
              <a:rPr lang="en-ZA" altLang="en-US" sz="2800" b="1" dirty="0" err="1" smtClean="0">
                <a:solidFill>
                  <a:srgbClr val="FF9218"/>
                </a:solidFill>
                <a:latin typeface="Calibri" panose="020F0502020204030204" pitchFamily="34" charset="0"/>
              </a:rPr>
              <a:t>volgende</a:t>
            </a:r>
            <a:r>
              <a:rPr lang="en-ZA" altLang="en-US" sz="2800" b="1" dirty="0" smtClean="0">
                <a:solidFill>
                  <a:srgbClr val="FF9218"/>
                </a:solidFill>
                <a:latin typeface="Calibri" panose="020F0502020204030204" pitchFamily="34" charset="0"/>
              </a:rPr>
              <a:t> </a:t>
            </a:r>
            <a:r>
              <a:rPr lang="en-ZA" altLang="en-US" sz="2800" b="1" dirty="0" err="1" smtClean="0">
                <a:solidFill>
                  <a:srgbClr val="FF9218"/>
                </a:solidFill>
                <a:latin typeface="Calibri" panose="020F0502020204030204" pitchFamily="34" charset="0"/>
              </a:rPr>
              <a:t>te</a:t>
            </a:r>
            <a:r>
              <a:rPr lang="en-ZA" altLang="en-US" sz="2800" b="1" dirty="0" smtClean="0">
                <a:solidFill>
                  <a:srgbClr val="FF9218"/>
                </a:solidFill>
                <a:latin typeface="Calibri" panose="020F0502020204030204" pitchFamily="34" charset="0"/>
              </a:rPr>
              <a:t> </a:t>
            </a:r>
            <a:r>
              <a:rPr lang="en-ZA" altLang="en-US" sz="2800" b="1" dirty="0" err="1" smtClean="0">
                <a:solidFill>
                  <a:srgbClr val="FF9218"/>
                </a:solidFill>
                <a:latin typeface="Calibri" panose="020F0502020204030204" pitchFamily="34" charset="0"/>
              </a:rPr>
              <a:t>kan</a:t>
            </a:r>
            <a:r>
              <a:rPr lang="en-ZA" altLang="en-US" sz="2800" b="1" dirty="0" smtClean="0">
                <a:solidFill>
                  <a:srgbClr val="FF9218"/>
                </a:solidFill>
                <a:latin typeface="Calibri" panose="020F0502020204030204" pitchFamily="34" charset="0"/>
              </a:rPr>
              <a:t> </a:t>
            </a:r>
            <a:r>
              <a:rPr lang="en-ZA" altLang="en-US" sz="2800" b="1" dirty="0" err="1" smtClean="0">
                <a:solidFill>
                  <a:srgbClr val="FF9218"/>
                </a:solidFill>
                <a:latin typeface="Calibri" panose="020F0502020204030204" pitchFamily="34" charset="0"/>
              </a:rPr>
              <a:t>verduidelik</a:t>
            </a:r>
            <a:r>
              <a:rPr lang="en-ZA" altLang="en-US" sz="2800" b="1" dirty="0" smtClean="0">
                <a:solidFill>
                  <a:srgbClr val="FF9218"/>
                </a:solidFill>
                <a:latin typeface="Calibri" panose="020F0502020204030204" pitchFamily="34" charset="0"/>
              </a:rPr>
              <a:t>:</a:t>
            </a:r>
            <a:endParaRPr lang="en-ZA" altLang="en-US" sz="2800" b="1" dirty="0">
              <a:solidFill>
                <a:srgbClr val="FF9218"/>
              </a:solidFill>
              <a:latin typeface="Calibri" panose="020F0502020204030204" pitchFamily="34" charset="0"/>
            </a:endParaRPr>
          </a:p>
          <a:p>
            <a:pPr algn="just">
              <a:spcBef>
                <a:spcPct val="50000"/>
              </a:spcBef>
              <a:buClr>
                <a:srgbClr val="C00000"/>
              </a:buClr>
              <a:buSzTx/>
              <a:buFont typeface="Wingdings" panose="05000000000000000000" pitchFamily="2" charset="2"/>
              <a:buChar char="q"/>
            </a:pPr>
            <a:r>
              <a:rPr lang="en-ZA" altLang="en-US" sz="2800" b="1" dirty="0">
                <a:latin typeface="Calibri" panose="020F0502020204030204" pitchFamily="34" charset="0"/>
              </a:rPr>
              <a:t>	exact yield / </a:t>
            </a:r>
            <a:r>
              <a:rPr lang="en-ZA" altLang="en-US" sz="2800" b="1" dirty="0" err="1">
                <a:latin typeface="Calibri" panose="020F0502020204030204" pitchFamily="34" charset="0"/>
              </a:rPr>
              <a:t>werklike</a:t>
            </a:r>
            <a:r>
              <a:rPr lang="en-ZA" altLang="en-US" sz="2800" b="1" dirty="0">
                <a:latin typeface="Calibri" panose="020F0502020204030204" pitchFamily="34" charset="0"/>
              </a:rPr>
              <a:t> </a:t>
            </a:r>
            <a:r>
              <a:rPr lang="en-ZA" altLang="en-US" sz="2800" b="1" dirty="0" err="1">
                <a:latin typeface="Calibri" panose="020F0502020204030204" pitchFamily="34" charset="0"/>
              </a:rPr>
              <a:t>opbrengs</a:t>
            </a:r>
            <a:endParaRPr lang="en-ZA" altLang="en-US" sz="2800" b="1" dirty="0">
              <a:latin typeface="Calibri" panose="020F0502020204030204" pitchFamily="34" charset="0"/>
            </a:endParaRPr>
          </a:p>
          <a:p>
            <a:pPr algn="just">
              <a:spcBef>
                <a:spcPct val="50000"/>
              </a:spcBef>
              <a:buClr>
                <a:srgbClr val="C00000"/>
              </a:buClr>
              <a:buSzTx/>
              <a:buFont typeface="Wingdings" panose="05000000000000000000" pitchFamily="2" charset="2"/>
              <a:buChar char="q"/>
            </a:pPr>
            <a:r>
              <a:rPr lang="en-ZA" altLang="en-US" sz="2800" b="1" dirty="0">
                <a:latin typeface="Calibri" panose="020F0502020204030204" pitchFamily="34" charset="0"/>
              </a:rPr>
              <a:t>	theoretical yield / </a:t>
            </a:r>
            <a:r>
              <a:rPr lang="en-ZA" altLang="en-US" sz="2800" b="1" dirty="0" err="1">
                <a:latin typeface="Calibri" panose="020F0502020204030204" pitchFamily="34" charset="0"/>
              </a:rPr>
              <a:t>teoretiese</a:t>
            </a:r>
            <a:r>
              <a:rPr lang="en-ZA" altLang="en-US" sz="2800" b="1" dirty="0">
                <a:latin typeface="Calibri" panose="020F0502020204030204" pitchFamily="34" charset="0"/>
              </a:rPr>
              <a:t> </a:t>
            </a:r>
            <a:r>
              <a:rPr lang="en-ZA" altLang="en-US" sz="2800" b="1" dirty="0" err="1">
                <a:latin typeface="Calibri" panose="020F0502020204030204" pitchFamily="34" charset="0"/>
              </a:rPr>
              <a:t>opbrengs</a:t>
            </a:r>
            <a:endParaRPr lang="en-ZA" altLang="en-US" sz="2800" b="1" dirty="0">
              <a:latin typeface="Calibri" panose="020F0502020204030204" pitchFamily="34" charset="0"/>
            </a:endParaRPr>
          </a:p>
          <a:p>
            <a:pPr algn="just">
              <a:spcBef>
                <a:spcPct val="50000"/>
              </a:spcBef>
              <a:buClr>
                <a:srgbClr val="C00000"/>
              </a:buClr>
              <a:buSzTx/>
              <a:buFont typeface="Wingdings" panose="05000000000000000000" pitchFamily="2" charset="2"/>
              <a:buChar char="q"/>
            </a:pPr>
            <a:r>
              <a:rPr lang="en-ZA" altLang="en-US" sz="2800" b="1" dirty="0">
                <a:latin typeface="Calibri" panose="020F0502020204030204" pitchFamily="34" charset="0"/>
              </a:rPr>
              <a:t>	percent yield / </a:t>
            </a:r>
            <a:r>
              <a:rPr lang="en-ZA" altLang="en-US" sz="2800" b="1" dirty="0" err="1">
                <a:latin typeface="Calibri" panose="020F0502020204030204" pitchFamily="34" charset="0"/>
              </a:rPr>
              <a:t>persentasie</a:t>
            </a:r>
            <a:r>
              <a:rPr lang="en-ZA" altLang="en-US" sz="2800" b="1" dirty="0">
                <a:latin typeface="Calibri" panose="020F0502020204030204" pitchFamily="34" charset="0"/>
              </a:rPr>
              <a:t> </a:t>
            </a:r>
            <a:r>
              <a:rPr lang="en-ZA" altLang="en-US" sz="2800" b="1" dirty="0" err="1">
                <a:latin typeface="Calibri" panose="020F0502020204030204" pitchFamily="34" charset="0"/>
              </a:rPr>
              <a:t>opbrengs</a:t>
            </a:r>
            <a:endParaRPr lang="en-ZA" altLang="en-US" sz="2800" b="1" dirty="0">
              <a:latin typeface="Calibri" panose="020F0502020204030204" pitchFamily="34" charset="0"/>
            </a:endParaRPr>
          </a:p>
          <a:p>
            <a:pPr algn="just">
              <a:spcBef>
                <a:spcPct val="50000"/>
              </a:spcBef>
              <a:buSzTx/>
              <a:buFontTx/>
              <a:buNone/>
            </a:pPr>
            <a:endParaRPr lang="en-ZA" altLang="en-US" sz="2800" b="1" dirty="0">
              <a:solidFill>
                <a:srgbClr val="FF9218"/>
              </a:solidFill>
              <a:latin typeface="Calibri" panose="020F0502020204030204" pitchFamily="34" charset="0"/>
            </a:endParaRPr>
          </a:p>
          <a:p>
            <a:pPr algn="just">
              <a:spcBef>
                <a:spcPct val="50000"/>
              </a:spcBef>
              <a:buSzTx/>
              <a:buFontTx/>
              <a:buNone/>
            </a:pPr>
            <a:r>
              <a:rPr lang="en-ZA" altLang="en-US" sz="2800" b="1" dirty="0" err="1" smtClean="0">
                <a:solidFill>
                  <a:srgbClr val="FF9218"/>
                </a:solidFill>
                <a:latin typeface="Calibri" panose="020F0502020204030204" pitchFamily="34" charset="0"/>
              </a:rPr>
              <a:t>Bereken</a:t>
            </a:r>
            <a:r>
              <a:rPr lang="en-ZA" altLang="en-US" sz="2800" b="1" dirty="0" smtClean="0">
                <a:solidFill>
                  <a:srgbClr val="FF9218"/>
                </a:solidFill>
                <a:latin typeface="Calibri" panose="020F0502020204030204" pitchFamily="34" charset="0"/>
              </a:rPr>
              <a:t>::</a:t>
            </a:r>
            <a:endParaRPr lang="en-ZA" altLang="en-US" sz="2800" b="1" dirty="0">
              <a:solidFill>
                <a:srgbClr val="FF9218"/>
              </a:solidFill>
              <a:latin typeface="Calibri" panose="020F0502020204030204" pitchFamily="34" charset="0"/>
            </a:endParaRPr>
          </a:p>
          <a:p>
            <a:pPr algn="just">
              <a:spcBef>
                <a:spcPct val="50000"/>
              </a:spcBef>
              <a:buSzTx/>
              <a:buFontTx/>
              <a:buNone/>
            </a:pPr>
            <a:r>
              <a:rPr lang="en-ZA" altLang="en-US" sz="2800" b="1" dirty="0">
                <a:latin typeface="Calibri" panose="020F0502020204030204" pitchFamily="34" charset="0"/>
              </a:rPr>
              <a:t>percent yield / </a:t>
            </a:r>
            <a:r>
              <a:rPr lang="en-ZA" altLang="en-US" sz="2800" b="1" dirty="0" err="1">
                <a:latin typeface="Calibri" panose="020F0502020204030204" pitchFamily="34" charset="0"/>
              </a:rPr>
              <a:t>persentasie</a:t>
            </a:r>
            <a:r>
              <a:rPr lang="en-ZA" altLang="en-US" sz="2800" b="1" dirty="0">
                <a:latin typeface="Calibri" panose="020F0502020204030204" pitchFamily="34" charset="0"/>
              </a:rPr>
              <a:t> </a:t>
            </a:r>
            <a:r>
              <a:rPr lang="en-ZA" altLang="en-US" sz="2800" b="1" dirty="0" err="1">
                <a:latin typeface="Calibri" panose="020F0502020204030204" pitchFamily="34" charset="0"/>
              </a:rPr>
              <a:t>opbrengs</a:t>
            </a:r>
            <a:r>
              <a:rPr lang="en-ZA" altLang="en-US" sz="2800" b="1" dirty="0">
                <a:latin typeface="Calibri" panose="020F0502020204030204" pitchFamily="34" charset="0"/>
              </a:rPr>
              <a:t> </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428" name="Text Box 4"/>
          <p:cNvSpPr txBox="1">
            <a:spLocks noChangeArrowheads="1"/>
          </p:cNvSpPr>
          <p:nvPr/>
        </p:nvSpPr>
        <p:spPr bwMode="auto">
          <a:xfrm>
            <a:off x="611188" y="549275"/>
            <a:ext cx="7632700" cy="654050"/>
          </a:xfrm>
          <a:prstGeom prst="rect">
            <a:avLst/>
          </a:prstGeom>
          <a:solidFill>
            <a:srgbClr val="EEE910"/>
          </a:solidFill>
          <a:ln w="12700">
            <a:solidFill>
              <a:schemeClr val="tx1"/>
            </a:solidFill>
            <a:miter lim="800000"/>
            <a:headEnd type="none" w="sm" len="sm"/>
            <a:tailEnd type="none" w="sm" len="sm"/>
          </a:ln>
          <a:effectLst/>
        </p:spPr>
        <p:txBody>
          <a:bodyPr>
            <a:spAutoFit/>
          </a:bodyPr>
          <a:lstStyle/>
          <a:p>
            <a:pPr algn="ctr">
              <a:spcBef>
                <a:spcPct val="50000"/>
              </a:spcBef>
              <a:defRPr/>
            </a:pPr>
            <a:r>
              <a:rPr lang="en-ZA" sz="3600" noProof="1">
                <a:solidFill>
                  <a:srgbClr val="6E0043"/>
                </a:solidFill>
                <a:effectLst>
                  <a:outerShdw blurRad="38100" dist="38100" dir="2700000" algn="tl">
                    <a:srgbClr val="000000"/>
                  </a:outerShdw>
                </a:effectLst>
                <a:latin typeface="Arial" charset="0"/>
              </a:rPr>
              <a:t>Teoretiese </a:t>
            </a:r>
            <a:r>
              <a:rPr lang="en-US" sz="3600">
                <a:solidFill>
                  <a:srgbClr val="6E0043"/>
                </a:solidFill>
                <a:effectLst>
                  <a:outerShdw blurRad="38100" dist="38100" dir="2700000" algn="tl">
                    <a:srgbClr val="000000"/>
                  </a:outerShdw>
                </a:effectLst>
                <a:latin typeface="Arial" charset="0"/>
              </a:rPr>
              <a:t>vs Werklike O</a:t>
            </a:r>
            <a:r>
              <a:rPr lang="en-US" sz="3600" noProof="1">
                <a:solidFill>
                  <a:srgbClr val="6E0043"/>
                </a:solidFill>
                <a:effectLst>
                  <a:outerShdw blurRad="38100" dist="38100" dir="2700000" algn="tl">
                    <a:srgbClr val="000000"/>
                  </a:outerShdw>
                </a:effectLst>
                <a:latin typeface="Arial" charset="0"/>
              </a:rPr>
              <a:t>pbrengs</a:t>
            </a:r>
            <a:endParaRPr lang="en-US" sz="3600" noProof="1">
              <a:solidFill>
                <a:srgbClr val="063DE8"/>
              </a:solidFill>
              <a:latin typeface="Arial" charset="0"/>
            </a:endParaRPr>
          </a:p>
        </p:txBody>
      </p:sp>
      <p:sp>
        <p:nvSpPr>
          <p:cNvPr id="359429" name="Text Box 5"/>
          <p:cNvSpPr txBox="1">
            <a:spLocks noChangeArrowheads="1"/>
          </p:cNvSpPr>
          <p:nvPr/>
        </p:nvSpPr>
        <p:spPr bwMode="auto">
          <a:xfrm>
            <a:off x="755650" y="1557338"/>
            <a:ext cx="7772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US" altLang="en-US" sz="2800" noProof="1">
                <a:latin typeface="Arial" panose="020B0604020202020204" pitchFamily="34" charset="0"/>
              </a:rPr>
              <a:t>Die </a:t>
            </a:r>
            <a:r>
              <a:rPr lang="en-US" altLang="en-US" sz="2800">
                <a:solidFill>
                  <a:schemeClr val="hlink"/>
                </a:solidFill>
                <a:latin typeface="Arial" panose="020B0604020202020204" pitchFamily="34" charset="0"/>
              </a:rPr>
              <a:t>teoretiese opbrengs</a:t>
            </a:r>
            <a:r>
              <a:rPr lang="en-US" altLang="en-US" sz="2800">
                <a:latin typeface="Arial" panose="020B0604020202020204" pitchFamily="34" charset="0"/>
              </a:rPr>
              <a:t> is die </a:t>
            </a:r>
            <a:r>
              <a:rPr lang="en-US" altLang="en-US" sz="2800" noProof="1">
                <a:latin typeface="Arial" panose="020B0604020202020204" pitchFamily="34" charset="0"/>
              </a:rPr>
              <a:t>hoeveelheid produk wat uit 'n </a:t>
            </a:r>
            <a:r>
              <a:rPr lang="en-US" altLang="en-US" sz="2800">
                <a:latin typeface="Arial" panose="020B0604020202020204" pitchFamily="34" charset="0"/>
              </a:rPr>
              <a:t>chemiese </a:t>
            </a:r>
            <a:r>
              <a:rPr lang="en-US" altLang="en-US" sz="2800" noProof="1">
                <a:latin typeface="Arial" panose="020B0604020202020204" pitchFamily="34" charset="0"/>
              </a:rPr>
              <a:t>reaksie verkry </a:t>
            </a:r>
            <a:r>
              <a:rPr lang="en-US" altLang="en-US" sz="2800" noProof="1">
                <a:solidFill>
                  <a:schemeClr val="hlink"/>
                </a:solidFill>
                <a:latin typeface="Arial" panose="020B0604020202020204" pitchFamily="34" charset="0"/>
              </a:rPr>
              <a:t>behoort</a:t>
            </a:r>
            <a:r>
              <a:rPr lang="en-US" altLang="en-US" sz="2800" noProof="1">
                <a:latin typeface="Arial" panose="020B0604020202020204" pitchFamily="34" charset="0"/>
              </a:rPr>
              <a:t> te word.</a:t>
            </a:r>
          </a:p>
        </p:txBody>
      </p:sp>
      <p:sp>
        <p:nvSpPr>
          <p:cNvPr id="359430" name="Text Box 6"/>
          <p:cNvSpPr txBox="1">
            <a:spLocks noChangeArrowheads="1"/>
          </p:cNvSpPr>
          <p:nvPr/>
        </p:nvSpPr>
        <p:spPr bwMode="auto">
          <a:xfrm>
            <a:off x="755650" y="3213100"/>
            <a:ext cx="7696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US" altLang="en-US" sz="2800" noProof="1">
                <a:latin typeface="Arial" panose="020B0604020202020204" pitchFamily="34" charset="0"/>
              </a:rPr>
              <a:t>Tydens 'n </a:t>
            </a:r>
            <a:r>
              <a:rPr lang="en-US" altLang="en-US" sz="2800">
                <a:latin typeface="Arial" panose="020B0604020202020204" pitchFamily="34" charset="0"/>
              </a:rPr>
              <a:t>chemiese</a:t>
            </a:r>
            <a:r>
              <a:rPr lang="en-US" altLang="en-US" sz="2800" noProof="1">
                <a:latin typeface="Arial" panose="020B0604020202020204" pitchFamily="34" charset="0"/>
              </a:rPr>
              <a:t> reaksie </a:t>
            </a:r>
            <a:r>
              <a:rPr lang="en-US" altLang="en-US" sz="2800">
                <a:latin typeface="Arial" panose="020B0604020202020204" pitchFamily="34" charset="0"/>
              </a:rPr>
              <a:t>kan </a:t>
            </a:r>
            <a:r>
              <a:rPr lang="en-US" altLang="en-US" sz="2800" noProof="1">
                <a:latin typeface="Arial" panose="020B0604020202020204" pitchFamily="34" charset="0"/>
              </a:rPr>
              <a:t>'n </a:t>
            </a:r>
            <a:r>
              <a:rPr lang="en-US" altLang="en-US" sz="2800">
                <a:solidFill>
                  <a:schemeClr val="hlink"/>
                </a:solidFill>
                <a:latin typeface="Arial" panose="020B0604020202020204" pitchFamily="34" charset="0"/>
              </a:rPr>
              <a:t>gedeelte</a:t>
            </a:r>
            <a:r>
              <a:rPr lang="en-US" altLang="en-US" sz="2800">
                <a:latin typeface="Arial" panose="020B0604020202020204" pitchFamily="34" charset="0"/>
              </a:rPr>
              <a:t> </a:t>
            </a:r>
            <a:r>
              <a:rPr lang="en-US" altLang="en-US" sz="2800" noProof="1">
                <a:latin typeface="Arial" panose="020B0604020202020204" pitchFamily="34" charset="0"/>
              </a:rPr>
              <a:t>van die </a:t>
            </a:r>
            <a:r>
              <a:rPr lang="en-US" altLang="en-US" sz="2800" noProof="1">
                <a:solidFill>
                  <a:schemeClr val="hlink"/>
                </a:solidFill>
                <a:latin typeface="Arial" panose="020B0604020202020204" pitchFamily="34" charset="0"/>
              </a:rPr>
              <a:t>produk</a:t>
            </a:r>
            <a:r>
              <a:rPr lang="en-US" altLang="en-US" sz="2800">
                <a:solidFill>
                  <a:schemeClr val="hlink"/>
                </a:solidFill>
                <a:latin typeface="Arial" panose="020B0604020202020204" pitchFamily="34" charset="0"/>
              </a:rPr>
              <a:t>(te)</a:t>
            </a:r>
            <a:r>
              <a:rPr lang="en-US" altLang="en-US" sz="2800" noProof="1">
                <a:latin typeface="Arial" panose="020B0604020202020204" pitchFamily="34" charset="0"/>
              </a:rPr>
              <a:t> </a:t>
            </a:r>
            <a:r>
              <a:rPr lang="en-US" altLang="en-US" sz="2800" noProof="1">
                <a:solidFill>
                  <a:schemeClr val="hlink"/>
                </a:solidFill>
                <a:latin typeface="Arial" panose="020B0604020202020204" pitchFamily="34" charset="0"/>
              </a:rPr>
              <a:t>verlore</a:t>
            </a:r>
            <a:r>
              <a:rPr lang="en-US" altLang="en-US" sz="2800">
                <a:latin typeface="Arial" panose="020B0604020202020204" pitchFamily="34" charset="0"/>
              </a:rPr>
              <a:t> gaan</a:t>
            </a:r>
            <a:r>
              <a:rPr lang="en-US" altLang="en-US" sz="2800" noProof="1">
                <a:latin typeface="Arial" panose="020B0604020202020204" pitchFamily="34" charset="0"/>
              </a:rPr>
              <a:t> as gevolg van praktiese probleme.</a:t>
            </a:r>
          </a:p>
        </p:txBody>
      </p:sp>
      <p:sp>
        <p:nvSpPr>
          <p:cNvPr id="359431" name="Text Box 7"/>
          <p:cNvSpPr txBox="1">
            <a:spLocks noChangeArrowheads="1"/>
          </p:cNvSpPr>
          <p:nvPr/>
        </p:nvSpPr>
        <p:spPr bwMode="auto">
          <a:xfrm>
            <a:off x="755650" y="4941888"/>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50000"/>
              </a:spcBef>
              <a:buSzTx/>
              <a:buFontTx/>
              <a:buNone/>
            </a:pPr>
            <a:r>
              <a:rPr lang="en-US" altLang="en-US" sz="2800">
                <a:latin typeface="Arial" panose="020B0604020202020204" pitchFamily="34" charset="0"/>
              </a:rPr>
              <a:t>The </a:t>
            </a:r>
            <a:r>
              <a:rPr lang="en-US" altLang="en-US" sz="2800">
                <a:solidFill>
                  <a:schemeClr val="hlink"/>
                </a:solidFill>
                <a:latin typeface="Arial" panose="020B0604020202020204" pitchFamily="34" charset="0"/>
              </a:rPr>
              <a:t>real yield / ‘werklike</a:t>
            </a:r>
            <a:r>
              <a:rPr lang="en-US" altLang="en-US" sz="2800" noProof="1">
                <a:solidFill>
                  <a:schemeClr val="hlink"/>
                </a:solidFill>
                <a:latin typeface="Arial" panose="020B0604020202020204" pitchFamily="34" charset="0"/>
              </a:rPr>
              <a:t> opbrengs</a:t>
            </a:r>
            <a:r>
              <a:rPr lang="en-US" altLang="en-US" sz="2800">
                <a:solidFill>
                  <a:schemeClr val="hlink"/>
                </a:solidFill>
                <a:latin typeface="Arial" panose="020B0604020202020204" pitchFamily="34" charset="0"/>
              </a:rPr>
              <a:t>’</a:t>
            </a:r>
            <a:r>
              <a:rPr lang="en-US" altLang="en-US" sz="2800" noProof="1">
                <a:latin typeface="Arial" panose="020B0604020202020204" pitchFamily="34" charset="0"/>
              </a:rPr>
              <a:t> is </a:t>
            </a:r>
            <a:r>
              <a:rPr lang="en-US" altLang="en-US" sz="2800">
                <a:latin typeface="Arial" panose="020B0604020202020204" pitchFamily="34" charset="0"/>
              </a:rPr>
              <a:t>therefore not equal to the </a:t>
            </a:r>
            <a:r>
              <a:rPr lang="en-US" altLang="en-US" sz="2800">
                <a:solidFill>
                  <a:schemeClr val="hlink"/>
                </a:solidFill>
                <a:latin typeface="Arial" panose="020B0604020202020204" pitchFamily="34" charset="0"/>
              </a:rPr>
              <a:t>theoretical yield</a:t>
            </a:r>
            <a:r>
              <a:rPr lang="en-US" altLang="en-US" sz="2800">
                <a:latin typeface="Arial" panose="020B0604020202020204" pitchFamily="34" charset="0"/>
              </a:rPr>
              <a:t>.</a:t>
            </a:r>
            <a:endParaRPr lang="en-US" altLang="en-US" sz="2800" noProof="1">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9429"/>
                                        </p:tgtEl>
                                        <p:attrNameLst>
                                          <p:attrName>style.visibility</p:attrName>
                                        </p:attrNameLst>
                                      </p:cBhvr>
                                      <p:to>
                                        <p:strVal val="visible"/>
                                      </p:to>
                                    </p:set>
                                    <p:anim calcmode="lin" valueType="num">
                                      <p:cBhvr>
                                        <p:cTn id="7" dur="500" fill="hold"/>
                                        <p:tgtEl>
                                          <p:spTgt spid="359429"/>
                                        </p:tgtEl>
                                        <p:attrNameLst>
                                          <p:attrName>ppt_w</p:attrName>
                                        </p:attrNameLst>
                                      </p:cBhvr>
                                      <p:tavLst>
                                        <p:tav tm="0">
                                          <p:val>
                                            <p:fltVal val="0"/>
                                          </p:val>
                                        </p:tav>
                                        <p:tav tm="100000">
                                          <p:val>
                                            <p:strVal val="#ppt_w"/>
                                          </p:val>
                                        </p:tav>
                                      </p:tavLst>
                                    </p:anim>
                                    <p:anim calcmode="lin" valueType="num">
                                      <p:cBhvr>
                                        <p:cTn id="8" dur="500" fill="hold"/>
                                        <p:tgtEl>
                                          <p:spTgt spid="35942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9430"/>
                                        </p:tgtEl>
                                        <p:attrNameLst>
                                          <p:attrName>style.visibility</p:attrName>
                                        </p:attrNameLst>
                                      </p:cBhvr>
                                      <p:to>
                                        <p:strVal val="visible"/>
                                      </p:to>
                                    </p:set>
                                    <p:anim calcmode="lin" valueType="num">
                                      <p:cBhvr>
                                        <p:cTn id="13" dur="500" fill="hold"/>
                                        <p:tgtEl>
                                          <p:spTgt spid="359430"/>
                                        </p:tgtEl>
                                        <p:attrNameLst>
                                          <p:attrName>ppt_w</p:attrName>
                                        </p:attrNameLst>
                                      </p:cBhvr>
                                      <p:tavLst>
                                        <p:tav tm="0">
                                          <p:val>
                                            <p:fltVal val="0"/>
                                          </p:val>
                                        </p:tav>
                                        <p:tav tm="100000">
                                          <p:val>
                                            <p:strVal val="#ppt_w"/>
                                          </p:val>
                                        </p:tav>
                                      </p:tavLst>
                                    </p:anim>
                                    <p:anim calcmode="lin" valueType="num">
                                      <p:cBhvr>
                                        <p:cTn id="14" dur="500" fill="hold"/>
                                        <p:tgtEl>
                                          <p:spTgt spid="35943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9431"/>
                                        </p:tgtEl>
                                        <p:attrNameLst>
                                          <p:attrName>style.visibility</p:attrName>
                                        </p:attrNameLst>
                                      </p:cBhvr>
                                      <p:to>
                                        <p:strVal val="visible"/>
                                      </p:to>
                                    </p:set>
                                    <p:anim calcmode="lin" valueType="num">
                                      <p:cBhvr>
                                        <p:cTn id="19" dur="500" fill="hold"/>
                                        <p:tgtEl>
                                          <p:spTgt spid="359431"/>
                                        </p:tgtEl>
                                        <p:attrNameLst>
                                          <p:attrName>ppt_w</p:attrName>
                                        </p:attrNameLst>
                                      </p:cBhvr>
                                      <p:tavLst>
                                        <p:tav tm="0">
                                          <p:val>
                                            <p:fltVal val="0"/>
                                          </p:val>
                                        </p:tav>
                                        <p:tav tm="100000">
                                          <p:val>
                                            <p:strVal val="#ppt_w"/>
                                          </p:val>
                                        </p:tav>
                                      </p:tavLst>
                                    </p:anim>
                                    <p:anim calcmode="lin" valueType="num">
                                      <p:cBhvr>
                                        <p:cTn id="20" dur="500" fill="hold"/>
                                        <p:tgtEl>
                                          <p:spTgt spid="3594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9" grpId="0" autoUpdateAnimBg="0"/>
      <p:bldP spid="359430" grpId="0" autoUpdateAnimBg="0"/>
      <p:bldP spid="35943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684213" y="404813"/>
            <a:ext cx="7848600" cy="91440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5400">
                <a:solidFill>
                  <a:srgbClr val="EEE910"/>
                </a:solidFill>
                <a:effectLst>
                  <a:outerShdw blurRad="38100" dist="38100" dir="2700000" algn="tl">
                    <a:srgbClr val="000000"/>
                  </a:outerShdw>
                </a:effectLst>
                <a:latin typeface="Arial" charset="0"/>
              </a:rPr>
              <a:t>Persentasie</a:t>
            </a:r>
            <a:r>
              <a:rPr lang="en-US" sz="5400" noProof="1">
                <a:solidFill>
                  <a:srgbClr val="EEE910"/>
                </a:solidFill>
                <a:effectLst>
                  <a:outerShdw blurRad="38100" dist="38100" dir="2700000" algn="tl">
                    <a:srgbClr val="000000"/>
                  </a:outerShdw>
                </a:effectLst>
                <a:latin typeface="Arial" charset="0"/>
              </a:rPr>
              <a:t> </a:t>
            </a:r>
            <a:r>
              <a:rPr lang="en-US" sz="5400">
                <a:solidFill>
                  <a:srgbClr val="EEE910"/>
                </a:solidFill>
                <a:effectLst>
                  <a:outerShdw blurRad="38100" dist="38100" dir="2700000" algn="tl">
                    <a:srgbClr val="000000"/>
                  </a:outerShdw>
                </a:effectLst>
                <a:latin typeface="Arial" charset="0"/>
              </a:rPr>
              <a:t>O</a:t>
            </a:r>
            <a:r>
              <a:rPr lang="en-US" sz="5400" noProof="1">
                <a:solidFill>
                  <a:srgbClr val="EEE910"/>
                </a:solidFill>
                <a:effectLst>
                  <a:outerShdw blurRad="38100" dist="38100" dir="2700000" algn="tl">
                    <a:srgbClr val="000000"/>
                  </a:outerShdw>
                </a:effectLst>
                <a:latin typeface="Arial" charset="0"/>
              </a:rPr>
              <a:t>pbrengs</a:t>
            </a:r>
            <a:endParaRPr lang="en-US" sz="3600" noProof="1">
              <a:solidFill>
                <a:schemeClr val="accent1"/>
              </a:solidFill>
              <a:latin typeface="Arial" charset="0"/>
            </a:endParaRPr>
          </a:p>
        </p:txBody>
      </p:sp>
      <p:sp>
        <p:nvSpPr>
          <p:cNvPr id="77827" name="Text Box 3"/>
          <p:cNvSpPr txBox="1">
            <a:spLocks noChangeArrowheads="1"/>
          </p:cNvSpPr>
          <p:nvPr/>
        </p:nvSpPr>
        <p:spPr bwMode="auto">
          <a:xfrm>
            <a:off x="827088" y="1826821"/>
            <a:ext cx="7467600" cy="954107"/>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ZA" sz="2800" noProof="1">
                <a:solidFill>
                  <a:schemeClr val="accent2"/>
                </a:solidFill>
                <a:effectLst>
                  <a:outerShdw blurRad="38100" dist="38100" dir="2700000" algn="tl">
                    <a:srgbClr val="000000"/>
                  </a:outerShdw>
                </a:effectLst>
                <a:latin typeface="Arial" charset="0"/>
              </a:rPr>
              <a:t>Om die </a:t>
            </a:r>
            <a:r>
              <a:rPr lang="en-US" sz="2800" dirty="0" err="1">
                <a:solidFill>
                  <a:schemeClr val="accent2"/>
                </a:solidFill>
                <a:effectLst>
                  <a:outerShdw blurRad="38100" dist="38100" dir="2700000" algn="tl">
                    <a:srgbClr val="000000"/>
                  </a:outerShdw>
                </a:effectLst>
                <a:latin typeface="Arial" charset="0"/>
              </a:rPr>
              <a:t>doeltreffendheid</a:t>
            </a:r>
            <a:r>
              <a:rPr lang="en-US" sz="2800" noProof="1">
                <a:solidFill>
                  <a:schemeClr val="accent2"/>
                </a:solidFill>
                <a:effectLst>
                  <a:outerShdw blurRad="38100" dist="38100" dir="2700000" algn="tl">
                    <a:srgbClr val="000000"/>
                  </a:outerShdw>
                </a:effectLst>
                <a:latin typeface="Arial" charset="0"/>
              </a:rPr>
              <a:t> </a:t>
            </a:r>
            <a:r>
              <a:rPr lang="en-US" sz="2800" dirty="0">
                <a:solidFill>
                  <a:schemeClr val="accent2"/>
                </a:solidFill>
                <a:effectLst>
                  <a:outerShdw blurRad="38100" dist="38100" dir="2700000" algn="tl">
                    <a:srgbClr val="000000"/>
                  </a:outerShdw>
                </a:effectLst>
                <a:latin typeface="Arial" charset="0"/>
              </a:rPr>
              <a:t>van </a:t>
            </a:r>
            <a:r>
              <a:rPr lang="en-US" sz="2800" noProof="1">
                <a:solidFill>
                  <a:schemeClr val="accent2"/>
                </a:solidFill>
                <a:effectLst>
                  <a:outerShdw blurRad="38100" dist="38100" dir="2700000" algn="tl">
                    <a:srgbClr val="000000"/>
                  </a:outerShdw>
                </a:effectLst>
                <a:latin typeface="Arial" charset="0"/>
              </a:rPr>
              <a:t>'n </a:t>
            </a:r>
            <a:r>
              <a:rPr lang="en-US" sz="2800" dirty="0" err="1">
                <a:solidFill>
                  <a:schemeClr val="accent2"/>
                </a:solidFill>
                <a:effectLst>
                  <a:outerShdw blurRad="38100" dist="38100" dir="2700000" algn="tl">
                    <a:srgbClr val="000000"/>
                  </a:outerShdw>
                </a:effectLst>
                <a:latin typeface="Arial" charset="0"/>
              </a:rPr>
              <a:t>chemiese</a:t>
            </a:r>
            <a:r>
              <a:rPr lang="en-US" sz="2800" dirty="0">
                <a:solidFill>
                  <a:schemeClr val="accent2"/>
                </a:solidFill>
                <a:effectLst>
                  <a:outerShdw blurRad="38100" dist="38100" dir="2700000" algn="tl">
                    <a:srgbClr val="000000"/>
                  </a:outerShdw>
                </a:effectLst>
                <a:latin typeface="Arial" charset="0"/>
              </a:rPr>
              <a:t> </a:t>
            </a:r>
            <a:r>
              <a:rPr lang="en-US" sz="2800" dirty="0" err="1">
                <a:solidFill>
                  <a:schemeClr val="accent2"/>
                </a:solidFill>
                <a:effectLst>
                  <a:outerShdw blurRad="38100" dist="38100" dir="2700000" algn="tl">
                    <a:srgbClr val="000000"/>
                  </a:outerShdw>
                </a:effectLst>
                <a:latin typeface="Arial" charset="0"/>
              </a:rPr>
              <a:t>reaksie</a:t>
            </a:r>
            <a:r>
              <a:rPr lang="en-US" sz="2800" dirty="0">
                <a:solidFill>
                  <a:schemeClr val="accent2"/>
                </a:solidFill>
                <a:effectLst>
                  <a:outerShdw blurRad="38100" dist="38100" dir="2700000" algn="tl">
                    <a:srgbClr val="000000"/>
                  </a:outerShdw>
                </a:effectLst>
                <a:latin typeface="Arial" charset="0"/>
              </a:rPr>
              <a:t> </a:t>
            </a:r>
            <a:r>
              <a:rPr lang="en-US" sz="2800" dirty="0" err="1">
                <a:solidFill>
                  <a:schemeClr val="accent2"/>
                </a:solidFill>
                <a:effectLst>
                  <a:outerShdw blurRad="38100" dist="38100" dir="2700000" algn="tl">
                    <a:srgbClr val="000000"/>
                  </a:outerShdw>
                </a:effectLst>
                <a:latin typeface="Arial" charset="0"/>
              </a:rPr>
              <a:t>te</a:t>
            </a:r>
            <a:r>
              <a:rPr lang="en-US" sz="2800" dirty="0">
                <a:solidFill>
                  <a:schemeClr val="accent2"/>
                </a:solidFill>
                <a:effectLst>
                  <a:outerShdw blurRad="38100" dist="38100" dir="2700000" algn="tl">
                    <a:srgbClr val="000000"/>
                  </a:outerShdw>
                </a:effectLst>
                <a:latin typeface="Arial" charset="0"/>
              </a:rPr>
              <a:t> </a:t>
            </a:r>
            <a:r>
              <a:rPr lang="en-US" sz="2800" dirty="0" err="1" smtClean="0">
                <a:solidFill>
                  <a:schemeClr val="accent2"/>
                </a:solidFill>
                <a:effectLst>
                  <a:outerShdw blurRad="38100" dist="38100" dir="2700000" algn="tl">
                    <a:srgbClr val="000000"/>
                  </a:outerShdw>
                </a:effectLst>
                <a:latin typeface="Arial" charset="0"/>
              </a:rPr>
              <a:t>bepaal</a:t>
            </a:r>
            <a:endParaRPr lang="en-US" sz="2800" dirty="0">
              <a:solidFill>
                <a:schemeClr val="accent2"/>
              </a:solidFill>
              <a:effectLst>
                <a:outerShdw blurRad="38100" dist="38100" dir="2700000" algn="tl">
                  <a:srgbClr val="000000"/>
                </a:outerShdw>
              </a:effectLst>
              <a:latin typeface="Arial" charset="0"/>
            </a:endParaRPr>
          </a:p>
        </p:txBody>
      </p:sp>
      <p:graphicFrame>
        <p:nvGraphicFramePr>
          <p:cNvPr id="77828" name="Object 4"/>
          <p:cNvGraphicFramePr>
            <a:graphicFrameLocks noChangeAspect="1"/>
          </p:cNvGraphicFramePr>
          <p:nvPr/>
        </p:nvGraphicFramePr>
        <p:xfrm>
          <a:off x="1116013" y="3860800"/>
          <a:ext cx="6800850" cy="708025"/>
        </p:xfrm>
        <a:graphic>
          <a:graphicData uri="http://schemas.openxmlformats.org/presentationml/2006/ole">
            <mc:AlternateContent xmlns:mc="http://schemas.openxmlformats.org/markup-compatibility/2006">
              <mc:Choice xmlns:v="urn:schemas-microsoft-com:vml" Requires="v">
                <p:oleObj spid="_x0000_s57355" name="Equation" r:id="rId4" imgW="5372100" imgH="558800" progId="Equation.3">
                  <p:embed/>
                </p:oleObj>
              </mc:Choice>
              <mc:Fallback>
                <p:oleObj name="Equation" r:id="rId4" imgW="5372100" imgH="558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860800"/>
                        <a:ext cx="6800850" cy="708025"/>
                      </a:xfrm>
                      <a:prstGeom prst="rect">
                        <a:avLst/>
                      </a:prstGeom>
                      <a:solidFill>
                        <a:srgbClr val="EEE910"/>
                      </a:solidFill>
                      <a:ln w="5715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30" name="Text Box 6"/>
          <p:cNvSpPr txBox="1">
            <a:spLocks noChangeArrowheads="1"/>
          </p:cNvSpPr>
          <p:nvPr/>
        </p:nvSpPr>
        <p:spPr bwMode="auto">
          <a:xfrm>
            <a:off x="1331913" y="4797425"/>
            <a:ext cx="6624637" cy="1552575"/>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u="sng">
                <a:effectLst>
                  <a:outerShdw blurRad="38100" dist="38100" dir="2700000" algn="tl">
                    <a:srgbClr val="FFFFFF"/>
                  </a:outerShdw>
                </a:effectLst>
                <a:latin typeface="Arial" charset="0"/>
              </a:rPr>
              <a:t>Implikasies vir Industrie:</a:t>
            </a:r>
          </a:p>
          <a:p>
            <a:pPr>
              <a:spcBef>
                <a:spcPct val="50000"/>
              </a:spcBef>
              <a:buFontTx/>
              <a:buChar char="•"/>
              <a:defRPr/>
            </a:pPr>
            <a:r>
              <a:rPr lang="en-US">
                <a:effectLst>
                  <a:outerShdw blurRad="38100" dist="38100" dir="2700000" algn="tl">
                    <a:srgbClr val="FFFFFF"/>
                  </a:outerShdw>
                </a:effectLst>
                <a:latin typeface="Arial" charset="0"/>
              </a:rPr>
              <a:t> Produksie</a:t>
            </a:r>
          </a:p>
          <a:p>
            <a:pPr>
              <a:spcBef>
                <a:spcPct val="50000"/>
              </a:spcBef>
              <a:buFontTx/>
              <a:buChar char="•"/>
              <a:defRPr/>
            </a:pPr>
            <a:r>
              <a:rPr lang="en-US">
                <a:effectLst>
                  <a:outerShdw blurRad="38100" dist="38100" dir="2700000" algn="tl">
                    <a:srgbClr val="FFFFFF"/>
                  </a:outerShdw>
                </a:effectLst>
                <a:latin typeface="Arial" charset="0"/>
              </a:rPr>
              <a:t> Koste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7830"/>
                                        </p:tgtEl>
                                        <p:attrNameLst>
                                          <p:attrName>style.visibility</p:attrName>
                                        </p:attrNameLst>
                                      </p:cBhvr>
                                      <p:to>
                                        <p:strVal val="visible"/>
                                      </p:to>
                                    </p:set>
                                    <p:animEffect transition="in" filter="fade">
                                      <p:cBhvr>
                                        <p:cTn id="13" dur="1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323528" y="1659572"/>
            <a:ext cx="8458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Char char="•"/>
              <a:defRPr sz="3200">
                <a:solidFill>
                  <a:schemeClr val="tx1"/>
                </a:solidFill>
                <a:latin typeface="Times" panose="02020603050405020304" pitchFamily="18" charset="0"/>
              </a:defRPr>
            </a:lvl1pPr>
            <a:lvl2pPr>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lvl="1">
              <a:spcBef>
                <a:spcPct val="0"/>
              </a:spcBef>
              <a:buSzTx/>
              <a:buFontTx/>
              <a:buNone/>
            </a:pPr>
            <a:r>
              <a:rPr lang="en-US" altLang="en-US" sz="2400" b="1" noProof="1">
                <a:latin typeface="Arial" panose="020B0604020202020204" pitchFamily="34" charset="0"/>
              </a:rPr>
              <a:t>Metanol</a:t>
            </a:r>
            <a:r>
              <a:rPr lang="en-US" altLang="en-US" sz="2400" b="1" dirty="0">
                <a:latin typeface="Arial" panose="020B0604020202020204" pitchFamily="34" charset="0"/>
              </a:rPr>
              <a:t> </a:t>
            </a:r>
            <a:r>
              <a:rPr lang="en-US" altLang="en-US" sz="2400" b="1" noProof="1">
                <a:latin typeface="Arial" panose="020B0604020202020204" pitchFamily="34" charset="0"/>
              </a:rPr>
              <a:t>kan ontbind word om waterstofgas te lewer wat as brandstof gebruik kan word.</a:t>
            </a:r>
            <a:endParaRPr lang="en-US" altLang="en-US" sz="2400" b="1" dirty="0">
              <a:latin typeface="Arial" panose="020B0604020202020204" pitchFamily="34" charset="0"/>
            </a:endParaRPr>
          </a:p>
          <a:p>
            <a:pPr lvl="1">
              <a:spcBef>
                <a:spcPct val="0"/>
              </a:spcBef>
              <a:buSzTx/>
              <a:buFontTx/>
              <a:buNone/>
            </a:pPr>
            <a:endParaRPr lang="en-US" altLang="en-US" sz="2400" b="1" noProof="1">
              <a:latin typeface="Arial" panose="020B0604020202020204" pitchFamily="34" charset="0"/>
            </a:endParaRPr>
          </a:p>
          <a:p>
            <a:pPr lvl="1" algn="just">
              <a:spcBef>
                <a:spcPct val="0"/>
              </a:spcBef>
              <a:buSzTx/>
              <a:buFontTx/>
              <a:buNone/>
            </a:pPr>
            <a:r>
              <a:rPr lang="en-US" altLang="en-US" sz="2400" b="1" noProof="1">
                <a:latin typeface="Arial" panose="020B0604020202020204" pitchFamily="34" charset="0"/>
              </a:rPr>
              <a:t>		CH</a:t>
            </a:r>
            <a:r>
              <a:rPr lang="en-US" altLang="en-US" sz="2400" b="1" baseline="-25000" noProof="1">
                <a:latin typeface="Arial" panose="020B0604020202020204" pitchFamily="34" charset="0"/>
              </a:rPr>
              <a:t>3</a:t>
            </a:r>
            <a:r>
              <a:rPr lang="en-US" altLang="en-US" sz="2400" b="1" noProof="1">
                <a:latin typeface="Arial" panose="020B0604020202020204" pitchFamily="34" charset="0"/>
              </a:rPr>
              <a:t>OH(</a:t>
            </a:r>
            <a:r>
              <a:rPr lang="en-US" altLang="en-US" sz="2400" b="1" noProof="1">
                <a:latin typeface="Arial" panose="020B0604020202020204" pitchFamily="34" charset="0"/>
                <a:sym typeface="MT Extra" panose="05050102010205020202" pitchFamily="18" charset="2"/>
              </a:rPr>
              <a:t></a:t>
            </a:r>
            <a:r>
              <a:rPr lang="en-US" altLang="en-US" sz="2400" b="1" noProof="1">
                <a:latin typeface="Arial" panose="020B0604020202020204" pitchFamily="34" charset="0"/>
              </a:rPr>
              <a:t>)   </a:t>
            </a:r>
            <a:r>
              <a:rPr lang="en-US" altLang="en-US" sz="2400" b="1" noProof="1">
                <a:latin typeface="Arial" panose="020B0604020202020204" pitchFamily="34" charset="0"/>
                <a:sym typeface="Symbol" panose="05050102010706020507" pitchFamily="18" charset="2"/>
              </a:rPr>
              <a:t></a:t>
            </a:r>
            <a:r>
              <a:rPr lang="en-US" altLang="en-US" sz="2400" b="1" noProof="1">
                <a:latin typeface="Arial" panose="020B0604020202020204" pitchFamily="34" charset="0"/>
              </a:rPr>
              <a:t>   2H</a:t>
            </a:r>
            <a:r>
              <a:rPr lang="en-US" altLang="en-US" sz="2400" b="1" baseline="-25000" noProof="1">
                <a:latin typeface="Arial" panose="020B0604020202020204" pitchFamily="34" charset="0"/>
              </a:rPr>
              <a:t>2</a:t>
            </a:r>
            <a:r>
              <a:rPr lang="en-US" altLang="en-US" sz="2400" b="1" noProof="1">
                <a:latin typeface="Arial" panose="020B0604020202020204" pitchFamily="34" charset="0"/>
              </a:rPr>
              <a:t>(g)  +  CO(g)</a:t>
            </a:r>
          </a:p>
          <a:p>
            <a:pPr algn="just">
              <a:spcBef>
                <a:spcPct val="0"/>
              </a:spcBef>
              <a:buSzTx/>
              <a:buFontTx/>
              <a:buNone/>
            </a:pPr>
            <a:endParaRPr lang="en-US" altLang="en-US" sz="2400" b="1" noProof="1">
              <a:latin typeface="Arial" panose="020B0604020202020204" pitchFamily="34" charset="0"/>
            </a:endParaRPr>
          </a:p>
          <a:p>
            <a:pPr algn="just">
              <a:spcBef>
                <a:spcPct val="0"/>
              </a:spcBef>
              <a:buSzTx/>
              <a:buFontTx/>
              <a:buNone/>
            </a:pPr>
            <a:r>
              <a:rPr lang="en-US" altLang="en-US" sz="2400" b="1" dirty="0">
                <a:latin typeface="Arial" panose="020B0604020202020204" pitchFamily="34" charset="0"/>
              </a:rPr>
              <a:t>(a)	</a:t>
            </a:r>
            <a:r>
              <a:rPr lang="en-US" altLang="en-US" sz="2400" b="1" dirty="0" err="1">
                <a:latin typeface="Arial" panose="020B0604020202020204" pitchFamily="34" charset="0"/>
              </a:rPr>
              <a:t>Indien</a:t>
            </a:r>
            <a:r>
              <a:rPr lang="en-US" altLang="en-US" sz="2400" b="1" noProof="1">
                <a:latin typeface="Arial" panose="020B0604020202020204" pitchFamily="34" charset="0"/>
              </a:rPr>
              <a:t> </a:t>
            </a:r>
            <a:r>
              <a:rPr lang="en-US" altLang="en-US" sz="2400" b="1" noProof="1">
                <a:solidFill>
                  <a:schemeClr val="accent2"/>
                </a:solidFill>
                <a:latin typeface="Arial" panose="020B0604020202020204" pitchFamily="34" charset="0"/>
              </a:rPr>
              <a:t>125 g metanol</a:t>
            </a:r>
            <a:r>
              <a:rPr lang="en-US" altLang="en-US" sz="2400" b="1" noProof="1">
                <a:latin typeface="Arial" panose="020B0604020202020204" pitchFamily="34" charset="0"/>
              </a:rPr>
              <a:t> ontbind word, wat is die </a:t>
            </a:r>
            <a:r>
              <a:rPr lang="en-US" altLang="en-US" sz="2400" b="1" dirty="0">
                <a:latin typeface="Arial" panose="020B0604020202020204" pitchFamily="34" charset="0"/>
              </a:rPr>
              <a:t>	</a:t>
            </a:r>
            <a:r>
              <a:rPr lang="en-US" altLang="en-US" sz="2400" b="1" noProof="1">
                <a:solidFill>
                  <a:schemeClr val="hlink"/>
                </a:solidFill>
                <a:latin typeface="Arial" panose="020B0604020202020204" pitchFamily="34" charset="0"/>
              </a:rPr>
              <a:t>teoretiese opbrengs</a:t>
            </a:r>
            <a:r>
              <a:rPr lang="en-US" altLang="en-US" sz="2400" b="1" noProof="1">
                <a:latin typeface="Arial" panose="020B0604020202020204" pitchFamily="34" charset="0"/>
              </a:rPr>
              <a:t> van waterstof? </a:t>
            </a:r>
            <a:endParaRPr lang="en-US" altLang="en-US" sz="2400" b="1" dirty="0">
              <a:latin typeface="Arial" panose="020B0604020202020204" pitchFamily="34" charset="0"/>
            </a:endParaRPr>
          </a:p>
          <a:p>
            <a:pPr algn="just">
              <a:spcBef>
                <a:spcPct val="0"/>
              </a:spcBef>
              <a:buSzTx/>
              <a:buFontTx/>
              <a:buNone/>
            </a:pPr>
            <a:endParaRPr lang="en-US" altLang="en-US" sz="2400" b="1" dirty="0">
              <a:latin typeface="Arial" panose="020B0604020202020204" pitchFamily="34" charset="0"/>
            </a:endParaRPr>
          </a:p>
          <a:p>
            <a:pPr algn="just">
              <a:spcBef>
                <a:spcPct val="0"/>
              </a:spcBef>
              <a:buSzTx/>
              <a:buFontTx/>
              <a:buNone/>
            </a:pPr>
            <a:r>
              <a:rPr lang="en-US" altLang="en-US" sz="2400" b="1" dirty="0">
                <a:latin typeface="Arial" panose="020B0604020202020204" pitchFamily="34" charset="0"/>
              </a:rPr>
              <a:t>(b)	</a:t>
            </a:r>
            <a:r>
              <a:rPr lang="en-US" altLang="en-US" sz="2400" b="1" dirty="0" err="1" smtClean="0">
                <a:latin typeface="Arial" panose="020B0604020202020204" pitchFamily="34" charset="0"/>
              </a:rPr>
              <a:t>Indien</a:t>
            </a:r>
            <a:r>
              <a:rPr lang="en-US" altLang="en-US" sz="2400" b="1" dirty="0" smtClean="0">
                <a:latin typeface="Arial" panose="020B0604020202020204" pitchFamily="34" charset="0"/>
              </a:rPr>
              <a:t> </a:t>
            </a:r>
            <a:r>
              <a:rPr lang="en-US" altLang="en-US" sz="2400" b="1" dirty="0" err="1" smtClean="0">
                <a:latin typeface="Arial" panose="020B0604020202020204" pitchFamily="34" charset="0"/>
              </a:rPr>
              <a:t>slegs</a:t>
            </a:r>
            <a:r>
              <a:rPr lang="en-US" altLang="en-US" sz="2400" b="1" dirty="0" smtClean="0">
                <a:latin typeface="Arial" panose="020B0604020202020204" pitchFamily="34" charset="0"/>
              </a:rPr>
              <a:t> </a:t>
            </a:r>
            <a:r>
              <a:rPr lang="en-US" altLang="en-US" sz="2400" b="1" noProof="1" smtClean="0">
                <a:solidFill>
                  <a:schemeClr val="accent2"/>
                </a:solidFill>
                <a:latin typeface="Arial" panose="020B0604020202020204" pitchFamily="34" charset="0"/>
              </a:rPr>
              <a:t>13</a:t>
            </a:r>
            <a:r>
              <a:rPr lang="en-US" altLang="en-US" sz="2400" b="1" dirty="0" smtClean="0">
                <a:solidFill>
                  <a:schemeClr val="accent2"/>
                </a:solidFill>
                <a:latin typeface="Arial" panose="020B0604020202020204" pitchFamily="34" charset="0"/>
              </a:rPr>
              <a:t>.</a:t>
            </a:r>
            <a:r>
              <a:rPr lang="en-US" altLang="en-US" sz="2400" b="1" noProof="1" smtClean="0">
                <a:solidFill>
                  <a:schemeClr val="accent2"/>
                </a:solidFill>
                <a:latin typeface="Arial" panose="020B0604020202020204" pitchFamily="34" charset="0"/>
              </a:rPr>
              <a:t>6 </a:t>
            </a:r>
            <a:r>
              <a:rPr lang="en-US" altLang="en-US" sz="2400" b="1" noProof="1">
                <a:solidFill>
                  <a:schemeClr val="accent2"/>
                </a:solidFill>
                <a:latin typeface="Arial" panose="020B0604020202020204" pitchFamily="34" charset="0"/>
              </a:rPr>
              <a:t>g </a:t>
            </a:r>
            <a:r>
              <a:rPr lang="en-US" altLang="en-US" sz="2400" b="1" noProof="1" smtClean="0">
                <a:solidFill>
                  <a:schemeClr val="accent2"/>
                </a:solidFill>
                <a:latin typeface="Arial" panose="020B0604020202020204" pitchFamily="34" charset="0"/>
              </a:rPr>
              <a:t>waterstof</a:t>
            </a:r>
            <a:r>
              <a:rPr lang="en-US" altLang="en-US" sz="2400" b="1" noProof="1" smtClean="0">
                <a:latin typeface="Arial" panose="020B0604020202020204" pitchFamily="34" charset="0"/>
              </a:rPr>
              <a:t> verkry word, wat is 	die persentasie opbrengs van die gas?</a:t>
            </a:r>
            <a:endParaRPr lang="en-US" altLang="en-US" sz="2400" b="1" noProof="1">
              <a:latin typeface="Arial" panose="020B0604020202020204" pitchFamily="34" charset="0"/>
            </a:endParaRPr>
          </a:p>
        </p:txBody>
      </p:sp>
      <p:sp>
        <p:nvSpPr>
          <p:cNvPr id="59395" name="Text Box 10"/>
          <p:cNvSpPr txBox="1">
            <a:spLocks noChangeArrowheads="1"/>
          </p:cNvSpPr>
          <p:nvPr/>
        </p:nvSpPr>
        <p:spPr bwMode="auto">
          <a:xfrm>
            <a:off x="3071813" y="476250"/>
            <a:ext cx="3436937" cy="461665"/>
          </a:xfrm>
          <a:prstGeom prst="rect">
            <a:avLst/>
          </a:prstGeom>
          <a:solidFill>
            <a:srgbClr val="FF9218"/>
          </a:solidFill>
          <a:ln w="12700">
            <a:solidFill>
              <a:schemeClr val="hlink"/>
            </a:solidFill>
            <a:miter lim="800000"/>
            <a:headEnd type="none" w="sm" len="sm"/>
            <a:tailEnd type="none" w="sm" len="sm"/>
          </a:ln>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lgn="ctr">
              <a:spcBef>
                <a:spcPct val="50000"/>
              </a:spcBef>
              <a:buSzTx/>
              <a:buFontTx/>
              <a:buNone/>
            </a:pPr>
            <a:r>
              <a:rPr lang="en-ZA" altLang="en-US" sz="2400" b="1" dirty="0" err="1">
                <a:latin typeface="Arial" panose="020B0604020202020204" pitchFamily="34" charset="0"/>
              </a:rPr>
              <a:t>Probeer</a:t>
            </a:r>
            <a:r>
              <a:rPr lang="en-ZA" altLang="en-US" sz="2400" b="1" dirty="0">
                <a:latin typeface="Arial" panose="020B0604020202020204" pitchFamily="34" charset="0"/>
              </a:rPr>
              <a:t>  </a:t>
            </a:r>
            <a:r>
              <a:rPr lang="en-ZA" altLang="en-US" sz="2400" b="1" dirty="0" smtClean="0">
                <a:latin typeface="Arial" panose="020B0604020202020204" pitchFamily="34" charset="0"/>
              </a:rPr>
              <a:t>Self 4.3 a</a:t>
            </a:r>
            <a:endParaRPr lang="en-ZA" altLang="en-US" sz="2400" b="1" dirty="0">
              <a:latin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95536" y="1628800"/>
            <a:ext cx="8501062" cy="2506910"/>
          </a:xfrm>
          <a:solidFill>
            <a:srgbClr val="FCFEB9"/>
          </a:solidFill>
          <a:effectLst>
            <a:outerShdw dist="107763" dir="2700000" algn="ctr" rotWithShape="0">
              <a:schemeClr val="bg2"/>
            </a:outerShdw>
          </a:effectLst>
        </p:spPr>
        <p:txBody>
          <a:bodyPr/>
          <a:lstStyle/>
          <a:p>
            <a:pPr algn="l"/>
            <a:r>
              <a:rPr lang="en-US" altLang="en-US" sz="2400" b="1" noProof="1" smtClean="0">
                <a:latin typeface="Comic Sans MS" panose="030F0702030302020204" pitchFamily="66" charset="0"/>
              </a:rPr>
              <a:t>Indien 454 </a:t>
            </a:r>
            <a:r>
              <a:rPr lang="en-US" altLang="en-US" sz="2400" b="1" noProof="1" smtClean="0">
                <a:latin typeface="Comic Sans MS" panose="030F0702030302020204" pitchFamily="66" charset="0"/>
              </a:rPr>
              <a:t>g </a:t>
            </a:r>
            <a:r>
              <a:rPr lang="en-US" altLang="en-US" sz="2400" b="1" noProof="1" smtClean="0">
                <a:latin typeface="Comic Sans MS" panose="030F0702030302020204" pitchFamily="66" charset="0"/>
              </a:rPr>
              <a:t>NH</a:t>
            </a:r>
            <a:r>
              <a:rPr lang="en-US" altLang="en-US" sz="2400" b="1" baseline="-25000" noProof="1" smtClean="0">
                <a:latin typeface="Comic Sans MS" panose="030F0702030302020204" pitchFamily="66" charset="0"/>
              </a:rPr>
              <a:t>4</a:t>
            </a:r>
            <a:r>
              <a:rPr lang="en-US" altLang="en-US" sz="2400" b="1" noProof="1" smtClean="0">
                <a:latin typeface="Comic Sans MS" panose="030F0702030302020204" pitchFamily="66" charset="0"/>
              </a:rPr>
              <a:t>NO</a:t>
            </a:r>
            <a:r>
              <a:rPr lang="en-US" altLang="en-US" sz="2400" b="1" baseline="-25000" noProof="1" smtClean="0">
                <a:latin typeface="Comic Sans MS" panose="030F0702030302020204" pitchFamily="66" charset="0"/>
              </a:rPr>
              <a:t>3</a:t>
            </a:r>
            <a:r>
              <a:rPr lang="en-US" altLang="en-US" sz="2400" b="1" noProof="1" smtClean="0">
                <a:latin typeface="Comic Sans MS" panose="030F0702030302020204" pitchFamily="66" charset="0"/>
              </a:rPr>
              <a:t> ontbind behoort daar teoreties 204 </a:t>
            </a:r>
            <a:r>
              <a:rPr lang="en-US" altLang="en-US" sz="2400" b="1" noProof="1" smtClean="0">
                <a:latin typeface="Comic Sans MS" panose="030F0702030302020204" pitchFamily="66" charset="0"/>
              </a:rPr>
              <a:t>g </a:t>
            </a:r>
            <a:r>
              <a:rPr lang="en-US" altLang="en-US" sz="2400" b="1" noProof="1" smtClean="0">
                <a:latin typeface="Comic Sans MS" panose="030F0702030302020204" pitchFamily="66" charset="0"/>
              </a:rPr>
              <a:t>H</a:t>
            </a:r>
            <a:r>
              <a:rPr lang="en-US" altLang="en-US" sz="2400" b="1" baseline="-25000" noProof="1" smtClean="0">
                <a:latin typeface="Comic Sans MS" panose="030F0702030302020204" pitchFamily="66" charset="0"/>
              </a:rPr>
              <a:t>2</a:t>
            </a:r>
            <a:r>
              <a:rPr lang="en-US" altLang="en-US" sz="2400" b="1" noProof="1" smtClean="0">
                <a:latin typeface="Comic Sans MS" panose="030F0702030302020204" pitchFamily="66" charset="0"/>
              </a:rPr>
              <a:t>O te vorm.  Bepaal die teoretiese opbrengs van N</a:t>
            </a:r>
            <a:r>
              <a:rPr lang="en-US" altLang="en-US" sz="2400" b="1" baseline="-25000" noProof="1" smtClean="0">
                <a:latin typeface="Comic Sans MS" panose="030F0702030302020204" pitchFamily="66" charset="0"/>
              </a:rPr>
              <a:t>2</a:t>
            </a:r>
            <a:r>
              <a:rPr lang="en-US" altLang="en-US" sz="2400" b="1" noProof="1" smtClean="0">
                <a:latin typeface="Comic Sans MS" panose="030F0702030302020204" pitchFamily="66" charset="0"/>
              </a:rPr>
              <a:t>O wat sal vorm. Bereken ook die persentasie opbrengs van die N</a:t>
            </a:r>
            <a:r>
              <a:rPr lang="en-US" altLang="en-US" sz="2400" b="1" baseline="-25000" noProof="1" smtClean="0">
                <a:latin typeface="Comic Sans MS" panose="030F0702030302020204" pitchFamily="66" charset="0"/>
              </a:rPr>
              <a:t>2</a:t>
            </a:r>
            <a:r>
              <a:rPr lang="en-US" altLang="en-US" sz="2400" b="1" noProof="1" smtClean="0">
                <a:latin typeface="Comic Sans MS" panose="030F0702030302020204" pitchFamily="66" charset="0"/>
              </a:rPr>
              <a:t>O indien die werklike opbrengs daarvan slegs 131 g was.</a:t>
            </a:r>
            <a:endParaRPr lang="en-US" altLang="en-US" sz="2400" b="1" noProof="1" smtClean="0">
              <a:latin typeface="Comic Sans MS" panose="030F0702030302020204" pitchFamily="66" charset="0"/>
            </a:endParaRPr>
          </a:p>
        </p:txBody>
      </p:sp>
      <p:sp>
        <p:nvSpPr>
          <p:cNvPr id="61443" name="Text Box 9"/>
          <p:cNvSpPr txBox="1">
            <a:spLocks noChangeArrowheads="1"/>
          </p:cNvSpPr>
          <p:nvPr/>
        </p:nvSpPr>
        <p:spPr bwMode="auto">
          <a:xfrm>
            <a:off x="2843808" y="476672"/>
            <a:ext cx="3714750" cy="523220"/>
          </a:xfrm>
          <a:prstGeom prst="rect">
            <a:avLst/>
          </a:prstGeom>
          <a:solidFill>
            <a:srgbClr val="FF9218"/>
          </a:solidFill>
          <a:ln w="12700">
            <a:solidFill>
              <a:schemeClr val="tx1"/>
            </a:solidFill>
            <a:miter lim="800000"/>
            <a:headEnd type="none" w="sm" len="sm"/>
            <a:tailEnd type="none" w="sm" len="sm"/>
          </a:ln>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lgn="ctr">
              <a:spcBef>
                <a:spcPct val="50000"/>
              </a:spcBef>
              <a:buSzTx/>
              <a:buFontTx/>
              <a:buNone/>
            </a:pPr>
            <a:r>
              <a:rPr lang="en-ZA" altLang="en-US" sz="2800" b="1" dirty="0" err="1">
                <a:latin typeface="Comic Sans MS" panose="030F0702030302020204" pitchFamily="66" charset="0"/>
              </a:rPr>
              <a:t>Probeer</a:t>
            </a:r>
            <a:r>
              <a:rPr lang="en-ZA" altLang="en-US" sz="2800" b="1" dirty="0">
                <a:latin typeface="Comic Sans MS" panose="030F0702030302020204" pitchFamily="66" charset="0"/>
              </a:rPr>
              <a:t> </a:t>
            </a:r>
            <a:r>
              <a:rPr lang="en-ZA" altLang="en-US" sz="2800" b="1" dirty="0" smtClean="0">
                <a:latin typeface="Comic Sans MS" panose="030F0702030302020204" pitchFamily="66" charset="0"/>
              </a:rPr>
              <a:t>Self 4.3 b</a:t>
            </a:r>
            <a:endParaRPr lang="en-ZA" altLang="en-US" sz="2800" b="1" dirty="0">
              <a:latin typeface="Comic Sans MS" panose="030F0702030302020204" pitchFamily="66"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7" name="Text Box 3"/>
          <p:cNvSpPr txBox="1">
            <a:spLocks noChangeArrowheads="1"/>
          </p:cNvSpPr>
          <p:nvPr/>
        </p:nvSpPr>
        <p:spPr bwMode="auto">
          <a:xfrm>
            <a:off x="228600" y="3276600"/>
            <a:ext cx="8305800" cy="519113"/>
          </a:xfrm>
          <a:prstGeom prst="rect">
            <a:avLst/>
          </a:prstGeom>
          <a:noFill/>
          <a:ln w="12700">
            <a:noFill/>
            <a:miter lim="800000"/>
            <a:headEnd type="none" w="sm" len="sm"/>
            <a:tailEnd type="none" w="sm" len="sm"/>
          </a:ln>
          <a:effectLst/>
        </p:spPr>
        <p:txBody>
          <a:bodyPr>
            <a:spAutoFit/>
          </a:bodyPr>
          <a:lstStyle/>
          <a:p>
            <a:pPr>
              <a:spcBef>
                <a:spcPct val="50000"/>
              </a:spcBef>
              <a:defRPr/>
            </a:pPr>
            <a:endParaRPr lang="en-US" sz="2800">
              <a:effectLst>
                <a:outerShdw blurRad="38100" dist="38100" dir="2700000" algn="tl">
                  <a:srgbClr val="FFFFFF"/>
                </a:outerShdw>
              </a:effectLst>
              <a:latin typeface="Times New Roman" pitchFamily="18" charset="0"/>
            </a:endParaRPr>
          </a:p>
        </p:txBody>
      </p:sp>
      <p:graphicFrame>
        <p:nvGraphicFramePr>
          <p:cNvPr id="63491" name="Object 6"/>
          <p:cNvGraphicFramePr>
            <a:graphicFrameLocks noChangeAspect="1"/>
          </p:cNvGraphicFramePr>
          <p:nvPr>
            <p:ph/>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3502" name="Photo Editor Photo" r:id="rId4" imgW="5819048" imgH="3858164" progId="MSPhotoEd.3">
                  <p:embed/>
                </p:oleObj>
              </mc:Choice>
              <mc:Fallback>
                <p:oleObj name="Photo Editor Photo" r:id="rId4" imgW="5819048" imgH="3858164"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5032" name="Line 8"/>
          <p:cNvSpPr>
            <a:spLocks noChangeShapeType="1"/>
          </p:cNvSpPr>
          <p:nvPr/>
        </p:nvSpPr>
        <p:spPr bwMode="auto">
          <a:xfrm>
            <a:off x="6227763" y="4221163"/>
            <a:ext cx="2665412" cy="0"/>
          </a:xfrm>
          <a:prstGeom prst="line">
            <a:avLst/>
          </a:prstGeom>
          <a:noFill/>
          <a:ln w="19050">
            <a:solidFill>
              <a:schemeClr val="tx1"/>
            </a:solidFill>
            <a:round/>
            <a:headEnd type="none" w="sm" len="sm"/>
            <a:tailEnd type="none" w="sm" len="sm"/>
          </a:ln>
          <a:effectLst/>
        </p:spPr>
        <p:txBody>
          <a:bodyPr/>
          <a:lstStyle/>
          <a:p>
            <a:pPr>
              <a:defRPr/>
            </a:pPr>
            <a:endParaRPr lang="en-ZA">
              <a:effectLst>
                <a:outerShdw blurRad="38100" dist="38100" dir="2700000" algn="tl">
                  <a:srgbClr val="000000">
                    <a:alpha val="43137"/>
                  </a:srgbClr>
                </a:outerShdw>
              </a:effectLst>
              <a:latin typeface="Arial" charset="0"/>
            </a:endParaRPr>
          </a:p>
        </p:txBody>
      </p:sp>
      <p:sp>
        <p:nvSpPr>
          <p:cNvPr id="385033" name="Line 9"/>
          <p:cNvSpPr>
            <a:spLocks noChangeShapeType="1"/>
          </p:cNvSpPr>
          <p:nvPr/>
        </p:nvSpPr>
        <p:spPr bwMode="auto">
          <a:xfrm>
            <a:off x="3276600" y="4508500"/>
            <a:ext cx="5616575" cy="0"/>
          </a:xfrm>
          <a:prstGeom prst="line">
            <a:avLst/>
          </a:prstGeom>
          <a:noFill/>
          <a:ln w="19050">
            <a:solidFill>
              <a:schemeClr val="tx1"/>
            </a:solidFill>
            <a:round/>
            <a:headEnd type="none" w="sm" len="sm"/>
            <a:tailEnd type="none" w="sm" len="sm"/>
          </a:ln>
          <a:effectLst/>
        </p:spPr>
        <p:txBody>
          <a:bodyPr/>
          <a:lstStyle/>
          <a:p>
            <a:pPr>
              <a:defRPr/>
            </a:pPr>
            <a:endParaRPr lang="en-ZA">
              <a:effectLst>
                <a:outerShdw blurRad="38100" dist="38100" dir="2700000" algn="tl">
                  <a:srgbClr val="000000">
                    <a:alpha val="43137"/>
                  </a:srgbClr>
                </a:outerShdw>
              </a:effectLst>
              <a:latin typeface="Arial" charset="0"/>
            </a:endParaRPr>
          </a:p>
        </p:txBody>
      </p:sp>
      <p:sp>
        <p:nvSpPr>
          <p:cNvPr id="385034" name="Line 10"/>
          <p:cNvSpPr>
            <a:spLocks noChangeShapeType="1"/>
          </p:cNvSpPr>
          <p:nvPr/>
        </p:nvSpPr>
        <p:spPr bwMode="auto">
          <a:xfrm>
            <a:off x="3276600" y="4797425"/>
            <a:ext cx="5472113" cy="0"/>
          </a:xfrm>
          <a:prstGeom prst="line">
            <a:avLst/>
          </a:prstGeom>
          <a:noFill/>
          <a:ln w="19050">
            <a:solidFill>
              <a:schemeClr val="tx1"/>
            </a:solidFill>
            <a:round/>
            <a:headEnd type="none" w="sm" len="sm"/>
            <a:tailEnd type="none" w="sm" len="sm"/>
          </a:ln>
          <a:effectLst/>
        </p:spPr>
        <p:txBody>
          <a:bodyPr/>
          <a:lstStyle/>
          <a:p>
            <a:pPr>
              <a:defRPr/>
            </a:pPr>
            <a:endParaRPr lang="en-ZA">
              <a:effectLst>
                <a:outerShdw blurRad="38100" dist="38100" dir="2700000" algn="tl">
                  <a:srgbClr val="000000">
                    <a:alpha val="43137"/>
                  </a:srgbClr>
                </a:outerShdw>
              </a:effectLst>
              <a:latin typeface="Arial" charset="0"/>
            </a:endParaRPr>
          </a:p>
        </p:txBody>
      </p:sp>
      <p:sp>
        <p:nvSpPr>
          <p:cNvPr id="385035" name="Line 11"/>
          <p:cNvSpPr>
            <a:spLocks noChangeShapeType="1"/>
          </p:cNvSpPr>
          <p:nvPr/>
        </p:nvSpPr>
        <p:spPr bwMode="auto">
          <a:xfrm>
            <a:off x="3276600" y="5084763"/>
            <a:ext cx="719138" cy="0"/>
          </a:xfrm>
          <a:prstGeom prst="line">
            <a:avLst/>
          </a:prstGeom>
          <a:noFill/>
          <a:ln w="19050">
            <a:solidFill>
              <a:schemeClr val="tx1"/>
            </a:solidFill>
            <a:round/>
            <a:headEnd type="none" w="sm" len="sm"/>
            <a:tailEnd type="none" w="sm" len="sm"/>
          </a:ln>
          <a:effectLst/>
        </p:spPr>
        <p:txBody>
          <a:bodyPr/>
          <a:lstStyle/>
          <a:p>
            <a:pPr>
              <a:defRPr/>
            </a:pPr>
            <a:endParaRPr lang="en-ZA">
              <a:effectLst>
                <a:outerShdw blurRad="38100" dist="38100" dir="2700000" algn="tl">
                  <a:srgbClr val="000000">
                    <a:alpha val="43137"/>
                  </a:srgbClr>
                </a:outerShdw>
              </a:effectLst>
              <a:latin typeface="Arial" charset="0"/>
            </a:endParaRPr>
          </a:p>
        </p:txBody>
      </p:sp>
      <p:sp>
        <p:nvSpPr>
          <p:cNvPr id="385036" name="Rectangle 12"/>
          <p:cNvSpPr>
            <a:spLocks noChangeArrowheads="1"/>
          </p:cNvSpPr>
          <p:nvPr/>
        </p:nvSpPr>
        <p:spPr bwMode="auto">
          <a:xfrm>
            <a:off x="3019425" y="312738"/>
            <a:ext cx="6084888" cy="6408737"/>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500"/>
                                        <p:tgtEl>
                                          <p:spTgt spid="385036"/>
                                        </p:tgtEl>
                                        <p:attrNameLst>
                                          <p:attrName>ppt_w</p:attrName>
                                        </p:attrNameLst>
                                      </p:cBhvr>
                                      <p:tavLst>
                                        <p:tav tm="0">
                                          <p:val>
                                            <p:strVal val="ppt_w"/>
                                          </p:val>
                                        </p:tav>
                                        <p:tav tm="100000">
                                          <p:val>
                                            <p:fltVal val="0"/>
                                          </p:val>
                                        </p:tav>
                                      </p:tavLst>
                                    </p:anim>
                                    <p:anim calcmode="lin" valueType="num">
                                      <p:cBhvr>
                                        <p:cTn id="7" dur="500"/>
                                        <p:tgtEl>
                                          <p:spTgt spid="385036"/>
                                        </p:tgtEl>
                                        <p:attrNameLst>
                                          <p:attrName>ppt_h</p:attrName>
                                        </p:attrNameLst>
                                      </p:cBhvr>
                                      <p:tavLst>
                                        <p:tav tm="0">
                                          <p:val>
                                            <p:strVal val="ppt_h"/>
                                          </p:val>
                                        </p:tav>
                                        <p:tav tm="100000">
                                          <p:val>
                                            <p:fltVal val="0"/>
                                          </p:val>
                                        </p:tav>
                                      </p:tavLst>
                                    </p:anim>
                                    <p:animEffect transition="out" filter="fade">
                                      <p:cBhvr>
                                        <p:cTn id="8" dur="500"/>
                                        <p:tgtEl>
                                          <p:spTgt spid="385036"/>
                                        </p:tgtEl>
                                      </p:cBhvr>
                                    </p:animEffect>
                                    <p:set>
                                      <p:cBhvr>
                                        <p:cTn id="9" dur="1" fill="hold">
                                          <p:stCondLst>
                                            <p:cond delay="499"/>
                                          </p:stCondLst>
                                        </p:cTn>
                                        <p:tgtEl>
                                          <p:spTgt spid="385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20482" name="Picture1" descr="0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28688"/>
            <a:ext cx="19367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airba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722563"/>
            <a:ext cx="242887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 descr="http://www.chemicalforums.com/Themes/Mitch2/images/post/x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pil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4854575"/>
            <a:ext cx="242887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combustion of foo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09950" y="3286125"/>
            <a:ext cx="223361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071538" y="214290"/>
            <a:ext cx="7215238" cy="584775"/>
          </a:xfrm>
          <a:prstGeom prst="rect">
            <a:avLst/>
          </a:prstGeom>
          <a:solidFill>
            <a:srgbClr val="FF9218"/>
          </a:solid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n-US" sz="3200" b="1" dirty="0" err="1">
                <a:solidFill>
                  <a:srgbClr val="0000FF"/>
                </a:solidFill>
                <a:latin typeface="Comic Sans MS" pitchFamily="66" charset="0"/>
              </a:rPr>
              <a:t>Hoekom</a:t>
            </a:r>
            <a:r>
              <a:rPr lang="en-US" sz="3200" b="1" dirty="0">
                <a:solidFill>
                  <a:srgbClr val="0000FF"/>
                </a:solidFill>
                <a:latin typeface="Comic Sans MS" pitchFamily="66" charset="0"/>
              </a:rPr>
              <a:t> STOICHIOMETRIE?</a:t>
            </a:r>
            <a:endParaRPr lang="af-ZA" sz="3200" b="1" dirty="0">
              <a:solidFill>
                <a:srgbClr val="0000FF"/>
              </a:solidFill>
              <a:latin typeface="Comic Sans MS" pitchFamily="66" charset="0"/>
            </a:endParaRPr>
          </a:p>
        </p:txBody>
      </p:sp>
      <p:pic>
        <p:nvPicPr>
          <p:cNvPr id="20490" name="Picture 12" descr="renni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05063" y="928688"/>
            <a:ext cx="2309812"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3" descr="swemba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14938" y="1039813"/>
            <a:ext cx="2357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6" descr="lugbesoedeli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29313" y="4572000"/>
            <a:ext cx="291623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7" descr="industri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5750" y="3998913"/>
            <a:ext cx="216693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sp>
        <p:nvSpPr>
          <p:cNvPr id="55301" name="Rectangle 6"/>
          <p:cNvSpPr>
            <a:spLocks noChangeArrowheads="1"/>
          </p:cNvSpPr>
          <p:nvPr/>
        </p:nvSpPr>
        <p:spPr bwMode="auto">
          <a:xfrm>
            <a:off x="428596" y="2868508"/>
            <a:ext cx="8229600" cy="400110"/>
          </a:xfrm>
          <a:prstGeom prst="rect">
            <a:avLst/>
          </a:prstGeom>
          <a:solidFill>
            <a:srgbClr val="E6E6E6"/>
          </a:solidFill>
          <a:ln w="19050">
            <a:solidFill>
              <a:schemeClr val="tx1"/>
            </a:solidFill>
            <a:miter lim="800000"/>
            <a:headEnd/>
            <a:tailEnd/>
          </a:ln>
          <a:scene3d>
            <a:camera prst="orthographicFront"/>
            <a:lightRig rig="threePt" dir="t"/>
          </a:scene3d>
          <a:sp3d>
            <a:bevelT w="165100" prst="coolSlant"/>
          </a:sp3d>
        </p:spPr>
        <p:txBody>
          <a:bodyPr anchor="ctr">
            <a:spAutoFit/>
          </a:bodyPr>
          <a:lstStyle/>
          <a:p>
            <a:pPr algn="ctr">
              <a:tabLst>
                <a:tab pos="360363" algn="l"/>
              </a:tabLst>
              <a:defRPr/>
            </a:pPr>
            <a:r>
              <a:rPr lang="af-ZA" sz="2000" dirty="0">
                <a:latin typeface="Calibri" pitchFamily="34" charset="0"/>
                <a:cs typeface="Times New Roman" pitchFamily="18" charset="0"/>
              </a:rPr>
              <a:t>Hierdie leergedeelte is gebaseer op KT&amp;T, </a:t>
            </a:r>
            <a:r>
              <a:rPr lang="af-ZA" sz="2000" dirty="0" smtClean="0">
                <a:latin typeface="Calibri" pitchFamily="34" charset="0"/>
                <a:cs typeface="Times New Roman" pitchFamily="18" charset="0"/>
              </a:rPr>
              <a:t>hoofstuk 4.</a:t>
            </a:r>
            <a:endParaRPr lang="en-US" sz="2000" dirty="0">
              <a:latin typeface="Calibri" pitchFamily="34" charset="0"/>
            </a:endParaRPr>
          </a:p>
        </p:txBody>
      </p:sp>
      <p:sp>
        <p:nvSpPr>
          <p:cNvPr id="21509" name="Rectangle 8"/>
          <p:cNvSpPr>
            <a:spLocks noChangeArrowheads="1"/>
          </p:cNvSpPr>
          <p:nvPr/>
        </p:nvSpPr>
        <p:spPr bwMode="auto">
          <a:xfrm>
            <a:off x="0" y="0"/>
            <a:ext cx="14557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440996" tIns="152352" rIns="0" bIns="152352" anchor="ct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endParaRPr lang="af-ZA" altLang="en-US" sz="2400"/>
          </a:p>
        </p:txBody>
      </p:sp>
      <p:sp>
        <p:nvSpPr>
          <p:cNvPr id="4" name="TextBox 3"/>
          <p:cNvSpPr txBox="1"/>
          <p:nvPr/>
        </p:nvSpPr>
        <p:spPr bwMode="auto">
          <a:xfrm>
            <a:off x="205154" y="214290"/>
            <a:ext cx="8721969" cy="2062091"/>
          </a:xfrm>
          <a:prstGeom prst="rect">
            <a:avLst/>
          </a:prstGeom>
          <a:solidFill>
            <a:schemeClr val="accent6">
              <a:lumMod val="50000"/>
            </a:schemeClr>
          </a:solidFill>
          <a:ln w="38100">
            <a:solidFill>
              <a:schemeClr val="tx1">
                <a:lumMod val="95000"/>
                <a:lumOff val="5000"/>
              </a:schemeClr>
            </a:solidFill>
          </a:ln>
          <a:scene3d>
            <a:camera prst="orthographicFront"/>
            <a:lightRig rig="threePt" dir="t"/>
          </a:scene3d>
          <a:sp3d>
            <a:bevelT w="165100" prst="coolSlant"/>
          </a:sp3d>
        </p:spPr>
        <p:txBody>
          <a:bodyPr lIns="91429" tIns="45714" rIns="91429" bIns="45714">
            <a:spAutoFit/>
            <a:sp3d extrusionH="57150">
              <a:bevelT w="82550" h="38100" prst="coolSlant"/>
            </a:sp3d>
          </a:bodyPr>
          <a:lstStyle/>
          <a:p>
            <a:pPr algn="r">
              <a:defRPr/>
            </a:pPr>
            <a:endParaRPr lang="en-US" sz="5400" u="sng" dirty="0">
              <a:solidFill>
                <a:srgbClr val="FFFFFF"/>
              </a:solidFill>
              <a:effectLst>
                <a:outerShdw blurRad="50800" dist="38100" dir="10800000" algn="ctr" rotWithShape="0">
                  <a:schemeClr val="tx1">
                    <a:lumMod val="95000"/>
                    <a:lumOff val="5000"/>
                    <a:alpha val="50000"/>
                  </a:schemeClr>
                </a:outerShdw>
                <a:reflection blurRad="6350" stA="55000" endA="300" endPos="45500" dir="5400000" sy="-100000" algn="bl" rotWithShape="0"/>
              </a:effectLst>
              <a:latin typeface="Calibri" pitchFamily="34" charset="0"/>
            </a:endParaRPr>
          </a:p>
          <a:p>
            <a:pPr algn="r">
              <a:defRPr/>
            </a:pPr>
            <a:endParaRPr lang="en-US" sz="5400" u="sng" dirty="0">
              <a:solidFill>
                <a:srgbClr val="FFFFFF"/>
              </a:solidFill>
              <a:effectLst>
                <a:outerShdw blurRad="50800" dist="38100" dir="10800000" algn="ctr" rotWithShape="0">
                  <a:schemeClr val="tx1">
                    <a:lumMod val="95000"/>
                    <a:lumOff val="5000"/>
                    <a:alpha val="50000"/>
                  </a:schemeClr>
                </a:outerShdw>
                <a:reflection blurRad="6350" stA="55000" endA="300" endPos="45500" dir="5400000" sy="-100000" algn="bl" rotWithShape="0"/>
              </a:effectLst>
              <a:latin typeface="Calibri" pitchFamily="34" charset="0"/>
            </a:endParaRPr>
          </a:p>
          <a:p>
            <a:pPr algn="r">
              <a:defRPr/>
            </a:pPr>
            <a:endParaRPr lang="af-ZA" sz="2000" dirty="0">
              <a:solidFill>
                <a:srgbClr val="FFFFFF"/>
              </a:solidFill>
              <a:latin typeface="Calibri" pitchFamily="34" charset="0"/>
            </a:endParaRPr>
          </a:p>
        </p:txBody>
      </p:sp>
      <p:sp>
        <p:nvSpPr>
          <p:cNvPr id="55300" name="Rectangle 4"/>
          <p:cNvSpPr>
            <a:spLocks noChangeArrowheads="1"/>
          </p:cNvSpPr>
          <p:nvPr/>
        </p:nvSpPr>
        <p:spPr bwMode="auto">
          <a:xfrm>
            <a:off x="1931695" y="785794"/>
            <a:ext cx="6712271" cy="1077206"/>
          </a:xfrm>
          <a:prstGeom prst="rect">
            <a:avLst/>
          </a:prstGeom>
          <a:noFill/>
          <a:ln w="9525">
            <a:noFill/>
            <a:miter lim="800000"/>
            <a:headEnd/>
            <a:tailEnd/>
          </a:ln>
          <a:scene3d>
            <a:camera prst="orthographicFront"/>
            <a:lightRig rig="threePt" dir="t"/>
          </a:scene3d>
          <a:sp3d>
            <a:bevelT w="165100" prst="coolSlant"/>
          </a:sp3d>
        </p:spPr>
        <p:txBody>
          <a:bodyPr lIns="91429" tIns="45714" rIns="91429" bIns="45714">
            <a:spAutoFit/>
            <a:sp3d extrusionH="57150">
              <a:bevelT w="82550" h="38100" prst="coolSlant"/>
            </a:sp3d>
          </a:bodyPr>
          <a:lstStyle/>
          <a:p>
            <a:pPr algn="ctr">
              <a:defRPr/>
            </a:pPr>
            <a:r>
              <a:rPr lang="af-ZA" sz="3200" b="1" cap="small" dirty="0">
                <a:ln>
                  <a:solidFill>
                    <a:srgbClr val="FFFFFF"/>
                  </a:solidFill>
                </a:ln>
                <a:solidFill>
                  <a:srgbClr val="FFFFFF"/>
                </a:solidFill>
                <a:latin typeface="Calibri" pitchFamily="34" charset="0"/>
              </a:rPr>
              <a:t>MASSA VERWANTSKAPPE IN CHEMIESE REAKSIES: STOIGIOMETRIE</a:t>
            </a:r>
            <a:endParaRPr lang="en-US" sz="3200" b="1" cap="small" dirty="0">
              <a:ln>
                <a:solidFill>
                  <a:srgbClr val="FFFFFF"/>
                </a:solidFill>
              </a:ln>
              <a:solidFill>
                <a:srgbClr val="FFFFFF"/>
              </a:solidFill>
              <a:latin typeface="Calibri" pitchFamily="34" charset="0"/>
            </a:endParaRPr>
          </a:p>
        </p:txBody>
      </p:sp>
      <p:grpSp>
        <p:nvGrpSpPr>
          <p:cNvPr id="21512" name="Group 14"/>
          <p:cNvGrpSpPr>
            <a:grpSpLocks/>
          </p:cNvGrpSpPr>
          <p:nvPr/>
        </p:nvGrpSpPr>
        <p:grpSpPr bwMode="auto">
          <a:xfrm>
            <a:off x="382588" y="544513"/>
            <a:ext cx="1416050" cy="1460500"/>
            <a:chOff x="294949" y="214290"/>
            <a:chExt cx="1415772" cy="1460421"/>
          </a:xfrm>
        </p:grpSpPr>
        <p:sp>
          <p:nvSpPr>
            <p:cNvPr id="13" name="TextBox 12"/>
            <p:cNvSpPr txBox="1"/>
            <p:nvPr/>
          </p:nvSpPr>
          <p:spPr bwMode="auto">
            <a:xfrm rot="16200000">
              <a:off x="272624" y="236615"/>
              <a:ext cx="1460421" cy="1415772"/>
            </a:xfrm>
            <a:prstGeom prst="rect">
              <a:avLst/>
            </a:prstGeom>
            <a:gradFill flip="none" rotWithShape="1">
              <a:gsLst>
                <a:gs pos="0">
                  <a:srgbClr val="DDEBCF"/>
                </a:gs>
                <a:gs pos="50000">
                  <a:srgbClr val="9CB86E"/>
                </a:gs>
                <a:gs pos="100000">
                  <a:srgbClr val="156B13"/>
                </a:gs>
              </a:gsLst>
              <a:lin ang="5400000" scaled="0"/>
              <a:tileRect r="-100000" b="-100000"/>
            </a:gradFill>
            <a:scene3d>
              <a:camera prst="orthographicFront"/>
              <a:lightRig rig="threePt" dir="t"/>
            </a:scene3d>
            <a:sp3d>
              <a:bevelT w="165100" prst="coolSlant"/>
            </a:sp3d>
          </p:spPr>
          <p:txBody>
            <a:bodyPr>
              <a:spAutoFit/>
              <a:sp3d extrusionH="57150">
                <a:bevelT w="82550" h="38100" prst="coolSlant"/>
              </a:sp3d>
            </a:bodyPr>
            <a:lstStyle/>
            <a:p>
              <a:pPr algn="ctr">
                <a:defRPr/>
              </a:pPr>
              <a:r>
                <a:rPr lang="af-ZA" sz="1400" dirty="0">
                  <a:latin typeface="Calibri" pitchFamily="34" charset="0"/>
                </a:rPr>
                <a:t>LEERGEDEELTE</a:t>
              </a:r>
            </a:p>
            <a:p>
              <a:pPr>
                <a:defRPr/>
              </a:pPr>
              <a:endParaRPr lang="af-ZA" dirty="0">
                <a:latin typeface="Times"/>
              </a:endParaRPr>
            </a:p>
            <a:p>
              <a:pPr>
                <a:defRPr/>
              </a:pPr>
              <a:endParaRPr lang="af-ZA" dirty="0">
                <a:latin typeface="Times"/>
              </a:endParaRPr>
            </a:p>
            <a:p>
              <a:pPr>
                <a:defRPr/>
              </a:pPr>
              <a:endParaRPr lang="af-ZA" dirty="0">
                <a:latin typeface="Times"/>
              </a:endParaRPr>
            </a:p>
          </p:txBody>
        </p:sp>
        <p:grpSp>
          <p:nvGrpSpPr>
            <p:cNvPr id="21518" name="Group 15"/>
            <p:cNvGrpSpPr>
              <a:grpSpLocks/>
            </p:cNvGrpSpPr>
            <p:nvPr/>
          </p:nvGrpSpPr>
          <p:grpSpPr bwMode="auto">
            <a:xfrm>
              <a:off x="669526" y="407954"/>
              <a:ext cx="788832" cy="1066742"/>
              <a:chOff x="5857425" y="5693107"/>
              <a:chExt cx="915548" cy="1169544"/>
            </a:xfrm>
          </p:grpSpPr>
          <p:sp>
            <p:nvSpPr>
              <p:cNvPr id="14" name="Isosceles Triangle 13"/>
              <p:cNvSpPr/>
              <p:nvPr/>
            </p:nvSpPr>
            <p:spPr bwMode="auto">
              <a:xfrm rot="5400000">
                <a:off x="5730426" y="5820106"/>
                <a:ext cx="1169544" cy="915548"/>
              </a:xfrm>
              <a:prstGeom prst="triangle">
                <a:avLst>
                  <a:gd name="adj" fmla="val 50687"/>
                </a:avLst>
              </a:prstGeom>
              <a:solidFill>
                <a:schemeClr val="bg2">
                  <a:lumMod val="50000"/>
                </a:schemeClr>
              </a:solidFill>
              <a:ln w="38100" cap="flat" cmpd="sng" algn="ctr">
                <a:solidFill>
                  <a:schemeClr val="tx1"/>
                </a:solidFill>
                <a:prstDash val="solid"/>
                <a:round/>
                <a:headEnd type="none" w="med" len="med"/>
                <a:tailEnd type="none" w="med" len="med"/>
              </a:ln>
              <a:effectLst/>
            </p:spPr>
            <p:txBody>
              <a:bodyPr>
                <a:scene3d>
                  <a:camera prst="orthographicFront"/>
                  <a:lightRig rig="threePt" dir="t"/>
                </a:scene3d>
                <a:sp3d extrusionH="57150">
                  <a:bevelT w="82550" h="38100" prst="coolSlant"/>
                </a:sp3d>
              </a:bodyPr>
              <a:lstStyle/>
              <a:p>
                <a:pPr>
                  <a:defRPr/>
                </a:pPr>
                <a:endParaRPr lang="af-ZA">
                  <a:effectLst>
                    <a:outerShdw blurRad="38100" dist="38100" dir="2700000" algn="tl">
                      <a:srgbClr val="000000">
                        <a:alpha val="43137"/>
                      </a:srgbClr>
                    </a:outerShdw>
                  </a:effectLst>
                  <a:latin typeface="Times"/>
                </a:endParaRPr>
              </a:p>
            </p:txBody>
          </p:sp>
          <p:sp>
            <p:nvSpPr>
              <p:cNvPr id="21520" name="TextBox 14"/>
              <p:cNvSpPr txBox="1">
                <a:spLocks noChangeArrowheads="1"/>
              </p:cNvSpPr>
              <p:nvPr/>
            </p:nvSpPr>
            <p:spPr bwMode="auto">
              <a:xfrm>
                <a:off x="5906211" y="6010533"/>
                <a:ext cx="664442" cy="50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spcBef>
                    <a:spcPct val="0"/>
                  </a:spcBef>
                  <a:buSzTx/>
                  <a:buFontTx/>
                  <a:buNone/>
                </a:pPr>
                <a:r>
                  <a:rPr lang="af-ZA" altLang="en-US" sz="2400">
                    <a:solidFill>
                      <a:srgbClr val="FFFFFF"/>
                    </a:solidFill>
                    <a:latin typeface="Calibri" panose="020F0502020204030204" pitchFamily="34" charset="0"/>
                  </a:rPr>
                  <a:t>4.1</a:t>
                </a:r>
              </a:p>
            </p:txBody>
          </p:sp>
        </p:grpSp>
      </p:grpSp>
      <p:sp>
        <p:nvSpPr>
          <p:cNvPr id="24" name="TextBox 23"/>
          <p:cNvSpPr txBox="1"/>
          <p:nvPr/>
        </p:nvSpPr>
        <p:spPr>
          <a:xfrm>
            <a:off x="235482" y="3772743"/>
            <a:ext cx="2442622" cy="584775"/>
          </a:xfrm>
          <a:prstGeom prst="rect">
            <a:avLst/>
          </a:prstGeom>
          <a:noFill/>
        </p:spPr>
        <p:txBody>
          <a:bodyPr>
            <a:spAutoFit/>
            <a:scene3d>
              <a:camera prst="obliqueTopLeft"/>
              <a:lightRig rig="threePt" dir="t"/>
            </a:scene3d>
            <a:sp3d extrusionH="57150">
              <a:bevelT w="38100" h="38100" prst="slope"/>
            </a:sp3d>
          </a:bodyPr>
          <a:lstStyle/>
          <a:p>
            <a:pPr>
              <a:defRPr/>
            </a:pPr>
            <a:r>
              <a:rPr lang="en-US" sz="3200" u="sng" dirty="0">
                <a:ln w="3175">
                  <a:solidFill>
                    <a:schemeClr val="tx1"/>
                  </a:solidFill>
                </a:ln>
                <a:solidFill>
                  <a:schemeClr val="accent6">
                    <a:lumMod val="50000"/>
                  </a:schemeClr>
                </a:solidFill>
                <a:latin typeface="Calibri" pitchFamily="34" charset="0"/>
              </a:rPr>
              <a:t>UITKOMSTE</a:t>
            </a:r>
          </a:p>
        </p:txBody>
      </p:sp>
      <p:sp>
        <p:nvSpPr>
          <p:cNvPr id="55307" name="Rectangle 11"/>
          <p:cNvSpPr>
            <a:spLocks noChangeArrowheads="1"/>
          </p:cNvSpPr>
          <p:nvPr/>
        </p:nvSpPr>
        <p:spPr bwMode="auto">
          <a:xfrm>
            <a:off x="281354" y="4357694"/>
            <a:ext cx="8581292" cy="2308324"/>
          </a:xfrm>
          <a:prstGeom prst="rect">
            <a:avLst/>
          </a:prstGeom>
          <a:solidFill>
            <a:srgbClr val="E6E6E6"/>
          </a:solidFill>
          <a:ln w="19050" cap="flat" cmpd="sng">
            <a:solidFill>
              <a:schemeClr val="tx1"/>
            </a:solidFill>
            <a:prstDash val="solid"/>
            <a:miter lim="800000"/>
            <a:headEnd/>
            <a:tailEnd/>
          </a:ln>
          <a:effectLst/>
          <a:scene3d>
            <a:camera prst="orthographicFront"/>
            <a:lightRig rig="threePt" dir="t"/>
          </a:scene3d>
          <a:sp3d>
            <a:bevelT w="165100" prst="coolSlant"/>
          </a:sp3d>
        </p:spPr>
        <p:txBody>
          <a:bodyPr anchor="ctr">
            <a:spAutoFit/>
          </a:bodyPr>
          <a:lstStyle/>
          <a:p>
            <a:pPr>
              <a:buClr>
                <a:srgbClr val="C00000"/>
              </a:buClr>
              <a:tabLst>
                <a:tab pos="360363" algn="l"/>
              </a:tabLst>
              <a:defRPr/>
            </a:pPr>
            <a:r>
              <a:rPr lang="af-ZA" sz="1800" b="1" dirty="0">
                <a:latin typeface="Calibri" pitchFamily="34" charset="0"/>
                <a:ea typeface="Times New Roman" pitchFamily="18" charset="0"/>
                <a:cs typeface="Times New Roman" pitchFamily="18" charset="0"/>
              </a:rPr>
              <a:t>Na voltooiing van hierdie leergedeelte behoort jy:</a:t>
            </a:r>
            <a:endParaRPr lang="en-US" sz="1800" b="1" dirty="0">
              <a:latin typeface="Calibri" pitchFamily="34" charset="0"/>
            </a:endParaRPr>
          </a:p>
          <a:p>
            <a:pPr>
              <a:buClr>
                <a:srgbClr val="C00000"/>
              </a:buClr>
              <a:buFont typeface="Wingdings" pitchFamily="2" charset="2"/>
              <a:buChar char="v"/>
              <a:tabLst>
                <a:tab pos="403225" algn="l"/>
              </a:tabLst>
              <a:defRPr/>
            </a:pPr>
            <a:r>
              <a:rPr lang="af-ZA" sz="1800" dirty="0">
                <a:latin typeface="Times"/>
              </a:rPr>
              <a:t>	die beginsels van die behoud van materie – wat die basis van chemiese 	</a:t>
            </a:r>
            <a:r>
              <a:rPr lang="af-ZA" sz="1800" dirty="0" err="1">
                <a:latin typeface="Times"/>
              </a:rPr>
              <a:t>stoїgiometrie</a:t>
            </a:r>
            <a:r>
              <a:rPr lang="af-ZA" sz="1800" dirty="0">
                <a:latin typeface="Times"/>
              </a:rPr>
              <a:t> is – te verstaan.</a:t>
            </a:r>
            <a:endParaRPr lang="en-US" sz="1800" dirty="0">
              <a:latin typeface="Times"/>
            </a:endParaRPr>
          </a:p>
          <a:p>
            <a:pPr>
              <a:buClr>
                <a:srgbClr val="C00000"/>
              </a:buClr>
              <a:buFont typeface="Wingdings" pitchFamily="2" charset="2"/>
              <a:buChar char="v"/>
              <a:tabLst>
                <a:tab pos="403225" algn="l"/>
              </a:tabLst>
              <a:defRPr/>
            </a:pPr>
            <a:r>
              <a:rPr lang="af-ZA" sz="1800" dirty="0">
                <a:latin typeface="Times"/>
              </a:rPr>
              <a:t>	die massa of molhoeveelheid van een reagens of produk vanaf die massa of 	molhoeveelheid van 'n ander reagens of produk te kan bereken deur gebruik te 	maak van 'n gebalanseerde chemiese vergelyking.  Jy moet ook tussen massa 	groothede en molhoeveelhede kan skakel.</a:t>
            </a:r>
            <a:endParaRPr lang="en-US" sz="1800" dirty="0">
              <a:latin typeface="Times"/>
            </a:endParaRPr>
          </a:p>
          <a:p>
            <a:pPr>
              <a:buClr>
                <a:srgbClr val="C00000"/>
              </a:buClr>
              <a:buFont typeface="Wingdings" pitchFamily="2" charset="2"/>
              <a:buChar char="v"/>
              <a:tabLst>
                <a:tab pos="403225" algn="l"/>
              </a:tabLst>
              <a:defRPr/>
            </a:pPr>
            <a:r>
              <a:rPr lang="af-ZA" sz="1800" dirty="0">
                <a:latin typeface="Times"/>
              </a:rPr>
              <a:t>	hoeveelheidstabelle te kan gebruik om </a:t>
            </a:r>
            <a:r>
              <a:rPr lang="af-ZA" sz="1800" dirty="0" err="1">
                <a:latin typeface="Times"/>
              </a:rPr>
              <a:t>stoїgiometriese</a:t>
            </a:r>
            <a:r>
              <a:rPr lang="af-ZA" sz="1800" dirty="0">
                <a:latin typeface="Times"/>
              </a:rPr>
              <a:t> inligting te orden.</a:t>
            </a:r>
            <a:endParaRPr lang="en-US" sz="18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91" name="Text Box 7"/>
          <p:cNvSpPr txBox="1">
            <a:spLocks noChangeArrowheads="1"/>
          </p:cNvSpPr>
          <p:nvPr/>
        </p:nvSpPr>
        <p:spPr bwMode="auto">
          <a:xfrm>
            <a:off x="1116013" y="3860800"/>
            <a:ext cx="6985000" cy="868363"/>
          </a:xfrm>
          <a:prstGeom prst="rect">
            <a:avLst/>
          </a:prstGeom>
          <a:solidFill>
            <a:srgbClr val="CC99FF"/>
          </a:solidFill>
          <a:ln w="12700">
            <a:solidFill>
              <a:schemeClr val="tx1"/>
            </a:solidFill>
            <a:miter lim="800000"/>
            <a:headEnd type="none" w="sm" len="sm"/>
            <a:tailEnd type="none" w="sm" len="sm"/>
          </a:ln>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lgn="ctr">
              <a:lnSpc>
                <a:spcPct val="90000"/>
              </a:lnSpc>
              <a:spcBef>
                <a:spcPct val="30000"/>
              </a:spcBef>
              <a:buFontTx/>
              <a:buNone/>
            </a:pPr>
            <a:r>
              <a:rPr lang="en-US" altLang="en-US" sz="2800" u="sng" dirty="0" err="1">
                <a:latin typeface="Arial" panose="020B0604020202020204" pitchFamily="34" charset="0"/>
              </a:rPr>
              <a:t>Stoigiometriese</a:t>
            </a:r>
            <a:r>
              <a:rPr lang="en-US" altLang="en-US" sz="2800" u="sng" dirty="0">
                <a:latin typeface="Arial" panose="020B0604020202020204" pitchFamily="34" charset="0"/>
              </a:rPr>
              <a:t> </a:t>
            </a:r>
            <a:r>
              <a:rPr lang="en-US" altLang="en-US" sz="2800" u="sng" dirty="0" err="1" smtClean="0">
                <a:latin typeface="Arial" panose="020B0604020202020204" pitchFamily="34" charset="0"/>
              </a:rPr>
              <a:t>koeffisiënte</a:t>
            </a:r>
            <a:r>
              <a:rPr lang="en-US" altLang="en-US" sz="2800" u="sng" dirty="0">
                <a:latin typeface="Arial" panose="020B0604020202020204" pitchFamily="34" charset="0"/>
              </a:rPr>
              <a:t>:</a:t>
            </a:r>
            <a:r>
              <a:rPr lang="en-US" altLang="en-US" sz="2800" dirty="0">
                <a:latin typeface="Arial" panose="020B0604020202020204" pitchFamily="34" charset="0"/>
              </a:rPr>
              <a:t> </a:t>
            </a:r>
            <a:r>
              <a:rPr lang="en-US" altLang="en-US" sz="2800" dirty="0" err="1" smtClean="0">
                <a:latin typeface="Arial" panose="020B0604020202020204" pitchFamily="34" charset="0"/>
              </a:rPr>
              <a:t>koeffisiënte</a:t>
            </a:r>
            <a:r>
              <a:rPr lang="en-US" altLang="en-US" sz="2800" dirty="0" smtClean="0">
                <a:latin typeface="Arial" panose="020B0604020202020204" pitchFamily="34" charset="0"/>
              </a:rPr>
              <a:t> </a:t>
            </a:r>
            <a:r>
              <a:rPr lang="en-US" altLang="en-US" sz="2800" dirty="0">
                <a:latin typeface="Arial" panose="020B0604020202020204" pitchFamily="34" charset="0"/>
              </a:rPr>
              <a:t>in ‘n </a:t>
            </a:r>
            <a:r>
              <a:rPr lang="en-US" altLang="en-US" sz="2800" dirty="0" err="1">
                <a:latin typeface="Arial" panose="020B0604020202020204" pitchFamily="34" charset="0"/>
              </a:rPr>
              <a:t>gebalanseerde</a:t>
            </a:r>
            <a:r>
              <a:rPr lang="en-US" altLang="en-US" sz="2800" dirty="0">
                <a:latin typeface="Arial" panose="020B0604020202020204" pitchFamily="34" charset="0"/>
              </a:rPr>
              <a:t> </a:t>
            </a:r>
            <a:r>
              <a:rPr lang="en-US" altLang="en-US" sz="2800" dirty="0" err="1">
                <a:latin typeface="Arial" panose="020B0604020202020204" pitchFamily="34" charset="0"/>
              </a:rPr>
              <a:t>vergelyking</a:t>
            </a:r>
            <a:endParaRPr lang="en-ZA" altLang="en-US" sz="2800" dirty="0">
              <a:latin typeface="Arial" panose="020B0604020202020204" pitchFamily="34" charset="0"/>
            </a:endParaRPr>
          </a:p>
        </p:txBody>
      </p:sp>
      <p:sp>
        <p:nvSpPr>
          <p:cNvPr id="23555" name="Text Box 8"/>
          <p:cNvSpPr txBox="1">
            <a:spLocks noChangeArrowheads="1"/>
          </p:cNvSpPr>
          <p:nvPr/>
        </p:nvSpPr>
        <p:spPr bwMode="auto">
          <a:xfrm>
            <a:off x="1116013" y="1052513"/>
            <a:ext cx="6985000" cy="1079500"/>
          </a:xfrm>
          <a:prstGeom prst="rect">
            <a:avLst/>
          </a:prstGeom>
          <a:solidFill>
            <a:srgbClr val="FFCC00"/>
          </a:solidFill>
          <a:ln w="12700">
            <a:solidFill>
              <a:schemeClr val="tx1"/>
            </a:solidFill>
            <a:miter lim="800000"/>
            <a:headEnd type="none" w="sm" len="sm"/>
            <a:tailEnd type="none" w="sm" len="sm"/>
          </a:ln>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lgn="ctr">
              <a:spcBef>
                <a:spcPct val="50000"/>
              </a:spcBef>
              <a:buSzTx/>
              <a:buFontTx/>
              <a:buNone/>
            </a:pPr>
            <a:r>
              <a:rPr lang="en-ZA" altLang="en-US">
                <a:latin typeface="Arial" panose="020B0604020202020204" pitchFamily="34" charset="0"/>
              </a:rPr>
              <a:t>Wat word bedoel met die word “</a:t>
            </a:r>
            <a:r>
              <a:rPr lang="en-AU" altLang="en-US">
                <a:latin typeface="Arial" panose="020B0604020202020204" pitchFamily="34" charset="0"/>
              </a:rPr>
              <a:t>Stoigiometrie”</a:t>
            </a:r>
            <a:endParaRPr lang="en-ZA" altLang="en-US">
              <a:latin typeface="Arial" panose="020B0604020202020204" pitchFamily="34" charset="0"/>
            </a:endParaRPr>
          </a:p>
        </p:txBody>
      </p:sp>
      <p:sp>
        <p:nvSpPr>
          <p:cNvPr id="297997" name="Text Box 13"/>
          <p:cNvSpPr txBox="1">
            <a:spLocks noChangeArrowheads="1"/>
          </p:cNvSpPr>
          <p:nvPr/>
        </p:nvSpPr>
        <p:spPr bwMode="auto">
          <a:xfrm>
            <a:off x="1116013" y="2133600"/>
            <a:ext cx="6985000" cy="873125"/>
          </a:xfrm>
          <a:prstGeom prst="rect">
            <a:avLst/>
          </a:prstGeom>
          <a:solidFill>
            <a:srgbClr val="CCFFCC"/>
          </a:solidFill>
          <a:ln w="12700">
            <a:solidFill>
              <a:schemeClr val="tx1"/>
            </a:solidFill>
            <a:miter lim="800000"/>
            <a:headEnd type="none" w="sm" len="sm"/>
            <a:tailEnd type="none" w="sm" len="sm"/>
          </a:ln>
        </p:spPr>
        <p:txBody>
          <a:bodyPr>
            <a:spAutoFit/>
          </a:bodyPr>
          <a:lstStyle>
            <a:lvl1pPr>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lgn="ctr">
              <a:lnSpc>
                <a:spcPct val="90000"/>
              </a:lnSpc>
              <a:spcBef>
                <a:spcPct val="30000"/>
              </a:spcBef>
              <a:buFontTx/>
              <a:buNone/>
            </a:pPr>
            <a:r>
              <a:rPr lang="en-US" altLang="en-US" sz="2800">
                <a:latin typeface="Arial" panose="020B0604020202020204" pitchFamily="34" charset="0"/>
              </a:rPr>
              <a:t>Die verwantskap tussen die hoeveelheid reagense en produkte</a:t>
            </a:r>
            <a:endParaRPr lang="en-ZA" altLang="en-US" sz="2800">
              <a:latin typeface="Arial" panose="020B0604020202020204" pitchFamily="34" charset="0"/>
            </a:endParaRPr>
          </a:p>
        </p:txBody>
      </p:sp>
      <p:sp>
        <p:nvSpPr>
          <p:cNvPr id="297998" name="Text Box 14"/>
          <p:cNvSpPr txBox="1">
            <a:spLocks noChangeArrowheads="1"/>
          </p:cNvSpPr>
          <p:nvPr/>
        </p:nvSpPr>
        <p:spPr bwMode="auto">
          <a:xfrm>
            <a:off x="1116013" y="5157788"/>
            <a:ext cx="6985000" cy="488950"/>
          </a:xfrm>
          <a:prstGeom prst="rect">
            <a:avLst/>
          </a:prstGeom>
          <a:solidFill>
            <a:srgbClr val="CCFFCC"/>
          </a:solidFill>
          <a:ln w="12700">
            <a:solidFill>
              <a:schemeClr val="tx1"/>
            </a:solidFill>
            <a:miter lim="800000"/>
            <a:headEnd type="none" w="sm" len="sm"/>
            <a:tailEnd type="none" w="sm" len="sm"/>
          </a:ln>
          <a:effectLst/>
        </p:spPr>
        <p:txBody>
          <a:bodyPr>
            <a:spAutoFit/>
          </a:bodyPr>
          <a:lstStyle/>
          <a:p>
            <a:pPr algn="ctr">
              <a:lnSpc>
                <a:spcPct val="90000"/>
              </a:lnSpc>
              <a:spcBef>
                <a:spcPct val="30000"/>
              </a:spcBef>
              <a:spcAft>
                <a:spcPct val="30000"/>
              </a:spcAft>
              <a:buSzPct val="100000"/>
              <a:defRPr/>
            </a:pPr>
            <a:r>
              <a:rPr lang="en-US" sz="2800">
                <a:solidFill>
                  <a:schemeClr val="hlink"/>
                </a:solidFill>
                <a:effectLst>
                  <a:outerShdw blurRad="38100" dist="38100" dir="2700000" algn="tl">
                    <a:srgbClr val="000000"/>
                  </a:outerShdw>
                </a:effectLst>
                <a:latin typeface="Arial" charset="0"/>
              </a:rPr>
              <a:t>4</a:t>
            </a:r>
            <a:r>
              <a:rPr lang="en-US" sz="2800">
                <a:effectLst>
                  <a:outerShdw blurRad="38100" dist="38100" dir="2700000" algn="tl">
                    <a:srgbClr val="FFFFFF"/>
                  </a:outerShdw>
                </a:effectLst>
                <a:latin typeface="Arial" charset="0"/>
              </a:rPr>
              <a:t>Al(s) + </a:t>
            </a:r>
            <a:r>
              <a:rPr lang="en-US" sz="2800">
                <a:solidFill>
                  <a:schemeClr val="hlink"/>
                </a:solidFill>
                <a:effectLst>
                  <a:outerShdw blurRad="38100" dist="38100" dir="2700000" algn="tl">
                    <a:srgbClr val="000000"/>
                  </a:outerShdw>
                </a:effectLst>
                <a:latin typeface="Arial" charset="0"/>
              </a:rPr>
              <a:t>3</a:t>
            </a:r>
            <a:r>
              <a:rPr lang="en-US" sz="2800">
                <a:effectLst>
                  <a:outerShdw blurRad="38100" dist="38100" dir="2700000" algn="tl">
                    <a:srgbClr val="FFFFFF"/>
                  </a:outerShdw>
                </a:effectLst>
                <a:latin typeface="Arial" charset="0"/>
              </a:rPr>
              <a:t>O</a:t>
            </a:r>
            <a:r>
              <a:rPr lang="en-US" sz="2800" baseline="-25000">
                <a:effectLst>
                  <a:outerShdw blurRad="38100" dist="38100" dir="2700000" algn="tl">
                    <a:srgbClr val="FFFFFF"/>
                  </a:outerShdw>
                </a:effectLst>
                <a:latin typeface="Arial" charset="0"/>
              </a:rPr>
              <a:t>2</a:t>
            </a:r>
            <a:r>
              <a:rPr lang="en-US" sz="2800">
                <a:effectLst>
                  <a:outerShdw blurRad="38100" dist="38100" dir="2700000" algn="tl">
                    <a:srgbClr val="FFFFFF"/>
                  </a:outerShdw>
                </a:effectLst>
                <a:latin typeface="Arial" charset="0"/>
              </a:rPr>
              <a:t> </a:t>
            </a:r>
            <a:r>
              <a:rPr lang="en-US" sz="2800">
                <a:effectLst>
                  <a:outerShdw blurRad="38100" dist="38100" dir="2700000" algn="tl">
                    <a:srgbClr val="FFFFFF"/>
                  </a:outerShdw>
                </a:effectLst>
                <a:latin typeface="Arial" charset="0"/>
                <a:cs typeface="Arial" charset="0"/>
              </a:rPr>
              <a:t>→ </a:t>
            </a:r>
            <a:r>
              <a:rPr lang="en-US" sz="2800">
                <a:solidFill>
                  <a:schemeClr val="hlink"/>
                </a:solidFill>
                <a:effectLst>
                  <a:outerShdw blurRad="38100" dist="38100" dir="2700000" algn="tl">
                    <a:srgbClr val="000000"/>
                  </a:outerShdw>
                </a:effectLst>
                <a:latin typeface="Arial" charset="0"/>
                <a:cs typeface="Arial" charset="0"/>
              </a:rPr>
              <a:t>2</a:t>
            </a:r>
            <a:r>
              <a:rPr lang="en-US" sz="2800">
                <a:effectLst>
                  <a:outerShdw blurRad="38100" dist="38100" dir="2700000" algn="tl">
                    <a:srgbClr val="FFFFFF"/>
                  </a:outerShdw>
                </a:effectLst>
                <a:latin typeface="Arial" charset="0"/>
                <a:cs typeface="Arial" charset="0"/>
              </a:rPr>
              <a:t>Al</a:t>
            </a:r>
            <a:r>
              <a:rPr lang="en-US" sz="2800" baseline="-25000">
                <a:effectLst>
                  <a:outerShdw blurRad="38100" dist="38100" dir="2700000" algn="tl">
                    <a:srgbClr val="FFFFFF"/>
                  </a:outerShdw>
                </a:effectLst>
                <a:latin typeface="Arial" charset="0"/>
                <a:cs typeface="Arial" charset="0"/>
              </a:rPr>
              <a:t>2</a:t>
            </a:r>
            <a:r>
              <a:rPr lang="en-US" sz="2800">
                <a:effectLst>
                  <a:outerShdw blurRad="38100" dist="38100" dir="2700000" algn="tl">
                    <a:srgbClr val="FFFFFF"/>
                  </a:outerShdw>
                </a:effectLst>
                <a:latin typeface="Arial" charset="0"/>
                <a:cs typeface="Arial" charset="0"/>
              </a:rPr>
              <a:t>O</a:t>
            </a:r>
            <a:r>
              <a:rPr lang="en-US" sz="2800" baseline="-25000">
                <a:effectLst>
                  <a:outerShdw blurRad="38100" dist="38100" dir="2700000" algn="tl">
                    <a:srgbClr val="FFFFFF"/>
                  </a:outerShdw>
                </a:effectLst>
                <a:latin typeface="Arial" charset="0"/>
                <a:cs typeface="Arial" charset="0"/>
              </a:rPr>
              <a:t>3</a:t>
            </a:r>
            <a:r>
              <a:rPr lang="en-US" sz="2800">
                <a:effectLst>
                  <a:outerShdw blurRad="38100" dist="38100" dir="2700000" algn="tl">
                    <a:srgbClr val="FFFFFF"/>
                  </a:outerShdw>
                </a:effectLst>
                <a:latin typeface="Arial" charset="0"/>
                <a:cs typeface="Arial" charset="0"/>
              </a:rPr>
              <a: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997"/>
                                        </p:tgtEl>
                                        <p:attrNameLst>
                                          <p:attrName>style.visibility</p:attrName>
                                        </p:attrNameLst>
                                      </p:cBhvr>
                                      <p:to>
                                        <p:strVal val="visible"/>
                                      </p:to>
                                    </p:set>
                                    <p:anim calcmode="lin" valueType="num">
                                      <p:cBhvr additive="base">
                                        <p:cTn id="7" dur="500" fill="hold"/>
                                        <p:tgtEl>
                                          <p:spTgt spid="297997"/>
                                        </p:tgtEl>
                                        <p:attrNameLst>
                                          <p:attrName>ppt_x</p:attrName>
                                        </p:attrNameLst>
                                      </p:cBhvr>
                                      <p:tavLst>
                                        <p:tav tm="0">
                                          <p:val>
                                            <p:strVal val="#ppt_x"/>
                                          </p:val>
                                        </p:tav>
                                        <p:tav tm="100000">
                                          <p:val>
                                            <p:strVal val="#ppt_x"/>
                                          </p:val>
                                        </p:tav>
                                      </p:tavLst>
                                    </p:anim>
                                    <p:anim calcmode="lin" valueType="num">
                                      <p:cBhvr additive="base">
                                        <p:cTn id="8" dur="500" fill="hold"/>
                                        <p:tgtEl>
                                          <p:spTgt spid="2979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991"/>
                                        </p:tgtEl>
                                        <p:attrNameLst>
                                          <p:attrName>style.visibility</p:attrName>
                                        </p:attrNameLst>
                                      </p:cBhvr>
                                      <p:to>
                                        <p:strVal val="visible"/>
                                      </p:to>
                                    </p:set>
                                    <p:anim calcmode="lin" valueType="num">
                                      <p:cBhvr additive="base">
                                        <p:cTn id="13" dur="500" fill="hold"/>
                                        <p:tgtEl>
                                          <p:spTgt spid="297991"/>
                                        </p:tgtEl>
                                        <p:attrNameLst>
                                          <p:attrName>ppt_x</p:attrName>
                                        </p:attrNameLst>
                                      </p:cBhvr>
                                      <p:tavLst>
                                        <p:tav tm="0">
                                          <p:val>
                                            <p:strVal val="#ppt_x"/>
                                          </p:val>
                                        </p:tav>
                                        <p:tav tm="100000">
                                          <p:val>
                                            <p:strVal val="#ppt_x"/>
                                          </p:val>
                                        </p:tav>
                                      </p:tavLst>
                                    </p:anim>
                                    <p:anim calcmode="lin" valueType="num">
                                      <p:cBhvr additive="base">
                                        <p:cTn id="14" dur="500" fill="hold"/>
                                        <p:tgtEl>
                                          <p:spTgt spid="29799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998"/>
                                        </p:tgtEl>
                                        <p:attrNameLst>
                                          <p:attrName>style.visibility</p:attrName>
                                        </p:attrNameLst>
                                      </p:cBhvr>
                                      <p:to>
                                        <p:strVal val="visible"/>
                                      </p:to>
                                    </p:set>
                                    <p:anim calcmode="lin" valueType="num">
                                      <p:cBhvr additive="base">
                                        <p:cTn id="19" dur="500" fill="hold"/>
                                        <p:tgtEl>
                                          <p:spTgt spid="297998"/>
                                        </p:tgtEl>
                                        <p:attrNameLst>
                                          <p:attrName>ppt_x</p:attrName>
                                        </p:attrNameLst>
                                      </p:cBhvr>
                                      <p:tavLst>
                                        <p:tav tm="0">
                                          <p:val>
                                            <p:strVal val="#ppt_x"/>
                                          </p:val>
                                        </p:tav>
                                        <p:tav tm="100000">
                                          <p:val>
                                            <p:strVal val="#ppt_x"/>
                                          </p:val>
                                        </p:tav>
                                      </p:tavLst>
                                    </p:anim>
                                    <p:anim calcmode="lin" valueType="num">
                                      <p:cBhvr additive="base">
                                        <p:cTn id="20" dur="500" fill="hold"/>
                                        <p:tgtEl>
                                          <p:spTgt spid="2979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1" grpId="0" animBg="1"/>
      <p:bldP spid="297997" grpId="0" animBg="1"/>
      <p:bldP spid="2979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304800"/>
            <a:ext cx="7162800" cy="762000"/>
          </a:xfrm>
          <a:effectLst>
            <a:outerShdw dist="53882" dir="2700000" algn="ctr" rotWithShape="0">
              <a:schemeClr val="tx1"/>
            </a:outerShdw>
          </a:effectLst>
        </p:spPr>
        <p:txBody>
          <a:bodyPr/>
          <a:lstStyle/>
          <a:p>
            <a:pPr>
              <a:defRPr/>
            </a:pPr>
            <a:r>
              <a:rPr lang="en-US" sz="4800" dirty="0" smtClean="0">
                <a:solidFill>
                  <a:srgbClr val="FF7518"/>
                </a:solidFill>
                <a:effectLst>
                  <a:outerShdw blurRad="38100" dist="38100" dir="2700000" algn="tl">
                    <a:srgbClr val="C0C0C0"/>
                  </a:outerShdw>
                </a:effectLst>
                <a:latin typeface="Comic Sans MS" pitchFamily="66" charset="0"/>
              </a:rPr>
              <a:t>STOIGIOMETRIE</a:t>
            </a:r>
            <a:endParaRPr lang="en-US" sz="6600" dirty="0">
              <a:solidFill>
                <a:srgbClr val="FF7518"/>
              </a:solidFill>
              <a:effectLst>
                <a:outerShdw blurRad="38100" dist="38100" dir="2700000" algn="tl">
                  <a:srgbClr val="C0C0C0"/>
                </a:outerShdw>
              </a:effectLst>
            </a:endParaRPr>
          </a:p>
        </p:txBody>
      </p:sp>
      <p:sp>
        <p:nvSpPr>
          <p:cNvPr id="21507" name="Rectangle 3"/>
          <p:cNvSpPr>
            <a:spLocks noGrp="1" noChangeArrowheads="1"/>
          </p:cNvSpPr>
          <p:nvPr>
            <p:ph type="body" idx="1"/>
          </p:nvPr>
        </p:nvSpPr>
        <p:spPr>
          <a:xfrm>
            <a:off x="609600" y="1447800"/>
            <a:ext cx="7924800" cy="609600"/>
          </a:xfrm>
        </p:spPr>
        <p:txBody>
          <a:bodyPr/>
          <a:lstStyle/>
          <a:p>
            <a:pPr>
              <a:lnSpc>
                <a:spcPct val="90000"/>
              </a:lnSpc>
              <a:buFontTx/>
              <a:buNone/>
              <a:defRPr/>
            </a:pPr>
            <a:r>
              <a:rPr lang="en-US" sz="2800" dirty="0" err="1" smtClean="0">
                <a:effectLst>
                  <a:outerShdw blurRad="38100" dist="38100" dir="2700000" algn="tl">
                    <a:srgbClr val="C0C0C0"/>
                  </a:outerShdw>
                </a:effectLst>
              </a:rPr>
              <a:t>Gebaseer</a:t>
            </a:r>
            <a:r>
              <a:rPr lang="en-US" sz="2800" dirty="0" smtClean="0">
                <a:effectLst>
                  <a:outerShdw blurRad="38100" dist="38100" dir="2700000" algn="tl">
                    <a:srgbClr val="C0C0C0"/>
                  </a:outerShdw>
                </a:effectLst>
              </a:rPr>
              <a:t> op die </a:t>
            </a:r>
            <a:r>
              <a:rPr lang="en-US" sz="2800" dirty="0" err="1" smtClean="0">
                <a:effectLst>
                  <a:outerShdw blurRad="38100" dist="38100" dir="2700000" algn="tl">
                    <a:srgbClr val="C0C0C0"/>
                  </a:outerShdw>
                </a:effectLst>
              </a:rPr>
              <a:t>beginsel</a:t>
            </a:r>
            <a:r>
              <a:rPr lang="en-US" sz="2800" dirty="0" smtClean="0">
                <a:effectLst>
                  <a:outerShdw blurRad="38100" dist="38100" dir="2700000" algn="tl">
                    <a:srgbClr val="C0C0C0"/>
                  </a:outerShdw>
                </a:effectLst>
              </a:rPr>
              <a:t> van die wet van </a:t>
            </a:r>
            <a:r>
              <a:rPr lang="en-US" sz="2800" dirty="0" err="1" smtClean="0">
                <a:effectLst>
                  <a:outerShdw blurRad="38100" dist="38100" dir="2700000" algn="tl">
                    <a:srgbClr val="C0C0C0"/>
                  </a:outerShdw>
                </a:effectLst>
              </a:rPr>
              <a:t>behoud</a:t>
            </a:r>
            <a:r>
              <a:rPr lang="en-US" sz="2800" dirty="0" smtClean="0">
                <a:effectLst>
                  <a:outerShdw blurRad="38100" dist="38100" dir="2700000" algn="tl">
                    <a:srgbClr val="C0C0C0"/>
                  </a:outerShdw>
                </a:effectLst>
              </a:rPr>
              <a:t> van </a:t>
            </a:r>
            <a:r>
              <a:rPr lang="en-US" sz="2800" dirty="0" err="1" smtClean="0">
                <a:effectLst>
                  <a:outerShdw blurRad="38100" dist="38100" dir="2700000" algn="tl">
                    <a:srgbClr val="C0C0C0"/>
                  </a:outerShdw>
                </a:effectLst>
              </a:rPr>
              <a:t>materie</a:t>
            </a:r>
            <a:r>
              <a:rPr lang="en-US" sz="2800" dirty="0" smtClean="0">
                <a:effectLst>
                  <a:outerShdw blurRad="38100" dist="38100" dir="2700000" algn="tl">
                    <a:srgbClr val="C0C0C0"/>
                  </a:outerShdw>
                </a:effectLst>
              </a:rPr>
              <a:t>.</a:t>
            </a:r>
            <a:endParaRPr lang="en-US" sz="2800" dirty="0">
              <a:effectLst>
                <a:outerShdw blurRad="38100" dist="38100" dir="2700000" algn="tl">
                  <a:srgbClr val="C0C0C0"/>
                </a:outerShdw>
              </a:effectLst>
            </a:endParaRPr>
          </a:p>
        </p:txBody>
      </p:sp>
      <p:sp>
        <p:nvSpPr>
          <p:cNvPr id="25604" name="Rectangle 4"/>
          <p:cNvSpPr>
            <a:spLocks noChangeArrowheads="1"/>
          </p:cNvSpPr>
          <p:nvPr/>
        </p:nvSpPr>
        <p:spPr bwMode="auto">
          <a:xfrm>
            <a:off x="1071563" y="5572125"/>
            <a:ext cx="72151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a:spcBef>
                <a:spcPct val="20000"/>
              </a:spcBef>
              <a:buSzPct val="100000"/>
              <a:buChar char="•"/>
              <a:defRPr sz="3200">
                <a:solidFill>
                  <a:schemeClr val="tx1"/>
                </a:solidFill>
                <a:latin typeface="Times" panose="02020603050405020304" pitchFamily="18" charset="0"/>
              </a:defRPr>
            </a:lvl1pPr>
            <a:lvl2pPr marL="742950" indent="-285750">
              <a:spcBef>
                <a:spcPct val="20000"/>
              </a:spcBef>
              <a:buSzPct val="100000"/>
              <a:buChar char="–"/>
              <a:defRPr sz="2800">
                <a:solidFill>
                  <a:schemeClr val="tx1"/>
                </a:solidFill>
                <a:latin typeface="Times" panose="02020603050405020304" pitchFamily="18" charset="0"/>
              </a:defRPr>
            </a:lvl2pPr>
            <a:lvl3pPr marL="1143000" indent="-228600">
              <a:spcBef>
                <a:spcPct val="20000"/>
              </a:spcBef>
              <a:buSzPct val="100000"/>
              <a:buChar char="•"/>
              <a:defRPr sz="2400">
                <a:solidFill>
                  <a:schemeClr val="tx1"/>
                </a:solidFill>
                <a:latin typeface="Times" panose="02020603050405020304" pitchFamily="18" charset="0"/>
              </a:defRPr>
            </a:lvl3pPr>
            <a:lvl4pPr marL="1600200" indent="-228600">
              <a:spcBef>
                <a:spcPct val="20000"/>
              </a:spcBef>
              <a:buSzPct val="100000"/>
              <a:buChar char="–"/>
              <a:defRPr sz="2000">
                <a:solidFill>
                  <a:schemeClr val="tx1"/>
                </a:solidFill>
                <a:latin typeface="Times" panose="02020603050405020304" pitchFamily="18" charset="0"/>
              </a:defRPr>
            </a:lvl4pPr>
            <a:lvl5pPr marL="2057400" indent="-228600">
              <a:spcBef>
                <a:spcPct val="20000"/>
              </a:spcBef>
              <a:buSzPct val="10000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anose="02020603050405020304" pitchFamily="18" charset="0"/>
              </a:defRPr>
            </a:lvl9pPr>
          </a:lstStyle>
          <a:p>
            <a:pPr>
              <a:lnSpc>
                <a:spcPct val="90000"/>
              </a:lnSpc>
              <a:spcBef>
                <a:spcPct val="30000"/>
              </a:spcBef>
              <a:buSzTx/>
              <a:buFontTx/>
              <a:buNone/>
            </a:pPr>
            <a:r>
              <a:rPr lang="en-US" altLang="en-US" sz="2800" b="1">
                <a:latin typeface="Comic Sans MS" panose="030F0702030302020204" pitchFamily="66" charset="0"/>
              </a:rPr>
              <a:t>2 Al(s)  +   3 Br</a:t>
            </a:r>
            <a:r>
              <a:rPr lang="en-US" altLang="en-US" sz="2800" b="1" baseline="-25000">
                <a:latin typeface="Comic Sans MS" panose="030F0702030302020204" pitchFamily="66" charset="0"/>
              </a:rPr>
              <a:t>2</a:t>
            </a:r>
            <a:r>
              <a:rPr lang="en-US" altLang="en-US" sz="2800" b="1">
                <a:latin typeface="Comic Sans MS" panose="030F0702030302020204" pitchFamily="66" charset="0"/>
              </a:rPr>
              <a:t>(liq)  </a:t>
            </a:r>
            <a:r>
              <a:rPr lang="en-US" altLang="en-US" sz="2800" b="1">
                <a:latin typeface="Comic Sans MS" panose="030F0702030302020204" pitchFamily="66" charset="0"/>
                <a:cs typeface="Arial" panose="020B0604020202020204" pitchFamily="34" charset="0"/>
              </a:rPr>
              <a:t>→</a:t>
            </a:r>
            <a:r>
              <a:rPr lang="en-US" altLang="en-US" sz="2800" b="1">
                <a:latin typeface="Comic Sans MS" panose="030F0702030302020204" pitchFamily="66" charset="0"/>
              </a:rPr>
              <a:t>   Al</a:t>
            </a:r>
            <a:r>
              <a:rPr lang="en-US" altLang="en-US" sz="2800" b="1" baseline="-25000">
                <a:latin typeface="Comic Sans MS" panose="030F0702030302020204" pitchFamily="66" charset="0"/>
              </a:rPr>
              <a:t>2</a:t>
            </a:r>
            <a:r>
              <a:rPr lang="en-US" altLang="en-US" sz="2800" b="1">
                <a:latin typeface="Comic Sans MS" panose="030F0702030302020204" pitchFamily="66" charset="0"/>
              </a:rPr>
              <a:t>Br</a:t>
            </a:r>
            <a:r>
              <a:rPr lang="en-US" altLang="en-US" sz="2800" b="1" baseline="-25000">
                <a:latin typeface="Comic Sans MS" panose="030F0702030302020204" pitchFamily="66" charset="0"/>
              </a:rPr>
              <a:t>6</a:t>
            </a:r>
            <a:r>
              <a:rPr lang="en-US" altLang="en-US" sz="2800" b="1">
                <a:latin typeface="Comic Sans MS" panose="030F0702030302020204" pitchFamily="66" charset="0"/>
              </a:rPr>
              <a:t>(s)</a:t>
            </a:r>
          </a:p>
        </p:txBody>
      </p:sp>
      <p:pic>
        <p:nvPicPr>
          <p:cNvPr id="2560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2438400"/>
            <a:ext cx="7658100" cy="29035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1" descr="04-U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2395538"/>
            <a:ext cx="896461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2357422" y="571480"/>
            <a:ext cx="4157634" cy="954107"/>
          </a:xfrm>
          <a:prstGeom prst="rect">
            <a:avLst/>
          </a:prstGeom>
          <a:solidFill>
            <a:srgbClr val="E6E6E6"/>
          </a:solidFill>
          <a:ln w="19050">
            <a:solidFill>
              <a:schemeClr val="tx1"/>
            </a:solidFill>
            <a:miter lim="800000"/>
            <a:headEnd/>
            <a:tailEnd/>
          </a:ln>
          <a:scene3d>
            <a:camera prst="orthographicFront"/>
            <a:lightRig rig="threePt" dir="t"/>
          </a:scene3d>
          <a:sp3d>
            <a:bevelT w="165100" prst="coolSlant"/>
          </a:sp3d>
        </p:spPr>
        <p:txBody>
          <a:bodyPr anchor="ctr">
            <a:spAutoFit/>
          </a:bodyPr>
          <a:lstStyle/>
          <a:p>
            <a:pPr algn="ctr">
              <a:tabLst>
                <a:tab pos="360363" algn="l"/>
              </a:tabLst>
              <a:defRPr/>
            </a:pPr>
            <a:r>
              <a:rPr lang="af-ZA" sz="2800" b="1" dirty="0" smtClean="0">
                <a:latin typeface="Comic Sans MS" pitchFamily="66" charset="0"/>
                <a:cs typeface="Times New Roman" pitchFamily="18" charset="0"/>
              </a:rPr>
              <a:t>REAKSIE:</a:t>
            </a:r>
            <a:endParaRPr lang="af-ZA" sz="2800" b="1" dirty="0">
              <a:latin typeface="Comic Sans MS" pitchFamily="66" charset="0"/>
              <a:cs typeface="Times New Roman" pitchFamily="18" charset="0"/>
            </a:endParaRPr>
          </a:p>
          <a:p>
            <a:pPr algn="ctr">
              <a:tabLst>
                <a:tab pos="360363" algn="l"/>
              </a:tabLst>
              <a:defRPr/>
            </a:pPr>
            <a:r>
              <a:rPr lang="af-ZA" sz="2800" b="1" dirty="0" err="1">
                <a:latin typeface="Comic Sans MS" pitchFamily="66" charset="0"/>
                <a:cs typeface="Times New Roman" pitchFamily="18" charset="0"/>
              </a:rPr>
              <a:t>xA</a:t>
            </a:r>
            <a:r>
              <a:rPr lang="af-ZA" sz="2800" b="1" dirty="0">
                <a:latin typeface="Comic Sans MS" pitchFamily="66" charset="0"/>
                <a:cs typeface="Times New Roman" pitchFamily="18" charset="0"/>
              </a:rPr>
              <a:t> </a:t>
            </a:r>
            <a:r>
              <a:rPr lang="af-ZA" sz="2800" b="1" dirty="0">
                <a:latin typeface="Comic Sans MS" pitchFamily="66" charset="0"/>
                <a:cs typeface="Arial"/>
              </a:rPr>
              <a:t>→ </a:t>
            </a:r>
            <a:r>
              <a:rPr lang="af-ZA" sz="2800" b="1" dirty="0" err="1">
                <a:latin typeface="Comic Sans MS" pitchFamily="66" charset="0"/>
                <a:cs typeface="Arial"/>
              </a:rPr>
              <a:t>yB</a:t>
            </a:r>
            <a:endParaRPr lang="en-US" sz="2800" b="1" dirty="0">
              <a:latin typeface="Comic Sans MS" pitchFamily="66" charset="0"/>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0040" name="Text Box 8"/>
          <p:cNvSpPr txBox="1">
            <a:spLocks noChangeArrowheads="1"/>
          </p:cNvSpPr>
          <p:nvPr/>
        </p:nvSpPr>
        <p:spPr bwMode="auto">
          <a:xfrm>
            <a:off x="3275856" y="404664"/>
            <a:ext cx="2376488" cy="523220"/>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defRPr/>
            </a:pPr>
            <a:r>
              <a:rPr lang="en-ZA" sz="2800" b="1" dirty="0" err="1" smtClean="0">
                <a:latin typeface="Calibri" pitchFamily="34" charset="0"/>
              </a:rPr>
              <a:t>Voorbeeld</a:t>
            </a:r>
            <a:endParaRPr lang="en-ZA" sz="2800" b="1" dirty="0">
              <a:latin typeface="Calibri" pitchFamily="34" charset="0"/>
            </a:endParaRPr>
          </a:p>
        </p:txBody>
      </p:sp>
      <p:sp>
        <p:nvSpPr>
          <p:cNvPr id="300042" name="Text Box 10"/>
          <p:cNvSpPr txBox="1">
            <a:spLocks noChangeArrowheads="1"/>
          </p:cNvSpPr>
          <p:nvPr/>
        </p:nvSpPr>
        <p:spPr bwMode="auto">
          <a:xfrm>
            <a:off x="1908175" y="3068638"/>
            <a:ext cx="647700" cy="457200"/>
          </a:xfrm>
          <a:prstGeom prst="rect">
            <a:avLst/>
          </a:prstGeom>
          <a:noFill/>
          <a:ln w="12700">
            <a:noFill/>
            <a:miter lim="800000"/>
            <a:headEnd type="none" w="sm" len="sm"/>
            <a:tailEnd type="none" w="sm" len="sm"/>
          </a:ln>
          <a:effectLst/>
        </p:spPr>
        <p:txBody>
          <a:bodyPr>
            <a:spAutoFit/>
          </a:bodyPr>
          <a:lstStyle/>
          <a:p>
            <a:pPr>
              <a:spcBef>
                <a:spcPct val="50000"/>
              </a:spcBef>
              <a:defRPr/>
            </a:pPr>
            <a:endParaRPr lang="en-ZA">
              <a:effectLst>
                <a:outerShdw blurRad="38100" dist="38100" dir="2700000" algn="tl">
                  <a:srgbClr val="FFFFFF"/>
                </a:outerShdw>
              </a:effectLst>
              <a:latin typeface="Arial" charset="0"/>
            </a:endParaRPr>
          </a:p>
        </p:txBody>
      </p:sp>
      <p:sp>
        <p:nvSpPr>
          <p:cNvPr id="10" name="Rectangle 6"/>
          <p:cNvSpPr>
            <a:spLocks noChangeArrowheads="1"/>
          </p:cNvSpPr>
          <p:nvPr/>
        </p:nvSpPr>
        <p:spPr bwMode="auto">
          <a:xfrm>
            <a:off x="251520" y="1329700"/>
            <a:ext cx="8572560" cy="3477875"/>
          </a:xfrm>
          <a:prstGeom prst="rect">
            <a:avLst/>
          </a:prstGeom>
          <a:solidFill>
            <a:srgbClr val="E6E6E6"/>
          </a:solidFill>
          <a:ln w="19050">
            <a:solidFill>
              <a:schemeClr val="tx1"/>
            </a:solidFill>
            <a:miter lim="800000"/>
            <a:headEnd/>
            <a:tailEnd/>
          </a:ln>
          <a:scene3d>
            <a:camera prst="orthographicFront"/>
            <a:lightRig rig="threePt" dir="t"/>
          </a:scene3d>
          <a:sp3d>
            <a:bevelT w="165100" prst="coolSlant"/>
          </a:sp3d>
        </p:spPr>
        <p:txBody>
          <a:bodyPr anchor="ctr">
            <a:spAutoFit/>
          </a:bodyPr>
          <a:lstStyle/>
          <a:p>
            <a:pPr>
              <a:tabLst>
                <a:tab pos="360363" algn="l"/>
              </a:tabLst>
              <a:defRPr/>
            </a:pPr>
            <a:r>
              <a:rPr lang="af-ZA" sz="2200" b="1" dirty="0" smtClean="0">
                <a:latin typeface="Comic Sans MS" pitchFamily="66" charset="0"/>
                <a:cs typeface="Times New Roman" pitchFamily="18" charset="0"/>
              </a:rPr>
              <a:t>Yster reageer met suurstof om </a:t>
            </a:r>
            <a:r>
              <a:rPr lang="af-ZA" sz="2200" b="1" dirty="0" err="1" smtClean="0">
                <a:latin typeface="Comic Sans MS" pitchFamily="66" charset="0"/>
                <a:cs typeface="Times New Roman" pitchFamily="18" charset="0"/>
              </a:rPr>
              <a:t>yster(III)oksied</a:t>
            </a:r>
            <a:r>
              <a:rPr lang="af-ZA" sz="2200" b="1" dirty="0" smtClean="0">
                <a:latin typeface="Comic Sans MS" pitchFamily="66" charset="0"/>
                <a:cs typeface="Times New Roman" pitchFamily="18" charset="0"/>
              </a:rPr>
              <a:t>, Fe</a:t>
            </a:r>
            <a:r>
              <a:rPr lang="af-ZA" sz="2200" b="1" baseline="-25000" dirty="0" smtClean="0">
                <a:latin typeface="Comic Sans MS" pitchFamily="66" charset="0"/>
                <a:cs typeface="Times New Roman" pitchFamily="18" charset="0"/>
              </a:rPr>
              <a:t>2</a:t>
            </a:r>
            <a:r>
              <a:rPr lang="af-ZA" sz="2200" b="1" dirty="0" smtClean="0">
                <a:latin typeface="Comic Sans MS" pitchFamily="66" charset="0"/>
                <a:cs typeface="Times New Roman" pitchFamily="18" charset="0"/>
              </a:rPr>
              <a:t>O</a:t>
            </a:r>
            <a:r>
              <a:rPr lang="af-ZA" sz="2200" b="1" baseline="-25000" dirty="0" smtClean="0">
                <a:latin typeface="Comic Sans MS" pitchFamily="66" charset="0"/>
                <a:cs typeface="Times New Roman" pitchFamily="18" charset="0"/>
              </a:rPr>
              <a:t>3</a:t>
            </a:r>
            <a:r>
              <a:rPr lang="af-ZA" sz="2200" b="1" dirty="0" smtClean="0">
                <a:latin typeface="Comic Sans MS" pitchFamily="66" charset="0"/>
                <a:cs typeface="Times New Roman" pitchFamily="18" charset="0"/>
              </a:rPr>
              <a:t> as produk te lewer.</a:t>
            </a:r>
            <a:endParaRPr lang="af-ZA" sz="2200" b="1" dirty="0">
              <a:latin typeface="Comic Sans MS" pitchFamily="66" charset="0"/>
              <a:cs typeface="Times New Roman" pitchFamily="18" charset="0"/>
            </a:endParaRPr>
          </a:p>
          <a:p>
            <a:pPr>
              <a:tabLst>
                <a:tab pos="360363" algn="l"/>
              </a:tabLst>
              <a:defRPr/>
            </a:pPr>
            <a:endParaRPr lang="af-ZA" sz="2200" b="1" dirty="0">
              <a:latin typeface="Comic Sans MS" pitchFamily="66" charset="0"/>
              <a:cs typeface="Times New Roman" pitchFamily="18" charset="0"/>
            </a:endParaRPr>
          </a:p>
          <a:p>
            <a:pPr marL="514350" indent="-514350">
              <a:buFontTx/>
              <a:buAutoNum type="alphaLcParenR"/>
              <a:tabLst>
                <a:tab pos="360363" algn="l"/>
              </a:tabLst>
              <a:defRPr/>
            </a:pPr>
            <a:r>
              <a:rPr lang="af-ZA" sz="2200" b="1" dirty="0" smtClean="0">
                <a:latin typeface="Comic Sans MS" pitchFamily="66" charset="0"/>
                <a:cs typeface="Times New Roman" pitchFamily="18" charset="0"/>
              </a:rPr>
              <a:t>Skryf ŉ gebalanseerde vergelyking vir hierdie reaksie neer.</a:t>
            </a:r>
            <a:endParaRPr lang="af-ZA" sz="2200" b="1" dirty="0">
              <a:latin typeface="Comic Sans MS" pitchFamily="66" charset="0"/>
              <a:cs typeface="Times New Roman" pitchFamily="18" charset="0"/>
            </a:endParaRPr>
          </a:p>
          <a:p>
            <a:pPr marL="514350" indent="-514350">
              <a:buFontTx/>
              <a:buAutoNum type="alphaLcParenR"/>
              <a:tabLst>
                <a:tab pos="360363" algn="l"/>
              </a:tabLst>
              <a:defRPr/>
            </a:pPr>
            <a:r>
              <a:rPr lang="af-ZA" sz="2200" b="1" dirty="0" smtClean="0">
                <a:latin typeface="Comic Sans MS" pitchFamily="66" charset="0"/>
                <a:cs typeface="Times New Roman" pitchFamily="18" charset="0"/>
              </a:rPr>
              <a:t>Indien ŉ gewone ysterspyker (aanvaar dat die spyker suiwer yster is) met ŉ massa van 2.68 </a:t>
            </a:r>
            <a:r>
              <a:rPr lang="af-ZA" sz="2200" b="1" dirty="0" err="1" smtClean="0">
                <a:latin typeface="Comic Sans MS" pitchFamily="66" charset="0"/>
                <a:cs typeface="Times New Roman" pitchFamily="18" charset="0"/>
              </a:rPr>
              <a:t>g</a:t>
            </a:r>
            <a:r>
              <a:rPr lang="af-ZA" sz="2200" b="1" dirty="0" smtClean="0">
                <a:latin typeface="Comic Sans MS" pitchFamily="66" charset="0"/>
                <a:cs typeface="Times New Roman" pitchFamily="18" charset="0"/>
              </a:rPr>
              <a:t> volledig met suurstof reageer, wat sal die massa Fe</a:t>
            </a:r>
            <a:r>
              <a:rPr lang="af-ZA" sz="2200" b="1" baseline="-25000" dirty="0" smtClean="0">
                <a:latin typeface="Comic Sans MS" pitchFamily="66" charset="0"/>
                <a:cs typeface="Times New Roman" pitchFamily="18" charset="0"/>
              </a:rPr>
              <a:t>2</a:t>
            </a:r>
            <a:r>
              <a:rPr lang="af-ZA" sz="2200" b="1" dirty="0" smtClean="0">
                <a:latin typeface="Comic Sans MS" pitchFamily="66" charset="0"/>
                <a:cs typeface="Times New Roman" pitchFamily="18" charset="0"/>
              </a:rPr>
              <a:t>O</a:t>
            </a:r>
            <a:r>
              <a:rPr lang="af-ZA" sz="2200" b="1" baseline="-25000" dirty="0" smtClean="0">
                <a:latin typeface="Comic Sans MS" pitchFamily="66" charset="0"/>
                <a:cs typeface="Times New Roman" pitchFamily="18" charset="0"/>
              </a:rPr>
              <a:t>3</a:t>
            </a:r>
            <a:r>
              <a:rPr lang="af-ZA" sz="2200" b="1" dirty="0" smtClean="0">
                <a:latin typeface="Comic Sans MS" pitchFamily="66" charset="0"/>
                <a:cs typeface="Times New Roman" pitchFamily="18" charset="0"/>
              </a:rPr>
              <a:t> (in gram) wees wat vorm?</a:t>
            </a:r>
            <a:endParaRPr lang="af-ZA" sz="2200" b="1" dirty="0">
              <a:latin typeface="Comic Sans MS" pitchFamily="66" charset="0"/>
              <a:cs typeface="Times New Roman" pitchFamily="18" charset="0"/>
            </a:endParaRPr>
          </a:p>
          <a:p>
            <a:pPr marL="514350" indent="-514350">
              <a:buFontTx/>
              <a:buAutoNum type="alphaLcParenR"/>
              <a:tabLst>
                <a:tab pos="360363" algn="l"/>
              </a:tabLst>
              <a:defRPr/>
            </a:pPr>
            <a:r>
              <a:rPr lang="af-ZA" sz="2200" b="1" dirty="0" smtClean="0">
                <a:latin typeface="Comic Sans MS" pitchFamily="66" charset="0"/>
                <a:cs typeface="Times New Roman" pitchFamily="18" charset="0"/>
              </a:rPr>
              <a:t>Watter massa O</a:t>
            </a:r>
            <a:r>
              <a:rPr lang="af-ZA" sz="2200" b="1" baseline="-25000" dirty="0" smtClean="0">
                <a:latin typeface="Comic Sans MS" pitchFamily="66" charset="0"/>
                <a:cs typeface="Times New Roman" pitchFamily="18" charset="0"/>
              </a:rPr>
              <a:t>2</a:t>
            </a:r>
            <a:r>
              <a:rPr lang="af-ZA" sz="2200" b="1" dirty="0" smtClean="0">
                <a:latin typeface="Comic Sans MS" pitchFamily="66" charset="0"/>
                <a:cs typeface="Times New Roman" pitchFamily="18" charset="0"/>
              </a:rPr>
              <a:t> (in gram) is nodig vir die reaksie?</a:t>
            </a:r>
            <a:endParaRPr lang="en-US" sz="2200" b="1" dirty="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2083" name="Text Box 3"/>
          <p:cNvSpPr txBox="1">
            <a:spLocks noChangeArrowheads="1"/>
          </p:cNvSpPr>
          <p:nvPr/>
        </p:nvSpPr>
        <p:spPr bwMode="auto">
          <a:xfrm>
            <a:off x="250825" y="1000125"/>
            <a:ext cx="8569325" cy="3600450"/>
          </a:xfrm>
          <a:prstGeom prst="rect">
            <a:avLst/>
          </a:prstGeom>
          <a:noFill/>
          <a:ln w="12700">
            <a:noFill/>
            <a:miter lim="800000"/>
            <a:headEnd type="none" w="sm" len="sm"/>
            <a:tailEnd type="none" w="sm" len="sm"/>
          </a:ln>
          <a:effectLst/>
        </p:spPr>
        <p:txBody>
          <a:bodyPr>
            <a:spAutoFit/>
          </a:bodyPr>
          <a:lstStyle/>
          <a:p>
            <a:pPr marL="457200" indent="-457200">
              <a:spcBef>
                <a:spcPct val="50000"/>
              </a:spcBef>
              <a:defRPr/>
            </a:pPr>
            <a:r>
              <a:rPr lang="en-ZA" dirty="0" err="1">
                <a:effectLst>
                  <a:outerShdw blurRad="38100" dist="38100" dir="2700000" algn="tl">
                    <a:srgbClr val="FFFFFF"/>
                  </a:outerShdw>
                </a:effectLst>
                <a:latin typeface="Comic Sans MS" pitchFamily="66" charset="0"/>
              </a:rPr>
              <a:t>Beskou</a:t>
            </a:r>
            <a:r>
              <a:rPr lang="en-ZA" dirty="0">
                <a:effectLst>
                  <a:outerShdw blurRad="38100" dist="38100" dir="2700000" algn="tl">
                    <a:srgbClr val="FFFFFF"/>
                  </a:outerShdw>
                </a:effectLst>
                <a:latin typeface="Comic Sans MS" pitchFamily="66" charset="0"/>
              </a:rPr>
              <a:t> die </a:t>
            </a:r>
            <a:r>
              <a:rPr lang="en-ZA" dirty="0" err="1">
                <a:effectLst>
                  <a:outerShdw blurRad="38100" dist="38100" dir="2700000" algn="tl">
                    <a:srgbClr val="FFFFFF"/>
                  </a:outerShdw>
                </a:effectLst>
                <a:latin typeface="Comic Sans MS" pitchFamily="66" charset="0"/>
              </a:rPr>
              <a:t>volgende</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nie-gebalanseerde</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reaksie</a:t>
            </a:r>
            <a:r>
              <a:rPr lang="en-ZA" dirty="0">
                <a:effectLst>
                  <a:outerShdw blurRad="38100" dist="38100" dir="2700000" algn="tl">
                    <a:srgbClr val="FFFFFF"/>
                  </a:outerShdw>
                </a:effectLst>
                <a:latin typeface="Comic Sans MS" pitchFamily="66" charset="0"/>
              </a:rPr>
              <a:t>.</a:t>
            </a:r>
          </a:p>
          <a:p>
            <a:pPr marL="457200" indent="-457200">
              <a:spcBef>
                <a:spcPct val="50000"/>
              </a:spcBef>
              <a:defRPr/>
            </a:pPr>
            <a:endParaRPr lang="en-ZA" sz="1200" dirty="0">
              <a:effectLst>
                <a:outerShdw blurRad="38100" dist="38100" dir="2700000" algn="tl">
                  <a:srgbClr val="FFFFFF"/>
                </a:outerShdw>
              </a:effectLst>
              <a:latin typeface="Comic Sans MS" pitchFamily="66" charset="0"/>
            </a:endParaRPr>
          </a:p>
          <a:p>
            <a:pPr marL="457200" indent="-457200" algn="ctr">
              <a:spcBef>
                <a:spcPct val="50000"/>
              </a:spcBef>
              <a:defRPr/>
            </a:pPr>
            <a:r>
              <a:rPr lang="en-ZA" b="1" dirty="0">
                <a:latin typeface="Comic Sans MS" pitchFamily="66" charset="0"/>
              </a:rPr>
              <a:t>BaCl</a:t>
            </a:r>
            <a:r>
              <a:rPr lang="en-ZA" b="1" baseline="-25000" dirty="0">
                <a:latin typeface="Comic Sans MS" pitchFamily="66" charset="0"/>
              </a:rPr>
              <a:t>2</a:t>
            </a:r>
            <a:r>
              <a:rPr lang="en-ZA" b="1" dirty="0">
                <a:latin typeface="Comic Sans MS" pitchFamily="66" charset="0"/>
              </a:rPr>
              <a:t>(</a:t>
            </a:r>
            <a:r>
              <a:rPr lang="en-ZA" b="1" dirty="0" err="1">
                <a:latin typeface="Comic Sans MS" pitchFamily="66" charset="0"/>
              </a:rPr>
              <a:t>aq</a:t>
            </a:r>
            <a:r>
              <a:rPr lang="en-ZA" b="1" dirty="0">
                <a:latin typeface="Comic Sans MS" pitchFamily="66" charset="0"/>
              </a:rPr>
              <a:t>) + AgNO</a:t>
            </a:r>
            <a:r>
              <a:rPr lang="en-ZA" b="1" baseline="-25000" dirty="0">
                <a:latin typeface="Comic Sans MS" pitchFamily="66" charset="0"/>
              </a:rPr>
              <a:t>3</a:t>
            </a:r>
            <a:r>
              <a:rPr lang="en-ZA" b="1" dirty="0">
                <a:latin typeface="Comic Sans MS" pitchFamily="66" charset="0"/>
              </a:rPr>
              <a:t>(</a:t>
            </a:r>
            <a:r>
              <a:rPr lang="en-ZA" b="1" dirty="0" err="1">
                <a:latin typeface="Comic Sans MS" pitchFamily="66" charset="0"/>
              </a:rPr>
              <a:t>aq</a:t>
            </a:r>
            <a:r>
              <a:rPr lang="en-ZA" b="1" dirty="0">
                <a:latin typeface="Comic Sans MS" pitchFamily="66" charset="0"/>
              </a:rPr>
              <a:t>)  </a:t>
            </a:r>
            <a:r>
              <a:rPr lang="en-ZA" b="1" dirty="0">
                <a:latin typeface="Comic Sans MS" pitchFamily="66" charset="0"/>
                <a:cs typeface="Arial" charset="0"/>
              </a:rPr>
              <a:t>→</a:t>
            </a:r>
            <a:r>
              <a:rPr lang="en-ZA" b="1" dirty="0">
                <a:latin typeface="Comic Sans MS" pitchFamily="66" charset="0"/>
              </a:rPr>
              <a:t>  </a:t>
            </a:r>
            <a:r>
              <a:rPr lang="en-ZA" b="1" dirty="0" err="1">
                <a:latin typeface="Comic Sans MS" pitchFamily="66" charset="0"/>
              </a:rPr>
              <a:t>AgCl</a:t>
            </a:r>
            <a:r>
              <a:rPr lang="en-ZA" b="1" dirty="0">
                <a:latin typeface="Comic Sans MS" pitchFamily="66" charset="0"/>
              </a:rPr>
              <a:t>(s) + </a:t>
            </a:r>
            <a:r>
              <a:rPr lang="en-ZA" b="1" dirty="0" err="1">
                <a:latin typeface="Comic Sans MS" pitchFamily="66" charset="0"/>
              </a:rPr>
              <a:t>Ba</a:t>
            </a:r>
            <a:r>
              <a:rPr lang="en-ZA" b="1" dirty="0">
                <a:latin typeface="Comic Sans MS" pitchFamily="66" charset="0"/>
              </a:rPr>
              <a:t>(NO</a:t>
            </a:r>
            <a:r>
              <a:rPr lang="en-ZA" b="1" baseline="-25000" dirty="0">
                <a:latin typeface="Comic Sans MS" pitchFamily="66" charset="0"/>
              </a:rPr>
              <a:t>3</a:t>
            </a:r>
            <a:r>
              <a:rPr lang="en-ZA" b="1" dirty="0">
                <a:latin typeface="Comic Sans MS" pitchFamily="66" charset="0"/>
              </a:rPr>
              <a:t>)</a:t>
            </a:r>
            <a:r>
              <a:rPr lang="en-ZA" b="1" baseline="-25000" dirty="0">
                <a:latin typeface="Comic Sans MS" pitchFamily="66" charset="0"/>
              </a:rPr>
              <a:t>2</a:t>
            </a:r>
            <a:r>
              <a:rPr lang="en-ZA" b="1" dirty="0">
                <a:latin typeface="Comic Sans MS" pitchFamily="66" charset="0"/>
              </a:rPr>
              <a:t>(</a:t>
            </a:r>
            <a:r>
              <a:rPr lang="en-ZA" b="1" dirty="0" err="1">
                <a:latin typeface="Comic Sans MS" pitchFamily="66" charset="0"/>
              </a:rPr>
              <a:t>aq</a:t>
            </a:r>
            <a:r>
              <a:rPr lang="en-ZA" b="1" dirty="0">
                <a:latin typeface="Comic Sans MS" pitchFamily="66" charset="0"/>
              </a:rPr>
              <a:t>)</a:t>
            </a:r>
          </a:p>
          <a:p>
            <a:pPr marL="457200" indent="-457200">
              <a:spcBef>
                <a:spcPct val="50000"/>
              </a:spcBef>
              <a:defRPr/>
            </a:pPr>
            <a:endParaRPr lang="en-ZA" sz="1200" dirty="0">
              <a:effectLst>
                <a:outerShdw blurRad="38100" dist="38100" dir="2700000" algn="tl">
                  <a:srgbClr val="FFFFFF"/>
                </a:outerShdw>
              </a:effectLst>
              <a:latin typeface="Comic Sans MS" pitchFamily="66" charset="0"/>
              <a:sym typeface="MT Extra" pitchFamily="18" charset="2"/>
            </a:endParaRPr>
          </a:p>
          <a:p>
            <a:pPr marL="457200" indent="-457200">
              <a:spcBef>
                <a:spcPct val="50000"/>
              </a:spcBef>
              <a:defRPr/>
            </a:pPr>
            <a:r>
              <a:rPr lang="en-ZA" dirty="0">
                <a:effectLst>
                  <a:outerShdw blurRad="38100" dist="38100" dir="2700000" algn="tl">
                    <a:srgbClr val="FFFFFF"/>
                  </a:outerShdw>
                </a:effectLst>
                <a:latin typeface="Comic Sans MS" pitchFamily="66" charset="0"/>
              </a:rPr>
              <a:t>1.	</a:t>
            </a:r>
            <a:r>
              <a:rPr lang="en-ZA" dirty="0" err="1">
                <a:effectLst>
                  <a:outerShdw blurRad="38100" dist="38100" dir="2700000" algn="tl">
                    <a:srgbClr val="FFFFFF"/>
                  </a:outerShdw>
                </a:effectLst>
                <a:latin typeface="Comic Sans MS" pitchFamily="66" charset="0"/>
              </a:rPr>
              <a:t>Skryf</a:t>
            </a:r>
            <a:r>
              <a:rPr lang="en-ZA" dirty="0">
                <a:effectLst>
                  <a:outerShdw blurRad="38100" dist="38100" dir="2700000" algn="tl">
                    <a:srgbClr val="FFFFFF"/>
                  </a:outerShdw>
                </a:effectLst>
                <a:latin typeface="Comic Sans MS" pitchFamily="66" charset="0"/>
              </a:rPr>
              <a:t> die </a:t>
            </a:r>
            <a:r>
              <a:rPr lang="en-ZA" dirty="0" err="1">
                <a:effectLst>
                  <a:outerShdw blurRad="38100" dist="38100" dir="2700000" algn="tl">
                    <a:srgbClr val="FFFFFF"/>
                  </a:outerShdw>
                </a:effectLst>
                <a:latin typeface="Comic Sans MS" pitchFamily="66" charset="0"/>
              </a:rPr>
              <a:t>gebalanseerde</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vergelyking</a:t>
            </a:r>
            <a:r>
              <a:rPr lang="en-ZA" dirty="0">
                <a:effectLst>
                  <a:outerShdw blurRad="38100" dist="38100" dir="2700000" algn="tl">
                    <a:srgbClr val="FFFFFF"/>
                  </a:outerShdw>
                </a:effectLst>
                <a:latin typeface="Comic Sans MS" pitchFamily="66" charset="0"/>
              </a:rPr>
              <a:t> </a:t>
            </a:r>
          </a:p>
          <a:p>
            <a:pPr marL="457200" indent="-457200">
              <a:spcBef>
                <a:spcPct val="50000"/>
              </a:spcBef>
              <a:buFontTx/>
              <a:buAutoNum type="arabicPeriod" startAt="2"/>
              <a:defRPr/>
            </a:pPr>
            <a:r>
              <a:rPr lang="en-ZA" dirty="0" err="1">
                <a:effectLst>
                  <a:outerShdw blurRad="38100" dist="38100" dir="2700000" algn="tl">
                    <a:srgbClr val="FFFFFF"/>
                  </a:outerShdw>
                </a:effectLst>
                <a:latin typeface="Comic Sans MS" pitchFamily="66" charset="0"/>
              </a:rPr>
              <a:t>Watter</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massa</a:t>
            </a:r>
            <a:r>
              <a:rPr lang="en-ZA" dirty="0">
                <a:effectLst>
                  <a:outerShdw blurRad="38100" dist="38100" dir="2700000" algn="tl">
                    <a:srgbClr val="FFFFFF"/>
                  </a:outerShdw>
                </a:effectLst>
                <a:latin typeface="Comic Sans MS" pitchFamily="66" charset="0"/>
              </a:rPr>
              <a:t> AgNO</a:t>
            </a:r>
            <a:r>
              <a:rPr lang="en-ZA" baseline="-25000" dirty="0">
                <a:effectLst>
                  <a:outerShdw blurRad="38100" dist="38100" dir="2700000" algn="tl">
                    <a:srgbClr val="FFFFFF"/>
                  </a:outerShdw>
                </a:effectLst>
                <a:latin typeface="Comic Sans MS" pitchFamily="66" charset="0"/>
              </a:rPr>
              <a:t>3</a:t>
            </a:r>
            <a:r>
              <a:rPr lang="en-ZA" dirty="0">
                <a:effectLst>
                  <a:outerShdw blurRad="38100" dist="38100" dir="2700000" algn="tl">
                    <a:srgbClr val="FFFFFF"/>
                  </a:outerShdw>
                </a:effectLst>
                <a:latin typeface="Comic Sans MS" pitchFamily="66" charset="0"/>
              </a:rPr>
              <a:t>, in gram, word </a:t>
            </a:r>
            <a:r>
              <a:rPr lang="en-ZA" dirty="0" err="1">
                <a:effectLst>
                  <a:outerShdw blurRad="38100" dist="38100" dir="2700000" algn="tl">
                    <a:srgbClr val="FFFFFF"/>
                  </a:outerShdw>
                </a:effectLst>
                <a:latin typeface="Comic Sans MS" pitchFamily="66" charset="0"/>
              </a:rPr>
              <a:t>benodig</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vir</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volledige</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reaksie</a:t>
            </a:r>
            <a:r>
              <a:rPr lang="en-ZA" dirty="0">
                <a:effectLst>
                  <a:outerShdw blurRad="38100" dist="38100" dir="2700000" algn="tl">
                    <a:srgbClr val="FFFFFF"/>
                  </a:outerShdw>
                </a:effectLst>
                <a:latin typeface="Comic Sans MS" pitchFamily="66" charset="0"/>
              </a:rPr>
              <a:t> met </a:t>
            </a:r>
            <a:r>
              <a:rPr lang="en-ZA" dirty="0" smtClean="0">
                <a:effectLst>
                  <a:outerShdw blurRad="38100" dist="38100" dir="2700000" algn="tl">
                    <a:srgbClr val="FFFFFF"/>
                  </a:outerShdw>
                </a:effectLst>
                <a:latin typeface="Comic Sans MS" pitchFamily="66" charset="0"/>
              </a:rPr>
              <a:t>0.156 </a:t>
            </a:r>
            <a:r>
              <a:rPr lang="en-ZA" dirty="0">
                <a:effectLst>
                  <a:outerShdw blurRad="38100" dist="38100" dir="2700000" algn="tl">
                    <a:srgbClr val="FFFFFF"/>
                  </a:outerShdw>
                </a:effectLst>
                <a:latin typeface="Comic Sans MS" pitchFamily="66" charset="0"/>
              </a:rPr>
              <a:t>g BaCl</a:t>
            </a:r>
            <a:r>
              <a:rPr lang="en-ZA" baseline="-25000" dirty="0">
                <a:effectLst>
                  <a:outerShdw blurRad="38100" dist="38100" dir="2700000" algn="tl">
                    <a:srgbClr val="FFFFFF"/>
                  </a:outerShdw>
                </a:effectLst>
                <a:latin typeface="Comic Sans MS" pitchFamily="66" charset="0"/>
              </a:rPr>
              <a:t>2</a:t>
            </a:r>
            <a:r>
              <a:rPr lang="en-ZA" dirty="0">
                <a:effectLst>
                  <a:outerShdw blurRad="38100" dist="38100" dir="2700000" algn="tl">
                    <a:srgbClr val="FFFFFF"/>
                  </a:outerShdw>
                </a:effectLst>
                <a:latin typeface="Comic Sans MS" pitchFamily="66" charset="0"/>
              </a:rPr>
              <a:t>?</a:t>
            </a:r>
          </a:p>
          <a:p>
            <a:pPr marL="457200" indent="-457200">
              <a:spcBef>
                <a:spcPct val="50000"/>
              </a:spcBef>
              <a:defRPr/>
            </a:pPr>
            <a:r>
              <a:rPr lang="en-ZA" dirty="0">
                <a:effectLst>
                  <a:outerShdw blurRad="38100" dist="38100" dir="2700000" algn="tl">
                    <a:srgbClr val="FFFFFF"/>
                  </a:outerShdw>
                </a:effectLst>
                <a:latin typeface="Comic Sans MS" pitchFamily="66" charset="0"/>
              </a:rPr>
              <a:t>3.  </a:t>
            </a:r>
            <a:r>
              <a:rPr lang="en-ZA" dirty="0" err="1">
                <a:effectLst>
                  <a:outerShdw blurRad="38100" dist="38100" dir="2700000" algn="tl">
                    <a:srgbClr val="FFFFFF"/>
                  </a:outerShdw>
                </a:effectLst>
                <a:latin typeface="Comic Sans MS" pitchFamily="66" charset="0"/>
              </a:rPr>
              <a:t>Watter</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massa</a:t>
            </a:r>
            <a:r>
              <a:rPr lang="en-ZA" dirty="0">
                <a:effectLst>
                  <a:outerShdw blurRad="38100" dist="38100" dir="2700000" algn="tl">
                    <a:srgbClr val="FFFFFF"/>
                  </a:outerShdw>
                </a:effectLst>
                <a:latin typeface="Comic Sans MS" pitchFamily="66" charset="0"/>
              </a:rPr>
              <a:t> </a:t>
            </a:r>
            <a:r>
              <a:rPr lang="en-ZA" dirty="0" err="1">
                <a:effectLst>
                  <a:outerShdw blurRad="38100" dist="38100" dir="2700000" algn="tl">
                    <a:srgbClr val="FFFFFF"/>
                  </a:outerShdw>
                </a:effectLst>
                <a:latin typeface="Comic Sans MS" pitchFamily="66" charset="0"/>
              </a:rPr>
              <a:t>AgCl</a:t>
            </a:r>
            <a:r>
              <a:rPr lang="en-ZA" dirty="0">
                <a:effectLst>
                  <a:outerShdw blurRad="38100" dist="38100" dir="2700000" algn="tl">
                    <a:srgbClr val="FFFFFF"/>
                  </a:outerShdw>
                </a:effectLst>
                <a:latin typeface="Comic Sans MS" pitchFamily="66" charset="0"/>
              </a:rPr>
              <a:t>, in gram, word </a:t>
            </a:r>
            <a:r>
              <a:rPr lang="en-ZA" dirty="0" err="1">
                <a:effectLst>
                  <a:outerShdw blurRad="38100" dist="38100" dir="2700000" algn="tl">
                    <a:srgbClr val="FFFFFF"/>
                  </a:outerShdw>
                </a:effectLst>
                <a:latin typeface="Comic Sans MS" pitchFamily="66" charset="0"/>
              </a:rPr>
              <a:t>geproduseer</a:t>
            </a:r>
            <a:r>
              <a:rPr lang="en-ZA" dirty="0">
                <a:effectLst>
                  <a:outerShdw blurRad="38100" dist="38100" dir="2700000" algn="tl">
                    <a:srgbClr val="FFFFFF"/>
                  </a:outerShdw>
                </a:effectLst>
                <a:latin typeface="Comic Sans MS" pitchFamily="66" charset="0"/>
              </a:rPr>
              <a:t>?</a:t>
            </a:r>
          </a:p>
        </p:txBody>
      </p:sp>
      <p:sp>
        <p:nvSpPr>
          <p:cNvPr id="302090" name="Text Box 10"/>
          <p:cNvSpPr txBox="1">
            <a:spLocks noChangeArrowheads="1"/>
          </p:cNvSpPr>
          <p:nvPr/>
        </p:nvSpPr>
        <p:spPr bwMode="auto">
          <a:xfrm>
            <a:off x="2703513" y="214313"/>
            <a:ext cx="3511550" cy="461665"/>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defRPr/>
            </a:pPr>
            <a:r>
              <a:rPr lang="en-ZA" b="1" dirty="0" err="1" smtClean="0">
                <a:effectLst>
                  <a:outerShdw blurRad="38100" dist="38100" dir="2700000" algn="tl">
                    <a:srgbClr val="FFFFFF"/>
                  </a:outerShdw>
                </a:effectLst>
                <a:latin typeface="Arial" charset="0"/>
              </a:rPr>
              <a:t>Probeer</a:t>
            </a:r>
            <a:r>
              <a:rPr lang="en-ZA" b="1" dirty="0">
                <a:effectLst>
                  <a:outerShdw blurRad="38100" dist="38100" dir="2700000" algn="tl">
                    <a:srgbClr val="FFFFFF"/>
                  </a:outerShdw>
                </a:effectLst>
                <a:latin typeface="Arial" charset="0"/>
              </a:rPr>
              <a:t> </a:t>
            </a:r>
            <a:r>
              <a:rPr lang="en-ZA" b="1" dirty="0" smtClean="0">
                <a:effectLst>
                  <a:outerShdw blurRad="38100" dist="38100" dir="2700000" algn="tl">
                    <a:srgbClr val="FFFFFF"/>
                  </a:outerShdw>
                </a:effectLst>
                <a:latin typeface="Arial" charset="0"/>
              </a:rPr>
              <a:t>Self 4.1</a:t>
            </a:r>
            <a:endParaRPr lang="en-ZA" b="1" dirty="0">
              <a:effectLst>
                <a:outerShdw blurRad="38100" dist="38100" dir="2700000" algn="tl">
                  <a:srgbClr val="FFFFFF"/>
                </a:outerShdw>
              </a:effectLst>
              <a:latin typeface="Arial" charset="0"/>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A2C1FE"/>
      </a:lt1>
      <a:dk2>
        <a:srgbClr val="000000"/>
      </a:dk2>
      <a:lt2>
        <a:srgbClr val="919191"/>
      </a:lt2>
      <a:accent1>
        <a:srgbClr val="618FFD"/>
      </a:accent1>
      <a:accent2>
        <a:srgbClr val="00AE00"/>
      </a:accent2>
      <a:accent3>
        <a:srgbClr val="CEDDFE"/>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4117</TotalTime>
  <Pages>8</Pages>
  <Words>826</Words>
  <Application>Microsoft Office PowerPoint</Application>
  <PresentationFormat>On-screen Show (4:3)</PresentationFormat>
  <Paragraphs>163</Paragraphs>
  <Slides>25</Slides>
  <Notes>22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7" baseType="lpstr">
      <vt:lpstr>Times</vt:lpstr>
      <vt:lpstr>Arial</vt:lpstr>
      <vt:lpstr>Comic Sans MS</vt:lpstr>
      <vt:lpstr>Calibri</vt:lpstr>
      <vt:lpstr>Times New Roman</vt:lpstr>
      <vt:lpstr>Wingdings</vt:lpstr>
      <vt:lpstr>MT Extra</vt:lpstr>
      <vt:lpstr>Symbol</vt:lpstr>
      <vt:lpstr>Brush Script Std</vt:lpstr>
      <vt:lpstr>Microsoft Office 98</vt:lpstr>
      <vt:lpstr>Microsoft Photo Editor 3.0 Photo</vt:lpstr>
      <vt:lpstr>Microsoft Equation 3.0</vt:lpstr>
      <vt:lpstr>PowerPoint Presentation</vt:lpstr>
      <vt:lpstr>PowerPoint Presentation</vt:lpstr>
      <vt:lpstr>PowerPoint Presentation</vt:lpstr>
      <vt:lpstr>PowerPoint Presentation</vt:lpstr>
      <vt:lpstr>PowerPoint Presentation</vt:lpstr>
      <vt:lpstr>STOIGIOMETRIE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Indien 454 g NH4NO3 ontbind behoort daar teoreties 204 g H2O te vorm.  Bepaal die teoretiese opbrengs van N2O wat sal vorm. Bereken ook die persentasie opbrengs van die N2O indien die werklike opbrengs daarvan slegs 131 g was.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REACTIONS Chapter 4</dc:title>
  <dc:creator>J. Kotz</dc:creator>
  <cp:lastModifiedBy>10074694</cp:lastModifiedBy>
  <cp:revision>270</cp:revision>
  <cp:lastPrinted>2005-02-10T14:55:17Z</cp:lastPrinted>
  <dcterms:created xsi:type="dcterms:W3CDTF">1997-09-21T16:33:21Z</dcterms:created>
  <dcterms:modified xsi:type="dcterms:W3CDTF">2021-05-03T16:45:20Z</dcterms:modified>
</cp:coreProperties>
</file>