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25" r:id="rId2"/>
    <p:sldId id="426" r:id="rId3"/>
    <p:sldId id="447" r:id="rId4"/>
    <p:sldId id="437" r:id="rId5"/>
    <p:sldId id="341" r:id="rId6"/>
    <p:sldId id="439" r:id="rId7"/>
    <p:sldId id="440" r:id="rId8"/>
    <p:sldId id="343" r:id="rId9"/>
    <p:sldId id="344" r:id="rId10"/>
    <p:sldId id="442" r:id="rId11"/>
    <p:sldId id="346" r:id="rId12"/>
    <p:sldId id="347" r:id="rId13"/>
    <p:sldId id="496" r:id="rId14"/>
    <p:sldId id="349" r:id="rId15"/>
    <p:sldId id="350" r:id="rId16"/>
    <p:sldId id="351" r:id="rId17"/>
    <p:sldId id="444" r:id="rId18"/>
    <p:sldId id="352" r:id="rId19"/>
    <p:sldId id="353" r:id="rId20"/>
    <p:sldId id="354" r:id="rId21"/>
    <p:sldId id="355" r:id="rId22"/>
    <p:sldId id="356" r:id="rId23"/>
    <p:sldId id="357" r:id="rId24"/>
    <p:sldId id="359" r:id="rId25"/>
    <p:sldId id="360" r:id="rId26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B48500"/>
    <a:srgbClr val="CC9900"/>
    <a:srgbClr val="990033"/>
    <a:srgbClr val="FF9218"/>
    <a:srgbClr val="FFCC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1" d="100"/>
          <a:sy n="81" d="100"/>
        </p:scale>
        <p:origin x="86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1.xml"/><Relationship Id="rId1" Type="http://schemas.openxmlformats.org/officeDocument/2006/relationships/slide" Target="slides/slide5.xml"/><Relationship Id="rId6" Type="http://schemas.openxmlformats.org/officeDocument/2006/relationships/slide" Target="slides/slide25.xml"/><Relationship Id="rId5" Type="http://schemas.openxmlformats.org/officeDocument/2006/relationships/slide" Target="slides/slide15.xml"/><Relationship Id="rId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533400" y="414338"/>
            <a:ext cx="163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r>
              <a:rPr lang="en-US" sz="1200" smtClean="0">
                <a:latin typeface="Arial" pitchFamily="34" charset="0"/>
              </a:rPr>
              <a:t>Chapter 4 — Intro—1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6003925" y="490538"/>
            <a:ext cx="369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fld id="{BA1533AD-9205-4865-8999-797858022AFD}" type="slidenum">
              <a:rPr lang="en-US" altLang="en-US" sz="1200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3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B7D9570-0FF5-41DD-B727-BFC76DE09B2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60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6C12446-F78F-42C9-8430-D6902C3484D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1988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B70A4EC-ABB0-4421-AC00-258036A7899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4036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84D6BD9-9725-4697-A94F-1DD96EF6725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6084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2DFA7A8-BFB4-4C70-AAE3-B8A3957A93E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AD78953-4FE3-4809-8346-DB35CE6876F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6B89FA7-BEC1-4206-909B-748152D97FC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007FD30-1074-4162-BB40-8DEDD5E29FA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111BEAC-10CC-4200-9EE6-2CC399C458E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D002562-0461-41EC-A75C-30F41B65B4A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58CC754-69F5-4A32-A38C-8426FA4D143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93FEE66-687F-4223-978F-AD584CDCDEE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AE70A5-1F95-4179-83C3-4D715EA1095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2662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C000B37-581E-4D22-8409-5C61B4AEFE7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29700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042E080-955F-4C31-B52C-798EF17FC16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1748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A36DD1E-8734-4845-BD65-1170369748C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F54040F-F627-471B-804E-83C4F6D4BAC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7892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3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5FF4998-5E41-49E8-A04C-1621624F6A5E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83200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4E03CBA-129E-46EE-8B2E-D66E85116EE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92160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9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3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9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00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62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13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670925" y="112713"/>
            <a:ext cx="463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fld id="{8DBE6ED4-AFAA-4A58-890C-61F39EF44330}" type="slidenum">
              <a:rPr lang="en-US" altLang="en-US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0" y="6613525"/>
            <a:ext cx="195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defRPr/>
            </a:pPr>
            <a:r>
              <a:rPr lang="en-US" sz="1000" smtClean="0">
                <a:latin typeface="Arial" pitchFamily="34" charset="0"/>
              </a:rPr>
              <a:t>© 2006 Brooks/Cole - Thomson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  <p:sldLayoutId id="2147484726" r:id="rId12"/>
    <p:sldLayoutId id="2147484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904" y="119645"/>
            <a:ext cx="8299938" cy="1077218"/>
          </a:xfrm>
          <a:prstGeom prst="rect">
            <a:avLst/>
          </a:prstGeom>
          <a:solidFill>
            <a:srgbClr val="EF91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NCHE </a:t>
            </a:r>
            <a:r>
              <a:rPr lang="en-US" sz="3200" dirty="0">
                <a:solidFill>
                  <a:srgbClr val="0000FF"/>
                </a:solidFill>
                <a:latin typeface="Comic Sans MS" pitchFamily="66" charset="0"/>
              </a:rPr>
              <a:t>111:	Introduction to Inorganic and Physical Chemistry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71406" y="2883802"/>
            <a:ext cx="9003323" cy="240065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Comic Sans MS" pitchFamily="66" charset="0"/>
              </a:rPr>
              <a:t>Five Study Units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Study Unit 1: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Basic concepts of chemistry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en-US" sz="10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Study Unit 2: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Atoms, molecules and ions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en-US" sz="10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Study Unit 3: Chemical reactions</a:t>
            </a:r>
            <a:endParaRPr lang="af-ZA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af-ZA" sz="1000" dirty="0">
              <a:solidFill>
                <a:srgbClr val="FCFEB9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af-ZA" sz="2000" dirty="0" err="1">
                <a:solidFill>
                  <a:srgbClr val="FCFEB9"/>
                </a:solidFill>
                <a:latin typeface="Comic Sans MS" pitchFamily="66" charset="0"/>
              </a:rPr>
              <a:t>Study</a:t>
            </a:r>
            <a:r>
              <a:rPr lang="af-ZA" sz="2000" dirty="0">
                <a:solidFill>
                  <a:srgbClr val="FCFEB9"/>
                </a:solidFill>
                <a:latin typeface="Comic Sans MS" pitchFamily="66" charset="0"/>
              </a:rPr>
              <a:t> </a:t>
            </a:r>
            <a:r>
              <a:rPr lang="af-ZA" sz="2000" dirty="0" err="1">
                <a:solidFill>
                  <a:srgbClr val="FCFEB9"/>
                </a:solidFill>
                <a:latin typeface="Comic Sans MS" pitchFamily="66" charset="0"/>
              </a:rPr>
              <a:t>Unit</a:t>
            </a:r>
            <a:r>
              <a:rPr lang="af-ZA" sz="2000" dirty="0">
                <a:solidFill>
                  <a:srgbClr val="FCFEB9"/>
                </a:solidFill>
                <a:latin typeface="Comic Sans MS" pitchFamily="66" charset="0"/>
              </a:rPr>
              <a:t> 4: </a:t>
            </a:r>
            <a:r>
              <a:rPr lang="af-ZA" sz="2000" dirty="0" err="1" smtClean="0">
                <a:solidFill>
                  <a:srgbClr val="FCFEB9"/>
                </a:solidFill>
                <a:latin typeface="Comic Sans MS" pitchFamily="66" charset="0"/>
              </a:rPr>
              <a:t>Sto</a:t>
            </a:r>
            <a:r>
              <a:rPr lang="en-US" sz="2000" dirty="0" err="1">
                <a:solidFill>
                  <a:srgbClr val="FCFEB9"/>
                </a:solidFill>
                <a:latin typeface="Comic Sans MS" pitchFamily="66" charset="0"/>
              </a:rPr>
              <a:t>i</a:t>
            </a:r>
            <a:r>
              <a:rPr lang="en-US" sz="2000" dirty="0" err="1" smtClean="0">
                <a:solidFill>
                  <a:srgbClr val="FCFEB9"/>
                </a:solidFill>
                <a:latin typeface="Comic Sans MS" pitchFamily="66" charset="0"/>
              </a:rPr>
              <a:t>ch</a:t>
            </a:r>
            <a:r>
              <a:rPr lang="af-ZA" sz="2000" dirty="0" err="1" smtClean="0">
                <a:solidFill>
                  <a:srgbClr val="FCFEB9"/>
                </a:solidFill>
                <a:latin typeface="Comic Sans MS" pitchFamily="66" charset="0"/>
              </a:rPr>
              <a:t>iometry</a:t>
            </a:r>
            <a:r>
              <a:rPr lang="af-ZA" sz="2000" dirty="0" smtClean="0">
                <a:solidFill>
                  <a:srgbClr val="FCFEB9"/>
                </a:solidFill>
                <a:latin typeface="Comic Sans MS" pitchFamily="66" charset="0"/>
              </a:rPr>
              <a:t>: </a:t>
            </a:r>
            <a:r>
              <a:rPr lang="af-ZA" sz="2000" dirty="0" err="1" smtClean="0">
                <a:solidFill>
                  <a:srgbClr val="FCFEB9"/>
                </a:solidFill>
                <a:latin typeface="Comic Sans MS" pitchFamily="66" charset="0"/>
              </a:rPr>
              <a:t>Quantitative</a:t>
            </a:r>
            <a:r>
              <a:rPr lang="af-ZA" sz="2000" dirty="0" smtClean="0">
                <a:solidFill>
                  <a:srgbClr val="FCFEB9"/>
                </a:solidFill>
                <a:latin typeface="Comic Sans MS" pitchFamily="66" charset="0"/>
              </a:rPr>
              <a:t> </a:t>
            </a:r>
            <a:r>
              <a:rPr lang="af-ZA" sz="2000" dirty="0" err="1" smtClean="0">
                <a:solidFill>
                  <a:srgbClr val="FCFEB9"/>
                </a:solidFill>
                <a:latin typeface="Comic Sans MS" pitchFamily="66" charset="0"/>
              </a:rPr>
              <a:t>info</a:t>
            </a:r>
            <a:r>
              <a:rPr lang="af-ZA" sz="2000" dirty="0" smtClean="0">
                <a:solidFill>
                  <a:srgbClr val="FCFEB9"/>
                </a:solidFill>
                <a:latin typeface="Comic Sans MS" pitchFamily="66" charset="0"/>
              </a:rPr>
              <a:t> </a:t>
            </a:r>
            <a:r>
              <a:rPr lang="af-ZA" sz="2000" dirty="0" err="1" smtClean="0">
                <a:solidFill>
                  <a:srgbClr val="FCFEB9"/>
                </a:solidFill>
                <a:latin typeface="Comic Sans MS" pitchFamily="66" charset="0"/>
              </a:rPr>
              <a:t>about</a:t>
            </a:r>
            <a:r>
              <a:rPr lang="af-ZA" sz="2000" dirty="0" smtClean="0">
                <a:solidFill>
                  <a:srgbClr val="FCFEB9"/>
                </a:solidFill>
                <a:latin typeface="Comic Sans MS" pitchFamily="66" charset="0"/>
              </a:rPr>
              <a:t> </a:t>
            </a:r>
            <a:r>
              <a:rPr lang="af-ZA" sz="2000" dirty="0" err="1" smtClean="0">
                <a:solidFill>
                  <a:srgbClr val="FCFEB9"/>
                </a:solidFill>
                <a:latin typeface="Comic Sans MS" pitchFamily="66" charset="0"/>
              </a:rPr>
              <a:t>chemical</a:t>
            </a:r>
            <a:r>
              <a:rPr lang="af-ZA" sz="2000" dirty="0" smtClean="0">
                <a:solidFill>
                  <a:srgbClr val="FCFEB9"/>
                </a:solidFill>
                <a:latin typeface="Comic Sans MS" pitchFamily="66" charset="0"/>
              </a:rPr>
              <a:t> </a:t>
            </a:r>
            <a:r>
              <a:rPr lang="af-ZA" sz="2000" dirty="0" err="1" smtClean="0">
                <a:solidFill>
                  <a:srgbClr val="FCFEB9"/>
                </a:solidFill>
                <a:latin typeface="Comic Sans MS" pitchFamily="66" charset="0"/>
              </a:rPr>
              <a:t>reactions</a:t>
            </a:r>
            <a:endParaRPr lang="af-ZA" sz="2000" dirty="0">
              <a:solidFill>
                <a:srgbClr val="FCFEB9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af-ZA" sz="2000" dirty="0" err="1">
                <a:solidFill>
                  <a:srgbClr val="FCFEB9"/>
                </a:solidFill>
                <a:latin typeface="Comic Sans MS" pitchFamily="66" charset="0"/>
              </a:rPr>
              <a:t>Study</a:t>
            </a:r>
            <a:r>
              <a:rPr lang="af-ZA" sz="2000" dirty="0">
                <a:solidFill>
                  <a:srgbClr val="FCFEB9"/>
                </a:solidFill>
                <a:latin typeface="Comic Sans MS" pitchFamily="66" charset="0"/>
              </a:rPr>
              <a:t> </a:t>
            </a:r>
            <a:r>
              <a:rPr lang="af-ZA" sz="2000" dirty="0" err="1">
                <a:solidFill>
                  <a:srgbClr val="FCFEB9"/>
                </a:solidFill>
                <a:latin typeface="Comic Sans MS" pitchFamily="66" charset="0"/>
              </a:rPr>
              <a:t>Unit</a:t>
            </a:r>
            <a:r>
              <a:rPr lang="af-ZA" sz="2000" dirty="0">
                <a:solidFill>
                  <a:srgbClr val="FCFEB9"/>
                </a:solidFill>
                <a:latin typeface="Comic Sans MS" pitchFamily="66" charset="0"/>
              </a:rPr>
              <a:t> 5: </a:t>
            </a:r>
            <a:r>
              <a:rPr lang="af-ZA" sz="2000" dirty="0" err="1" smtClean="0">
                <a:solidFill>
                  <a:srgbClr val="FCFEB9"/>
                </a:solidFill>
                <a:latin typeface="Comic Sans MS" pitchFamily="66" charset="0"/>
              </a:rPr>
              <a:t>Energy</a:t>
            </a:r>
            <a:r>
              <a:rPr lang="af-ZA" sz="2000" dirty="0" smtClean="0">
                <a:solidFill>
                  <a:srgbClr val="FCFEB9"/>
                </a:solidFill>
                <a:latin typeface="Comic Sans MS" pitchFamily="66" charset="0"/>
              </a:rPr>
              <a:t> </a:t>
            </a:r>
            <a:r>
              <a:rPr lang="af-ZA" sz="2000" dirty="0" err="1" smtClean="0">
                <a:solidFill>
                  <a:srgbClr val="FCFEB9"/>
                </a:solidFill>
                <a:latin typeface="Comic Sans MS" pitchFamily="66" charset="0"/>
              </a:rPr>
              <a:t>and</a:t>
            </a:r>
            <a:r>
              <a:rPr lang="af-ZA" sz="2000" dirty="0" smtClean="0">
                <a:solidFill>
                  <a:srgbClr val="FCFEB9"/>
                </a:solidFill>
                <a:latin typeface="Comic Sans MS" pitchFamily="66" charset="0"/>
              </a:rPr>
              <a:t> </a:t>
            </a:r>
            <a:r>
              <a:rPr lang="af-ZA" sz="2000" dirty="0" err="1" smtClean="0">
                <a:solidFill>
                  <a:srgbClr val="FCFEB9"/>
                </a:solidFill>
                <a:latin typeface="Comic Sans MS" pitchFamily="66" charset="0"/>
              </a:rPr>
              <a:t>chemical</a:t>
            </a:r>
            <a:r>
              <a:rPr lang="af-ZA" sz="2000" dirty="0" smtClean="0">
                <a:solidFill>
                  <a:srgbClr val="FCFEB9"/>
                </a:solidFill>
                <a:latin typeface="Comic Sans MS" pitchFamily="66" charset="0"/>
              </a:rPr>
              <a:t> </a:t>
            </a:r>
            <a:r>
              <a:rPr lang="af-ZA" sz="2000" dirty="0" err="1" smtClean="0">
                <a:solidFill>
                  <a:srgbClr val="FCFEB9"/>
                </a:solidFill>
                <a:latin typeface="Comic Sans MS" pitchFamily="66" charset="0"/>
              </a:rPr>
              <a:t>reactions</a:t>
            </a:r>
            <a:endParaRPr lang="en-US" sz="2000" dirty="0">
              <a:solidFill>
                <a:srgbClr val="FCFEB9"/>
              </a:solidFill>
              <a:latin typeface="Comic Sans MS" pitchFamily="66" charset="0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699787" y="5857892"/>
            <a:ext cx="772519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Kotz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Treichel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 &amp; Townsend, </a:t>
            </a: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gedeeltes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 van </a:t>
            </a: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hoofstukke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. 1, 2, 3, 4 en 5 </a:t>
            </a:r>
            <a:r>
              <a:rPr lang="af-ZA" sz="1800" dirty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af-ZA" sz="1800" dirty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Studiegids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 bl. 1 - 49, </a:t>
            </a: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Leereenhede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 1, 2, 3, 4 &amp; 5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351354" y="1285860"/>
            <a:ext cx="8387231" cy="13388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STUDY UNIT A</a:t>
            </a:r>
          </a:p>
          <a:p>
            <a:pPr algn="ctr">
              <a:defRPr/>
            </a:pPr>
            <a:endParaRPr lang="en-US" sz="900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BUILDING BLOCKS OF CHEMISTRY 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" y="80372"/>
            <a:ext cx="9065647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428596" y="3017878"/>
            <a:ext cx="8229600" cy="40011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algn="ctr">
              <a:tabLst>
                <a:tab pos="360363" algn="l"/>
              </a:tabLst>
              <a:defRPr/>
            </a:pP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This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study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section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is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based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on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KT&amp;T, </a:t>
            </a:r>
            <a:r>
              <a:rPr lang="af-ZA" sz="2000" dirty="0" err="1" smtClean="0">
                <a:latin typeface="Calibri" pitchFamily="34" charset="0"/>
                <a:cs typeface="Times New Roman" pitchFamily="18" charset="0"/>
              </a:rPr>
              <a:t>chapter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 4.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0" y="0"/>
            <a:ext cx="14557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996" tIns="152352" rIns="0" bIns="152352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af-ZA" altLang="en-US" sz="2400"/>
          </a:p>
        </p:txBody>
      </p:sp>
      <p:sp>
        <p:nvSpPr>
          <p:cNvPr id="4" name="TextBox 3"/>
          <p:cNvSpPr txBox="1"/>
          <p:nvPr/>
        </p:nvSpPr>
        <p:spPr bwMode="auto">
          <a:xfrm>
            <a:off x="205154" y="214290"/>
            <a:ext cx="8721969" cy="20620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af-ZA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931695" y="500042"/>
            <a:ext cx="6712271" cy="15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af-ZA" sz="3200" b="1" cap="small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Reactions</a:t>
            </a: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in </a:t>
            </a:r>
            <a:r>
              <a:rPr lang="af-ZA" sz="3200" b="1" cap="small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which</a:t>
            </a: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af-ZA" sz="3200" b="1" cap="small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one</a:t>
            </a: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af-ZA" sz="3200" b="1" cap="small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reagent</a:t>
            </a: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is present in </a:t>
            </a:r>
            <a:r>
              <a:rPr lang="af-ZA" sz="3200" b="1" cap="small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limited</a:t>
            </a: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af-ZA" sz="3200" b="1" cap="small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amount</a:t>
            </a: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(</a:t>
            </a:r>
            <a:r>
              <a:rPr lang="af-ZA" sz="3200" b="1" cap="small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limiting</a:t>
            </a: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af-ZA" sz="3200" b="1" cap="small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reagents</a:t>
            </a: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)</a:t>
            </a:r>
            <a:endParaRPr lang="en-US" sz="3200" b="1" cap="small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2776" name="Group 14"/>
          <p:cNvGrpSpPr>
            <a:grpSpLocks/>
          </p:cNvGrpSpPr>
          <p:nvPr/>
        </p:nvGrpSpPr>
        <p:grpSpPr bwMode="auto">
          <a:xfrm>
            <a:off x="382588" y="544513"/>
            <a:ext cx="1416050" cy="1460500"/>
            <a:chOff x="295088" y="214291"/>
            <a:chExt cx="1415494" cy="1460421"/>
          </a:xfrm>
        </p:grpSpPr>
        <p:sp>
          <p:nvSpPr>
            <p:cNvPr id="13" name="TextBox 12"/>
            <p:cNvSpPr txBox="1"/>
            <p:nvPr/>
          </p:nvSpPr>
          <p:spPr bwMode="auto">
            <a:xfrm rot="16200000">
              <a:off x="272624" y="236755"/>
              <a:ext cx="1460421" cy="1415494"/>
            </a:xfrm>
            <a:prstGeom prst="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af-ZA" sz="1400" dirty="0">
                  <a:latin typeface="Calibri" pitchFamily="34" charset="0"/>
                </a:rPr>
                <a:t>STUDY SECTION</a:t>
              </a: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</p:txBody>
        </p:sp>
        <p:grpSp>
          <p:nvGrpSpPr>
            <p:cNvPr id="32782" name="Group 15"/>
            <p:cNvGrpSpPr>
              <a:grpSpLocks/>
            </p:cNvGrpSpPr>
            <p:nvPr/>
          </p:nvGrpSpPr>
          <p:grpSpPr bwMode="auto">
            <a:xfrm>
              <a:off x="669526" y="407954"/>
              <a:ext cx="788832" cy="1066742"/>
              <a:chOff x="5857425" y="5693107"/>
              <a:chExt cx="915548" cy="1169544"/>
            </a:xfrm>
          </p:grpSpPr>
          <p:sp>
            <p:nvSpPr>
              <p:cNvPr id="14" name="Isosceles Triangle 13"/>
              <p:cNvSpPr/>
              <p:nvPr/>
            </p:nvSpPr>
            <p:spPr bwMode="auto">
              <a:xfrm rot="5400000">
                <a:off x="5730413" y="5820197"/>
                <a:ext cx="1169544" cy="915368"/>
              </a:xfrm>
              <a:prstGeom prst="triangle">
                <a:avLst>
                  <a:gd name="adj" fmla="val 50687"/>
                </a:avLst>
              </a:prstGeom>
              <a:solidFill>
                <a:schemeClr val="bg2">
                  <a:lumMod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af-Z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32784" name="TextBox 14"/>
              <p:cNvSpPr txBox="1">
                <a:spLocks noChangeArrowheads="1"/>
              </p:cNvSpPr>
              <p:nvPr/>
            </p:nvSpPr>
            <p:spPr bwMode="auto">
              <a:xfrm>
                <a:off x="5906211" y="6010533"/>
                <a:ext cx="664442" cy="50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af-ZA" altLang="en-US" sz="240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4.2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35482" y="4000504"/>
            <a:ext cx="244262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defRPr/>
            </a:pPr>
            <a:r>
              <a:rPr lang="en-US" sz="3200" u="sng" dirty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OUTCOMES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81354" y="4943314"/>
            <a:ext cx="8581292" cy="923330"/>
          </a:xfrm>
          <a:prstGeom prst="rect">
            <a:avLst/>
          </a:prstGeom>
          <a:solidFill>
            <a:srgbClr val="E6E6E6"/>
          </a:solidFill>
          <a:ln w="190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1800" b="1" dirty="0"/>
              <a:t>Following completion of this Study Section you should be able to:</a:t>
            </a:r>
            <a:endParaRPr lang="en-ZA" sz="18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800" dirty="0"/>
              <a:t>Calculate which of or two reagents is a limiting reagent; and</a:t>
            </a:r>
            <a:endParaRPr lang="en-ZA" sz="18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800" dirty="0"/>
              <a:t>Calculate the yield of a product based on the limiting reagent.</a:t>
            </a:r>
            <a:endParaRPr lang="en-ZA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228600" y="3276600"/>
            <a:ext cx="8305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179388" y="11430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SzPct val="10000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457200">
              <a:spcBef>
                <a:spcPct val="20000"/>
              </a:spcBef>
              <a:buSzPct val="10000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SzPct val="10000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SzPct val="100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00FF"/>
              </a:buClr>
              <a:buSzTx/>
              <a:buFont typeface="Wingdings" panose="05000000000000000000" pitchFamily="2" charset="2"/>
              <a:buChar char="ü"/>
            </a:pPr>
            <a:r>
              <a:rPr lang="en-AU" altLang="en-US" sz="2400">
                <a:latin typeface="Calibri" panose="020F0502020204030204" pitchFamily="34" charset="0"/>
                <a:cs typeface="Arial" panose="020B0604020202020204" pitchFamily="34" charset="0"/>
              </a:rPr>
              <a:t>	In chemical reactions the purpose is to get the </a:t>
            </a:r>
            <a:r>
              <a:rPr lang="en-AU" altLang="en-US" sz="2400">
                <a:solidFill>
                  <a:schemeClr val="hlin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maximum</a:t>
            </a:r>
            <a:r>
              <a:rPr lang="en-AU" altLang="en-US" sz="2400">
                <a:latin typeface="Calibri" panose="020F0502020204030204" pitchFamily="34" charset="0"/>
                <a:cs typeface="Arial" panose="020B0604020202020204" pitchFamily="34" charset="0"/>
              </a:rPr>
              <a:t> yield of 	an </a:t>
            </a:r>
            <a:r>
              <a:rPr lang="en-AU" altLang="en-US" sz="2400">
                <a:solidFill>
                  <a:schemeClr val="hlin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useful</a:t>
            </a:r>
            <a:r>
              <a:rPr lang="en-AU" altLang="en-US" sz="2400">
                <a:latin typeface="Calibri" panose="020F0502020204030204" pitchFamily="34" charset="0"/>
                <a:cs typeface="Arial" panose="020B0604020202020204" pitchFamily="34" charset="0"/>
              </a:rPr>
              <a:t> product.</a:t>
            </a:r>
            <a:r>
              <a:rPr lang="en-AU" altLang="en-US" sz="22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182563" y="2460625"/>
            <a:ext cx="87137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00FF"/>
              </a:buClr>
              <a:buSzTx/>
              <a:buFont typeface="Wingdings" panose="05000000000000000000" pitchFamily="2" charset="2"/>
              <a:buChar char="ü"/>
            </a:pPr>
            <a:r>
              <a:rPr lang="en-AU" altLang="en-US" sz="2400">
                <a:latin typeface="Calibri" panose="020F0502020204030204" pitchFamily="34" charset="0"/>
              </a:rPr>
              <a:t>To ensure that: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SzTx/>
              <a:buFont typeface="Wingdings" panose="05000000000000000000" pitchFamily="2" charset="2"/>
              <a:buChar char="ü"/>
            </a:pPr>
            <a:r>
              <a:rPr lang="en-AU" altLang="en-US" sz="2400">
                <a:latin typeface="Calibri" panose="020F0502020204030204" pitchFamily="34" charset="0"/>
              </a:rPr>
              <a:t>The </a:t>
            </a:r>
            <a:r>
              <a:rPr lang="en-AU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cheaper</a:t>
            </a:r>
            <a:r>
              <a:rPr lang="en-AU" altLang="en-US" sz="2400">
                <a:latin typeface="Calibri" panose="020F0502020204030204" pitchFamily="34" charset="0"/>
              </a:rPr>
              <a:t> reagent is used in excess in the reaction, thus ensuring that the </a:t>
            </a:r>
            <a:r>
              <a:rPr lang="en-AU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expensive reagent (limiting reagent) </a:t>
            </a:r>
            <a:r>
              <a:rPr lang="en-AU" altLang="en-US" sz="2400">
                <a:latin typeface="Calibri" panose="020F0502020204030204" pitchFamily="34" charset="0"/>
              </a:rPr>
              <a:t>is completely transformed to product.</a:t>
            </a:r>
            <a:endParaRPr lang="en-ZA" altLang="en-US" sz="240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14313" y="4714875"/>
            <a:ext cx="8643937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defTabSz="457200">
              <a:lnSpc>
                <a:spcPct val="105000"/>
              </a:lnSpc>
              <a:spcBef>
                <a:spcPct val="20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en-US" kern="0" dirty="0">
                <a:latin typeface="Calibri" pitchFamily="34" charset="0"/>
              </a:rPr>
              <a:t>	In a given reaction, there is not enough of one reagent to use 	up the other reagent completely.</a:t>
            </a:r>
          </a:p>
          <a:p>
            <a:pPr marL="342900" indent="-342900" defTabSz="457200">
              <a:lnSpc>
                <a:spcPct val="105000"/>
              </a:lnSpc>
              <a:spcBef>
                <a:spcPct val="20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en-US" kern="0" dirty="0">
                <a:latin typeface="Calibri" pitchFamily="34" charset="0"/>
              </a:rPr>
              <a:t>	The reagent in short supply </a:t>
            </a:r>
            <a:r>
              <a:rPr lang="en-US" kern="0" dirty="0">
                <a:solidFill>
                  <a:schemeClr val="hlink"/>
                </a:solidFill>
                <a:latin typeface="Calibri" pitchFamily="34" charset="0"/>
              </a:rPr>
              <a:t>LIMITS</a:t>
            </a:r>
            <a:r>
              <a:rPr lang="en-US" kern="0" dirty="0">
                <a:latin typeface="Calibri" pitchFamily="34" charset="0"/>
              </a:rPr>
              <a:t> the quantity of product 	that 	can be formed.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714480" y="214290"/>
            <a:ext cx="633414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32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LIMITING REAGENTS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4" grpId="0"/>
      <p:bldP spid="245777" grpId="0"/>
      <p:bldP spid="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9" name="Text Box 1029"/>
          <p:cNvSpPr txBox="1">
            <a:spLocks noChangeArrowheads="1"/>
          </p:cNvSpPr>
          <p:nvPr/>
        </p:nvSpPr>
        <p:spPr bwMode="auto">
          <a:xfrm>
            <a:off x="228600" y="44450"/>
            <a:ext cx="7924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AU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Reactions Involving a LIMITING REACTANT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36867" name="Object 1033"/>
          <p:cNvGraphicFramePr>
            <a:graphicFrameLocks noChangeAspect="1"/>
          </p:cNvGraphicFramePr>
          <p:nvPr>
            <p:ph/>
          </p:nvPr>
        </p:nvGraphicFramePr>
        <p:xfrm>
          <a:off x="900113" y="661988"/>
          <a:ext cx="7272337" cy="60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Photo Editor Photo" r:id="rId4" imgW="4371429" imgH="4029637" progId="MSPhotoEd.3">
                  <p:embed/>
                </p:oleObj>
              </mc:Choice>
              <mc:Fallback>
                <p:oleObj name="Photo Editor Photo" r:id="rId4" imgW="4371429" imgH="4029637" progId="MSPhotoEd.3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61988"/>
                        <a:ext cx="7272337" cy="607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4375" y="3643313"/>
            <a:ext cx="7786688" cy="307181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af-ZA" altLang="en-US" sz="2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1526850" y="5949280"/>
            <a:ext cx="3962400" cy="40011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2000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Excess reagent = </a:t>
            </a:r>
            <a:endParaRPr lang="en-ZA" sz="2000" noProof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920751" y="1143025"/>
            <a:ext cx="7302500" cy="2832100"/>
            <a:chOff x="572" y="732"/>
            <a:chExt cx="4600" cy="1784"/>
          </a:xfrm>
        </p:grpSpPr>
        <p:pic>
          <p:nvPicPr>
            <p:cNvPr id="38929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732"/>
              <a:ext cx="460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237" name="Rectangle 5"/>
            <p:cNvSpPr>
              <a:spLocks noChangeArrowheads="1"/>
            </p:cNvSpPr>
            <p:nvPr/>
          </p:nvSpPr>
          <p:spPr bwMode="auto">
            <a:xfrm>
              <a:off x="632" y="776"/>
              <a:ext cx="2048" cy="16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23238" name="Rectangle 6"/>
            <p:cNvSpPr>
              <a:spLocks noChangeArrowheads="1"/>
            </p:cNvSpPr>
            <p:nvPr/>
          </p:nvSpPr>
          <p:spPr bwMode="auto">
            <a:xfrm>
              <a:off x="3128" y="776"/>
              <a:ext cx="2000" cy="16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1736725" y="3976688"/>
            <a:ext cx="1847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ZA" noProof="1">
                <a:latin typeface="Arial" charset="0"/>
              </a:rPr>
              <a:t>R</a:t>
            </a:r>
            <a:r>
              <a:rPr lang="en-ZA" sz="28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eactants</a:t>
            </a:r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5508625" y="3933825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ZA" sz="28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Products</a:t>
            </a:r>
          </a:p>
        </p:txBody>
      </p:sp>
      <p:grpSp>
        <p:nvGrpSpPr>
          <p:cNvPr id="38917" name="Group 10"/>
          <p:cNvGrpSpPr>
            <a:grpSpLocks/>
          </p:cNvGrpSpPr>
          <p:nvPr/>
        </p:nvGrpSpPr>
        <p:grpSpPr bwMode="auto">
          <a:xfrm>
            <a:off x="1258888" y="4508500"/>
            <a:ext cx="6175375" cy="641350"/>
            <a:chOff x="806" y="2831"/>
            <a:chExt cx="3890" cy="404"/>
          </a:xfrm>
        </p:grpSpPr>
        <p:sp>
          <p:nvSpPr>
            <p:cNvPr id="38927" name="Rectangle 11"/>
            <p:cNvSpPr>
              <a:spLocks noChangeArrowheads="1"/>
            </p:cNvSpPr>
            <p:nvPr/>
          </p:nvSpPr>
          <p:spPr bwMode="auto">
            <a:xfrm>
              <a:off x="806" y="2831"/>
              <a:ext cx="38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3600" noProof="1"/>
                <a:t>2NO(g) + O</a:t>
              </a:r>
              <a:r>
                <a:rPr lang="en-US" altLang="en-US" sz="3600" baseline="-25000" noProof="1"/>
                <a:t>2</a:t>
              </a:r>
              <a:r>
                <a:rPr lang="en-US" altLang="en-US" sz="3600" noProof="1"/>
                <a:t> (g)      </a:t>
              </a:r>
              <a:r>
                <a:rPr lang="en-US" altLang="en-US" sz="3600"/>
                <a:t>  </a:t>
              </a:r>
              <a:r>
                <a:rPr lang="en-US" altLang="en-US" sz="3600" noProof="1"/>
                <a:t>2NO</a:t>
              </a:r>
              <a:r>
                <a:rPr lang="en-US" altLang="en-US" sz="3600" baseline="-25000" noProof="1"/>
                <a:t>2</a:t>
              </a:r>
              <a:r>
                <a:rPr lang="en-US" altLang="en-US" sz="3600" noProof="1"/>
                <a:t>(g)</a:t>
              </a:r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>
              <a:off x="2893" y="305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23245" name="Rectangle 13"/>
          <p:cNvSpPr>
            <a:spLocks noChangeArrowheads="1"/>
          </p:cNvSpPr>
          <p:nvPr/>
        </p:nvSpPr>
        <p:spPr bwMode="auto">
          <a:xfrm>
            <a:off x="1524000" y="5394325"/>
            <a:ext cx="237084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ZA" sz="2000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Limiting reagent = </a:t>
            </a:r>
            <a:endParaRPr lang="en-ZA" sz="2000" noProof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3246" name="Text Box 14"/>
          <p:cNvSpPr txBox="1">
            <a:spLocks noChangeArrowheads="1"/>
          </p:cNvSpPr>
          <p:nvPr/>
        </p:nvSpPr>
        <p:spPr bwMode="auto">
          <a:xfrm>
            <a:off x="3707904" y="5905553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en-US" sz="2400" b="1" noProof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en-US" sz="2400" b="1" baseline="-25000" noProof="1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1" noProof="1">
                <a:latin typeface="Comic Sans MS" panose="030F0702030302020204" pitchFamily="66" charset="0"/>
              </a:rPr>
              <a:t> (g)</a:t>
            </a:r>
          </a:p>
        </p:txBody>
      </p:sp>
      <p:sp>
        <p:nvSpPr>
          <p:cNvPr id="223247" name="Text Box 15"/>
          <p:cNvSpPr txBox="1">
            <a:spLocks noChangeArrowheads="1"/>
          </p:cNvSpPr>
          <p:nvPr/>
        </p:nvSpPr>
        <p:spPr bwMode="auto">
          <a:xfrm>
            <a:off x="3635896" y="5338916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en-US" sz="2400" b="1" noProof="1">
                <a:solidFill>
                  <a:srgbClr val="0000FF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sz="2400" b="1" noProof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en-US" sz="2400" b="1" noProof="1">
                <a:latin typeface="Comic Sans MS" panose="030F0702030302020204" pitchFamily="66" charset="0"/>
              </a:rPr>
              <a:t>(g)</a:t>
            </a:r>
          </a:p>
        </p:txBody>
      </p:sp>
      <p:sp>
        <p:nvSpPr>
          <p:cNvPr id="223249" name="Line 17"/>
          <p:cNvSpPr>
            <a:spLocks noChangeShapeType="1"/>
          </p:cNvSpPr>
          <p:nvPr/>
        </p:nvSpPr>
        <p:spPr bwMode="auto">
          <a:xfrm flipH="1">
            <a:off x="7924800" y="1371600"/>
            <a:ext cx="838200" cy="53340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2843213" y="188913"/>
            <a:ext cx="3267075" cy="646331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Example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23588" y="1150553"/>
            <a:ext cx="2684462" cy="2449512"/>
          </a:xfrm>
          <a:custGeom>
            <a:avLst/>
            <a:gdLst>
              <a:gd name="connsiteX0" fmla="*/ 1431235 w 2685774"/>
              <a:gd name="connsiteY0" fmla="*/ 174487 h 2449443"/>
              <a:gd name="connsiteX1" fmla="*/ 159026 w 2685774"/>
              <a:gd name="connsiteY1" fmla="*/ 1247913 h 2449443"/>
              <a:gd name="connsiteX2" fmla="*/ 477079 w 2685774"/>
              <a:gd name="connsiteY2" fmla="*/ 2321339 h 2449443"/>
              <a:gd name="connsiteX3" fmla="*/ 1404731 w 2685774"/>
              <a:gd name="connsiteY3" fmla="*/ 2016539 h 2449443"/>
              <a:gd name="connsiteX4" fmla="*/ 1298713 w 2685774"/>
              <a:gd name="connsiteY4" fmla="*/ 1261166 h 2449443"/>
              <a:gd name="connsiteX5" fmla="*/ 1630018 w 2685774"/>
              <a:gd name="connsiteY5" fmla="*/ 890105 h 2449443"/>
              <a:gd name="connsiteX6" fmla="*/ 2491409 w 2685774"/>
              <a:gd name="connsiteY6" fmla="*/ 837096 h 2449443"/>
              <a:gd name="connsiteX7" fmla="*/ 2504661 w 2685774"/>
              <a:gd name="connsiteY7" fmla="*/ 200992 h 2449443"/>
              <a:gd name="connsiteX8" fmla="*/ 1431235 w 2685774"/>
              <a:gd name="connsiteY8" fmla="*/ 174487 h 244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774" h="2449443">
                <a:moveTo>
                  <a:pt x="1431235" y="174487"/>
                </a:moveTo>
                <a:cubicBezTo>
                  <a:pt x="1040296" y="348974"/>
                  <a:pt x="318052" y="890104"/>
                  <a:pt x="159026" y="1247913"/>
                </a:cubicBezTo>
                <a:cubicBezTo>
                  <a:pt x="0" y="1605722"/>
                  <a:pt x="269462" y="2193235"/>
                  <a:pt x="477079" y="2321339"/>
                </a:cubicBezTo>
                <a:cubicBezTo>
                  <a:pt x="684696" y="2449443"/>
                  <a:pt x="1267792" y="2193234"/>
                  <a:pt x="1404731" y="2016539"/>
                </a:cubicBezTo>
                <a:cubicBezTo>
                  <a:pt x="1541670" y="1839844"/>
                  <a:pt x="1261165" y="1448905"/>
                  <a:pt x="1298713" y="1261166"/>
                </a:cubicBezTo>
                <a:cubicBezTo>
                  <a:pt x="1336261" y="1073427"/>
                  <a:pt x="1431235" y="960783"/>
                  <a:pt x="1630018" y="890105"/>
                </a:cubicBezTo>
                <a:cubicBezTo>
                  <a:pt x="1828801" y="819427"/>
                  <a:pt x="2345635" y="951948"/>
                  <a:pt x="2491409" y="837096"/>
                </a:cubicBezTo>
                <a:cubicBezTo>
                  <a:pt x="2637183" y="722244"/>
                  <a:pt x="2685774" y="311427"/>
                  <a:pt x="2504661" y="200992"/>
                </a:cubicBezTo>
                <a:cubicBezTo>
                  <a:pt x="2323548" y="90557"/>
                  <a:pt x="1822174" y="0"/>
                  <a:pt x="1431235" y="17448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3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af-ZA">
              <a:latin typeface="Times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925638" y="1290638"/>
            <a:ext cx="2274887" cy="2597150"/>
          </a:xfrm>
          <a:custGeom>
            <a:avLst/>
            <a:gdLst>
              <a:gd name="connsiteX0" fmla="*/ 287130 w 2274956"/>
              <a:gd name="connsiteY0" fmla="*/ 1996661 h 2597426"/>
              <a:gd name="connsiteX1" fmla="*/ 114852 w 2274956"/>
              <a:gd name="connsiteY1" fmla="*/ 2380974 h 2597426"/>
              <a:gd name="connsiteX2" fmla="*/ 976243 w 2274956"/>
              <a:gd name="connsiteY2" fmla="*/ 2526748 h 2597426"/>
              <a:gd name="connsiteX3" fmla="*/ 1970156 w 2274956"/>
              <a:gd name="connsiteY3" fmla="*/ 1956905 h 2597426"/>
              <a:gd name="connsiteX4" fmla="*/ 1877391 w 2274956"/>
              <a:gd name="connsiteY4" fmla="*/ 1294296 h 2597426"/>
              <a:gd name="connsiteX5" fmla="*/ 2208695 w 2274956"/>
              <a:gd name="connsiteY5" fmla="*/ 1016000 h 2597426"/>
              <a:gd name="connsiteX6" fmla="*/ 2208695 w 2274956"/>
              <a:gd name="connsiteY6" fmla="*/ 366644 h 2597426"/>
              <a:gd name="connsiteX7" fmla="*/ 1811130 w 2274956"/>
              <a:gd name="connsiteY7" fmla="*/ 35339 h 2597426"/>
              <a:gd name="connsiteX8" fmla="*/ 1559339 w 2274956"/>
              <a:gd name="connsiteY8" fmla="*/ 154609 h 2597426"/>
              <a:gd name="connsiteX9" fmla="*/ 1546087 w 2274956"/>
              <a:gd name="connsiteY9" fmla="*/ 565426 h 2597426"/>
              <a:gd name="connsiteX10" fmla="*/ 1546087 w 2274956"/>
              <a:gd name="connsiteY10" fmla="*/ 936487 h 2597426"/>
              <a:gd name="connsiteX11" fmla="*/ 1387060 w 2274956"/>
              <a:gd name="connsiteY11" fmla="*/ 1108765 h 2597426"/>
              <a:gd name="connsiteX12" fmla="*/ 1069008 w 2274956"/>
              <a:gd name="connsiteY12" fmla="*/ 1453322 h 2597426"/>
              <a:gd name="connsiteX13" fmla="*/ 764208 w 2274956"/>
              <a:gd name="connsiteY13" fmla="*/ 1652105 h 2597426"/>
              <a:gd name="connsiteX14" fmla="*/ 419652 w 2274956"/>
              <a:gd name="connsiteY14" fmla="*/ 1824383 h 2597426"/>
              <a:gd name="connsiteX15" fmla="*/ 287130 w 2274956"/>
              <a:gd name="connsiteY15" fmla="*/ 1996661 h 259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4956" h="2597426">
                <a:moveTo>
                  <a:pt x="287130" y="1996661"/>
                </a:moveTo>
                <a:cubicBezTo>
                  <a:pt x="236330" y="2089426"/>
                  <a:pt x="0" y="2292626"/>
                  <a:pt x="114852" y="2380974"/>
                </a:cubicBezTo>
                <a:cubicBezTo>
                  <a:pt x="229704" y="2469322"/>
                  <a:pt x="667026" y="2597426"/>
                  <a:pt x="976243" y="2526748"/>
                </a:cubicBezTo>
                <a:cubicBezTo>
                  <a:pt x="1285460" y="2456070"/>
                  <a:pt x="1819965" y="2162314"/>
                  <a:pt x="1970156" y="1956905"/>
                </a:cubicBezTo>
                <a:cubicBezTo>
                  <a:pt x="2120347" y="1751496"/>
                  <a:pt x="1837635" y="1451114"/>
                  <a:pt x="1877391" y="1294296"/>
                </a:cubicBezTo>
                <a:cubicBezTo>
                  <a:pt x="1917148" y="1137479"/>
                  <a:pt x="2153478" y="1170609"/>
                  <a:pt x="2208695" y="1016000"/>
                </a:cubicBezTo>
                <a:cubicBezTo>
                  <a:pt x="2263912" y="861391"/>
                  <a:pt x="2274956" y="530087"/>
                  <a:pt x="2208695" y="366644"/>
                </a:cubicBezTo>
                <a:cubicBezTo>
                  <a:pt x="2142434" y="203201"/>
                  <a:pt x="1919356" y="70678"/>
                  <a:pt x="1811130" y="35339"/>
                </a:cubicBezTo>
                <a:cubicBezTo>
                  <a:pt x="1702904" y="0"/>
                  <a:pt x="1603513" y="66261"/>
                  <a:pt x="1559339" y="154609"/>
                </a:cubicBezTo>
                <a:cubicBezTo>
                  <a:pt x="1515165" y="242957"/>
                  <a:pt x="1548296" y="435113"/>
                  <a:pt x="1546087" y="565426"/>
                </a:cubicBezTo>
                <a:cubicBezTo>
                  <a:pt x="1543878" y="695739"/>
                  <a:pt x="1572592" y="845931"/>
                  <a:pt x="1546087" y="936487"/>
                </a:cubicBezTo>
                <a:cubicBezTo>
                  <a:pt x="1519583" y="1027044"/>
                  <a:pt x="1387060" y="1108765"/>
                  <a:pt x="1387060" y="1108765"/>
                </a:cubicBezTo>
                <a:cubicBezTo>
                  <a:pt x="1307547" y="1194904"/>
                  <a:pt x="1172817" y="1362765"/>
                  <a:pt x="1069008" y="1453322"/>
                </a:cubicBezTo>
                <a:cubicBezTo>
                  <a:pt x="965199" y="1543879"/>
                  <a:pt x="872434" y="1590262"/>
                  <a:pt x="764208" y="1652105"/>
                </a:cubicBezTo>
                <a:cubicBezTo>
                  <a:pt x="655982" y="1713949"/>
                  <a:pt x="499165" y="1766957"/>
                  <a:pt x="419652" y="1824383"/>
                </a:cubicBezTo>
                <a:cubicBezTo>
                  <a:pt x="340139" y="1881809"/>
                  <a:pt x="337930" y="1903896"/>
                  <a:pt x="287130" y="1996661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af-ZA">
              <a:latin typeface="Times" charset="0"/>
            </a:endParaRPr>
          </a:p>
        </p:txBody>
      </p:sp>
      <p:sp>
        <p:nvSpPr>
          <p:cNvPr id="20" name="Freeform 19"/>
          <p:cNvSpPr>
            <a:spLocks noChangeArrowheads="1"/>
          </p:cNvSpPr>
          <p:nvPr/>
        </p:nvSpPr>
        <p:spPr bwMode="auto">
          <a:xfrm>
            <a:off x="7081838" y="1733550"/>
            <a:ext cx="1103312" cy="892175"/>
          </a:xfrm>
          <a:custGeom>
            <a:avLst/>
            <a:gdLst>
              <a:gd name="T0" fmla="*/ 649746 w 1104348"/>
              <a:gd name="T1" fmla="*/ 15391 h 892313"/>
              <a:gd name="T2" fmla="*/ 123965 w 1104348"/>
              <a:gd name="T3" fmla="*/ 173542 h 892313"/>
              <a:gd name="T4" fmla="*/ 8555 w 1104348"/>
              <a:gd name="T5" fmla="*/ 582154 h 892313"/>
              <a:gd name="T6" fmla="*/ 175260 w 1104348"/>
              <a:gd name="T7" fmla="*/ 753488 h 892313"/>
              <a:gd name="T8" fmla="*/ 675392 w 1104348"/>
              <a:gd name="T9" fmla="*/ 885301 h 892313"/>
              <a:gd name="T10" fmla="*/ 1008813 w 1104348"/>
              <a:gd name="T11" fmla="*/ 740306 h 892313"/>
              <a:gd name="T12" fmla="*/ 1034464 w 1104348"/>
              <a:gd name="T13" fmla="*/ 265817 h 892313"/>
              <a:gd name="T14" fmla="*/ 906221 w 1104348"/>
              <a:gd name="T15" fmla="*/ 81267 h 892313"/>
              <a:gd name="T16" fmla="*/ 649746 w 1104348"/>
              <a:gd name="T17" fmla="*/ 15391 h 8923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04348"/>
              <a:gd name="T28" fmla="*/ 0 h 892313"/>
              <a:gd name="T29" fmla="*/ 1104348 w 1104348"/>
              <a:gd name="T30" fmla="*/ 892313 h 8923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04348" h="892313">
                <a:moveTo>
                  <a:pt x="671444" y="15461"/>
                </a:moveTo>
                <a:cubicBezTo>
                  <a:pt x="536714" y="30922"/>
                  <a:pt x="238540" y="79513"/>
                  <a:pt x="128105" y="174487"/>
                </a:cubicBezTo>
                <a:cubicBezTo>
                  <a:pt x="17670" y="269461"/>
                  <a:pt x="0" y="488121"/>
                  <a:pt x="8835" y="585304"/>
                </a:cubicBezTo>
                <a:cubicBezTo>
                  <a:pt x="17670" y="682487"/>
                  <a:pt x="66261" y="706783"/>
                  <a:pt x="181113" y="757583"/>
                </a:cubicBezTo>
                <a:cubicBezTo>
                  <a:pt x="295965" y="808383"/>
                  <a:pt x="554383" y="892313"/>
                  <a:pt x="697948" y="890104"/>
                </a:cubicBezTo>
                <a:cubicBezTo>
                  <a:pt x="841513" y="887895"/>
                  <a:pt x="980662" y="848140"/>
                  <a:pt x="1042505" y="744331"/>
                </a:cubicBezTo>
                <a:cubicBezTo>
                  <a:pt x="1104348" y="640522"/>
                  <a:pt x="1086679" y="377687"/>
                  <a:pt x="1069009" y="267252"/>
                </a:cubicBezTo>
                <a:cubicBezTo>
                  <a:pt x="1051339" y="156817"/>
                  <a:pt x="1007165" y="123687"/>
                  <a:pt x="936487" y="81722"/>
                </a:cubicBezTo>
                <a:cubicBezTo>
                  <a:pt x="865809" y="39757"/>
                  <a:pt x="806174" y="0"/>
                  <a:pt x="671444" y="15461"/>
                </a:cubicBezTo>
                <a:close/>
              </a:path>
            </a:pathLst>
          </a:custGeom>
          <a:solidFill>
            <a:srgbClr val="FFC000">
              <a:alpha val="18823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4" name="Freeform 3"/>
          <p:cNvSpPr/>
          <p:nvPr/>
        </p:nvSpPr>
        <p:spPr bwMode="auto">
          <a:xfrm>
            <a:off x="5731497" y="2316363"/>
            <a:ext cx="2281287" cy="1369517"/>
          </a:xfrm>
          <a:custGeom>
            <a:avLst/>
            <a:gdLst>
              <a:gd name="connsiteX0" fmla="*/ 2281287 w 2281287"/>
              <a:gd name="connsiteY0" fmla="*/ 502251 h 1369517"/>
              <a:gd name="connsiteX1" fmla="*/ 2281287 w 2281287"/>
              <a:gd name="connsiteY1" fmla="*/ 502251 h 1369517"/>
              <a:gd name="connsiteX2" fmla="*/ 2224726 w 2281287"/>
              <a:gd name="connsiteY2" fmla="*/ 426837 h 1369517"/>
              <a:gd name="connsiteX3" fmla="*/ 2196445 w 2281287"/>
              <a:gd name="connsiteY3" fmla="*/ 407983 h 1369517"/>
              <a:gd name="connsiteX4" fmla="*/ 2177592 w 2281287"/>
              <a:gd name="connsiteY4" fmla="*/ 379703 h 1369517"/>
              <a:gd name="connsiteX5" fmla="*/ 2139884 w 2281287"/>
              <a:gd name="connsiteY5" fmla="*/ 360849 h 1369517"/>
              <a:gd name="connsiteX6" fmla="*/ 2026763 w 2281287"/>
              <a:gd name="connsiteY6" fmla="*/ 332569 h 1369517"/>
              <a:gd name="connsiteX7" fmla="*/ 1979629 w 2281287"/>
              <a:gd name="connsiteY7" fmla="*/ 313715 h 1369517"/>
              <a:gd name="connsiteX8" fmla="*/ 1885361 w 2281287"/>
              <a:gd name="connsiteY8" fmla="*/ 294862 h 1369517"/>
              <a:gd name="connsiteX9" fmla="*/ 1847654 w 2281287"/>
              <a:gd name="connsiteY9" fmla="*/ 276008 h 1369517"/>
              <a:gd name="connsiteX10" fmla="*/ 1725105 w 2281287"/>
              <a:gd name="connsiteY10" fmla="*/ 247728 h 1369517"/>
              <a:gd name="connsiteX11" fmla="*/ 1659117 w 2281287"/>
              <a:gd name="connsiteY11" fmla="*/ 219447 h 1369517"/>
              <a:gd name="connsiteX12" fmla="*/ 1574276 w 2281287"/>
              <a:gd name="connsiteY12" fmla="*/ 200594 h 1369517"/>
              <a:gd name="connsiteX13" fmla="*/ 1498862 w 2281287"/>
              <a:gd name="connsiteY13" fmla="*/ 181740 h 1369517"/>
              <a:gd name="connsiteX14" fmla="*/ 1461155 w 2281287"/>
              <a:gd name="connsiteY14" fmla="*/ 162886 h 1369517"/>
              <a:gd name="connsiteX15" fmla="*/ 1442301 w 2281287"/>
              <a:gd name="connsiteY15" fmla="*/ 134606 h 1369517"/>
              <a:gd name="connsiteX16" fmla="*/ 1432874 w 2281287"/>
              <a:gd name="connsiteY16" fmla="*/ 106326 h 1369517"/>
              <a:gd name="connsiteX17" fmla="*/ 1385740 w 2281287"/>
              <a:gd name="connsiteY17" fmla="*/ 96899 h 1369517"/>
              <a:gd name="connsiteX18" fmla="*/ 1291472 w 2281287"/>
              <a:gd name="connsiteY18" fmla="*/ 78045 h 1369517"/>
              <a:gd name="connsiteX19" fmla="*/ 1225484 w 2281287"/>
              <a:gd name="connsiteY19" fmla="*/ 59192 h 1369517"/>
              <a:gd name="connsiteX20" fmla="*/ 1168924 w 2281287"/>
              <a:gd name="connsiteY20" fmla="*/ 49765 h 1369517"/>
              <a:gd name="connsiteX21" fmla="*/ 1140643 w 2281287"/>
              <a:gd name="connsiteY21" fmla="*/ 40338 h 1369517"/>
              <a:gd name="connsiteX22" fmla="*/ 820132 w 2281287"/>
              <a:gd name="connsiteY22" fmla="*/ 21484 h 1369517"/>
              <a:gd name="connsiteX23" fmla="*/ 678730 w 2281287"/>
              <a:gd name="connsiteY23" fmla="*/ 12058 h 1369517"/>
              <a:gd name="connsiteX24" fmla="*/ 556181 w 2281287"/>
              <a:gd name="connsiteY24" fmla="*/ 12058 h 1369517"/>
              <a:gd name="connsiteX25" fmla="*/ 490194 w 2281287"/>
              <a:gd name="connsiteY25" fmla="*/ 30911 h 1369517"/>
              <a:gd name="connsiteX26" fmla="*/ 433633 w 2281287"/>
              <a:gd name="connsiteY26" fmla="*/ 78045 h 1369517"/>
              <a:gd name="connsiteX27" fmla="*/ 414779 w 2281287"/>
              <a:gd name="connsiteY27" fmla="*/ 134606 h 1369517"/>
              <a:gd name="connsiteX28" fmla="*/ 405352 w 2281287"/>
              <a:gd name="connsiteY28" fmla="*/ 162886 h 1369517"/>
              <a:gd name="connsiteX29" fmla="*/ 377072 w 2281287"/>
              <a:gd name="connsiteY29" fmla="*/ 181740 h 1369517"/>
              <a:gd name="connsiteX30" fmla="*/ 367645 w 2281287"/>
              <a:gd name="connsiteY30" fmla="*/ 210021 h 1369517"/>
              <a:gd name="connsiteX31" fmla="*/ 311084 w 2281287"/>
              <a:gd name="connsiteY31" fmla="*/ 276008 h 1369517"/>
              <a:gd name="connsiteX32" fmla="*/ 273377 w 2281287"/>
              <a:gd name="connsiteY32" fmla="*/ 285435 h 1369517"/>
              <a:gd name="connsiteX33" fmla="*/ 235670 w 2281287"/>
              <a:gd name="connsiteY33" fmla="*/ 304289 h 1369517"/>
              <a:gd name="connsiteX34" fmla="*/ 160256 w 2281287"/>
              <a:gd name="connsiteY34" fmla="*/ 323142 h 1369517"/>
              <a:gd name="connsiteX35" fmla="*/ 103695 w 2281287"/>
              <a:gd name="connsiteY35" fmla="*/ 341996 h 1369517"/>
              <a:gd name="connsiteX36" fmla="*/ 84841 w 2281287"/>
              <a:gd name="connsiteY36" fmla="*/ 398557 h 1369517"/>
              <a:gd name="connsiteX37" fmla="*/ 75414 w 2281287"/>
              <a:gd name="connsiteY37" fmla="*/ 426837 h 1369517"/>
              <a:gd name="connsiteX38" fmla="*/ 65988 w 2281287"/>
              <a:gd name="connsiteY38" fmla="*/ 492825 h 1369517"/>
              <a:gd name="connsiteX39" fmla="*/ 47134 w 2281287"/>
              <a:gd name="connsiteY39" fmla="*/ 549385 h 1369517"/>
              <a:gd name="connsiteX40" fmla="*/ 37707 w 2281287"/>
              <a:gd name="connsiteY40" fmla="*/ 596519 h 1369517"/>
              <a:gd name="connsiteX41" fmla="*/ 18854 w 2281287"/>
              <a:gd name="connsiteY41" fmla="*/ 653080 h 1369517"/>
              <a:gd name="connsiteX42" fmla="*/ 0 w 2281287"/>
              <a:gd name="connsiteY42" fmla="*/ 728495 h 1369517"/>
              <a:gd name="connsiteX43" fmla="*/ 9427 w 2281287"/>
              <a:gd name="connsiteY43" fmla="*/ 1030152 h 1369517"/>
              <a:gd name="connsiteX44" fmla="*/ 28280 w 2281287"/>
              <a:gd name="connsiteY44" fmla="*/ 1086713 h 1369517"/>
              <a:gd name="connsiteX45" fmla="*/ 47134 w 2281287"/>
              <a:gd name="connsiteY45" fmla="*/ 1114994 h 1369517"/>
              <a:gd name="connsiteX46" fmla="*/ 75414 w 2281287"/>
              <a:gd name="connsiteY46" fmla="*/ 1133847 h 1369517"/>
              <a:gd name="connsiteX47" fmla="*/ 84841 w 2281287"/>
              <a:gd name="connsiteY47" fmla="*/ 1162128 h 1369517"/>
              <a:gd name="connsiteX48" fmla="*/ 141402 w 2281287"/>
              <a:gd name="connsiteY48" fmla="*/ 1199835 h 1369517"/>
              <a:gd name="connsiteX49" fmla="*/ 179109 w 2281287"/>
              <a:gd name="connsiteY49" fmla="*/ 1228115 h 1369517"/>
              <a:gd name="connsiteX50" fmla="*/ 207390 w 2281287"/>
              <a:gd name="connsiteY50" fmla="*/ 1246969 h 1369517"/>
              <a:gd name="connsiteX51" fmla="*/ 273377 w 2281287"/>
              <a:gd name="connsiteY51" fmla="*/ 1294103 h 1369517"/>
              <a:gd name="connsiteX52" fmla="*/ 367645 w 2281287"/>
              <a:gd name="connsiteY52" fmla="*/ 1331810 h 1369517"/>
              <a:gd name="connsiteX53" fmla="*/ 443060 w 2281287"/>
              <a:gd name="connsiteY53" fmla="*/ 1360091 h 1369517"/>
              <a:gd name="connsiteX54" fmla="*/ 480767 w 2281287"/>
              <a:gd name="connsiteY54" fmla="*/ 1369517 h 1369517"/>
              <a:gd name="connsiteX55" fmla="*/ 791851 w 2281287"/>
              <a:gd name="connsiteY55" fmla="*/ 1360091 h 1369517"/>
              <a:gd name="connsiteX56" fmla="*/ 820132 w 2281287"/>
              <a:gd name="connsiteY56" fmla="*/ 1350664 h 1369517"/>
              <a:gd name="connsiteX57" fmla="*/ 867266 w 2281287"/>
              <a:gd name="connsiteY57" fmla="*/ 1341237 h 1369517"/>
              <a:gd name="connsiteX58" fmla="*/ 923827 w 2281287"/>
              <a:gd name="connsiteY58" fmla="*/ 1322383 h 1369517"/>
              <a:gd name="connsiteX59" fmla="*/ 980388 w 2281287"/>
              <a:gd name="connsiteY59" fmla="*/ 1284676 h 1369517"/>
              <a:gd name="connsiteX60" fmla="*/ 1008668 w 2281287"/>
              <a:gd name="connsiteY60" fmla="*/ 1275249 h 1369517"/>
              <a:gd name="connsiteX61" fmla="*/ 1074656 w 2281287"/>
              <a:gd name="connsiteY61" fmla="*/ 1256396 h 1369517"/>
              <a:gd name="connsiteX62" fmla="*/ 1112363 w 2281287"/>
              <a:gd name="connsiteY62" fmla="*/ 1237542 h 1369517"/>
              <a:gd name="connsiteX63" fmla="*/ 1244338 w 2281287"/>
              <a:gd name="connsiteY63" fmla="*/ 1199835 h 1369517"/>
              <a:gd name="connsiteX64" fmla="*/ 1338606 w 2281287"/>
              <a:gd name="connsiteY64" fmla="*/ 1190408 h 1369517"/>
              <a:gd name="connsiteX65" fmla="*/ 1706251 w 2281287"/>
              <a:gd name="connsiteY65" fmla="*/ 1199835 h 1369517"/>
              <a:gd name="connsiteX66" fmla="*/ 1819373 w 2281287"/>
              <a:gd name="connsiteY66" fmla="*/ 1209262 h 1369517"/>
              <a:gd name="connsiteX67" fmla="*/ 1970202 w 2281287"/>
              <a:gd name="connsiteY67" fmla="*/ 1228115 h 1369517"/>
              <a:gd name="connsiteX68" fmla="*/ 2139884 w 2281287"/>
              <a:gd name="connsiteY68" fmla="*/ 1256396 h 1369517"/>
              <a:gd name="connsiteX69" fmla="*/ 2196445 w 2281287"/>
              <a:gd name="connsiteY69" fmla="*/ 1237542 h 1369517"/>
              <a:gd name="connsiteX70" fmla="*/ 2215299 w 2281287"/>
              <a:gd name="connsiteY70" fmla="*/ 1180981 h 1369517"/>
              <a:gd name="connsiteX71" fmla="*/ 2234152 w 2281287"/>
              <a:gd name="connsiteY71" fmla="*/ 1143274 h 1369517"/>
              <a:gd name="connsiteX72" fmla="*/ 2253006 w 2281287"/>
              <a:gd name="connsiteY72" fmla="*/ 1067860 h 1369517"/>
              <a:gd name="connsiteX73" fmla="*/ 2262433 w 2281287"/>
              <a:gd name="connsiteY73" fmla="*/ 766202 h 1369517"/>
              <a:gd name="connsiteX74" fmla="*/ 2271860 w 2281287"/>
              <a:gd name="connsiteY74" fmla="*/ 728495 h 1369517"/>
              <a:gd name="connsiteX75" fmla="*/ 2281287 w 2281287"/>
              <a:gd name="connsiteY75" fmla="*/ 502251 h 136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281287" h="1369517">
                <a:moveTo>
                  <a:pt x="2281287" y="502251"/>
                </a:moveTo>
                <a:lnTo>
                  <a:pt x="2281287" y="502251"/>
                </a:lnTo>
                <a:cubicBezTo>
                  <a:pt x="2262433" y="477113"/>
                  <a:pt x="2245747" y="450193"/>
                  <a:pt x="2224726" y="426837"/>
                </a:cubicBezTo>
                <a:cubicBezTo>
                  <a:pt x="2217147" y="418416"/>
                  <a:pt x="2204456" y="415994"/>
                  <a:pt x="2196445" y="407983"/>
                </a:cubicBezTo>
                <a:cubicBezTo>
                  <a:pt x="2188434" y="399972"/>
                  <a:pt x="2186295" y="386956"/>
                  <a:pt x="2177592" y="379703"/>
                </a:cubicBezTo>
                <a:cubicBezTo>
                  <a:pt x="2166796" y="370707"/>
                  <a:pt x="2152932" y="366068"/>
                  <a:pt x="2139884" y="360849"/>
                </a:cubicBezTo>
                <a:cubicBezTo>
                  <a:pt x="2086534" y="339509"/>
                  <a:pt x="2082400" y="341842"/>
                  <a:pt x="2026763" y="332569"/>
                </a:cubicBezTo>
                <a:cubicBezTo>
                  <a:pt x="2011052" y="326284"/>
                  <a:pt x="1995954" y="318167"/>
                  <a:pt x="1979629" y="313715"/>
                </a:cubicBezTo>
                <a:cubicBezTo>
                  <a:pt x="1939798" y="302852"/>
                  <a:pt x="1921609" y="308455"/>
                  <a:pt x="1885361" y="294862"/>
                </a:cubicBezTo>
                <a:cubicBezTo>
                  <a:pt x="1872203" y="289928"/>
                  <a:pt x="1861114" y="280046"/>
                  <a:pt x="1847654" y="276008"/>
                </a:cubicBezTo>
                <a:cubicBezTo>
                  <a:pt x="1672006" y="223313"/>
                  <a:pt x="1924993" y="319116"/>
                  <a:pt x="1725105" y="247728"/>
                </a:cubicBezTo>
                <a:cubicBezTo>
                  <a:pt x="1702568" y="239679"/>
                  <a:pt x="1681607" y="227625"/>
                  <a:pt x="1659117" y="219447"/>
                </a:cubicBezTo>
                <a:cubicBezTo>
                  <a:pt x="1640213" y="212573"/>
                  <a:pt x="1591637" y="204600"/>
                  <a:pt x="1574276" y="200594"/>
                </a:cubicBezTo>
                <a:cubicBezTo>
                  <a:pt x="1549028" y="194767"/>
                  <a:pt x="1522038" y="193328"/>
                  <a:pt x="1498862" y="181740"/>
                </a:cubicBezTo>
                <a:lnTo>
                  <a:pt x="1461155" y="162886"/>
                </a:lnTo>
                <a:cubicBezTo>
                  <a:pt x="1454870" y="153459"/>
                  <a:pt x="1447368" y="144739"/>
                  <a:pt x="1442301" y="134606"/>
                </a:cubicBezTo>
                <a:cubicBezTo>
                  <a:pt x="1437857" y="125718"/>
                  <a:pt x="1441142" y="111838"/>
                  <a:pt x="1432874" y="106326"/>
                </a:cubicBezTo>
                <a:cubicBezTo>
                  <a:pt x="1419542" y="97438"/>
                  <a:pt x="1401381" y="100375"/>
                  <a:pt x="1385740" y="96899"/>
                </a:cubicBezTo>
                <a:cubicBezTo>
                  <a:pt x="1301365" y="78148"/>
                  <a:pt x="1402306" y="96518"/>
                  <a:pt x="1291472" y="78045"/>
                </a:cubicBezTo>
                <a:cubicBezTo>
                  <a:pt x="1264511" y="69058"/>
                  <a:pt x="1255086" y="65112"/>
                  <a:pt x="1225484" y="59192"/>
                </a:cubicBezTo>
                <a:cubicBezTo>
                  <a:pt x="1206742" y="55444"/>
                  <a:pt x="1187582" y="53911"/>
                  <a:pt x="1168924" y="49765"/>
                </a:cubicBezTo>
                <a:cubicBezTo>
                  <a:pt x="1159224" y="47609"/>
                  <a:pt x="1150445" y="41972"/>
                  <a:pt x="1140643" y="40338"/>
                </a:cubicBezTo>
                <a:cubicBezTo>
                  <a:pt x="1047079" y="24744"/>
                  <a:pt x="892437" y="25099"/>
                  <a:pt x="820132" y="21484"/>
                </a:cubicBezTo>
                <a:cubicBezTo>
                  <a:pt x="772952" y="19125"/>
                  <a:pt x="725864" y="15200"/>
                  <a:pt x="678730" y="12058"/>
                </a:cubicBezTo>
                <a:cubicBezTo>
                  <a:pt x="623439" y="-6372"/>
                  <a:pt x="650964" y="-1482"/>
                  <a:pt x="556181" y="12058"/>
                </a:cubicBezTo>
                <a:cubicBezTo>
                  <a:pt x="547720" y="13267"/>
                  <a:pt x="500941" y="25538"/>
                  <a:pt x="490194" y="30911"/>
                </a:cubicBezTo>
                <a:cubicBezTo>
                  <a:pt x="463945" y="44036"/>
                  <a:pt x="454482" y="57196"/>
                  <a:pt x="433633" y="78045"/>
                </a:cubicBezTo>
                <a:lnTo>
                  <a:pt x="414779" y="134606"/>
                </a:lnTo>
                <a:cubicBezTo>
                  <a:pt x="411637" y="144033"/>
                  <a:pt x="413620" y="157374"/>
                  <a:pt x="405352" y="162886"/>
                </a:cubicBezTo>
                <a:lnTo>
                  <a:pt x="377072" y="181740"/>
                </a:lnTo>
                <a:cubicBezTo>
                  <a:pt x="373930" y="191167"/>
                  <a:pt x="372089" y="201133"/>
                  <a:pt x="367645" y="210021"/>
                </a:cubicBezTo>
                <a:cubicBezTo>
                  <a:pt x="357319" y="230672"/>
                  <a:pt x="327954" y="265464"/>
                  <a:pt x="311084" y="276008"/>
                </a:cubicBezTo>
                <a:cubicBezTo>
                  <a:pt x="300097" y="282875"/>
                  <a:pt x="285508" y="280886"/>
                  <a:pt x="273377" y="285435"/>
                </a:cubicBezTo>
                <a:cubicBezTo>
                  <a:pt x="260219" y="290369"/>
                  <a:pt x="249002" y="299845"/>
                  <a:pt x="235670" y="304289"/>
                </a:cubicBezTo>
                <a:cubicBezTo>
                  <a:pt x="211088" y="312483"/>
                  <a:pt x="184838" y="314948"/>
                  <a:pt x="160256" y="323142"/>
                </a:cubicBezTo>
                <a:lnTo>
                  <a:pt x="103695" y="341996"/>
                </a:lnTo>
                <a:lnTo>
                  <a:pt x="84841" y="398557"/>
                </a:lnTo>
                <a:lnTo>
                  <a:pt x="75414" y="426837"/>
                </a:lnTo>
                <a:cubicBezTo>
                  <a:pt x="72272" y="448833"/>
                  <a:pt x="70984" y="471175"/>
                  <a:pt x="65988" y="492825"/>
                </a:cubicBezTo>
                <a:cubicBezTo>
                  <a:pt x="61519" y="512189"/>
                  <a:pt x="51032" y="529898"/>
                  <a:pt x="47134" y="549385"/>
                </a:cubicBezTo>
                <a:cubicBezTo>
                  <a:pt x="43992" y="565096"/>
                  <a:pt x="41923" y="581061"/>
                  <a:pt x="37707" y="596519"/>
                </a:cubicBezTo>
                <a:cubicBezTo>
                  <a:pt x="32478" y="615692"/>
                  <a:pt x="22752" y="633593"/>
                  <a:pt x="18854" y="653080"/>
                </a:cubicBezTo>
                <a:cubicBezTo>
                  <a:pt x="7478" y="709958"/>
                  <a:pt x="14494" y="685014"/>
                  <a:pt x="0" y="728495"/>
                </a:cubicBezTo>
                <a:cubicBezTo>
                  <a:pt x="3142" y="829047"/>
                  <a:pt x="1510" y="929863"/>
                  <a:pt x="9427" y="1030152"/>
                </a:cubicBezTo>
                <a:cubicBezTo>
                  <a:pt x="10991" y="1049964"/>
                  <a:pt x="17256" y="1070177"/>
                  <a:pt x="28280" y="1086713"/>
                </a:cubicBezTo>
                <a:cubicBezTo>
                  <a:pt x="34565" y="1096140"/>
                  <a:pt x="39123" y="1106983"/>
                  <a:pt x="47134" y="1114994"/>
                </a:cubicBezTo>
                <a:cubicBezTo>
                  <a:pt x="55145" y="1123005"/>
                  <a:pt x="65987" y="1127563"/>
                  <a:pt x="75414" y="1133847"/>
                </a:cubicBezTo>
                <a:cubicBezTo>
                  <a:pt x="78556" y="1143274"/>
                  <a:pt x="77815" y="1155102"/>
                  <a:pt x="84841" y="1162128"/>
                </a:cubicBezTo>
                <a:cubicBezTo>
                  <a:pt x="100863" y="1178150"/>
                  <a:pt x="123275" y="1186240"/>
                  <a:pt x="141402" y="1199835"/>
                </a:cubicBezTo>
                <a:cubicBezTo>
                  <a:pt x="153971" y="1209262"/>
                  <a:pt x="166324" y="1218983"/>
                  <a:pt x="179109" y="1228115"/>
                </a:cubicBezTo>
                <a:cubicBezTo>
                  <a:pt x="188328" y="1234700"/>
                  <a:pt x="198171" y="1240384"/>
                  <a:pt x="207390" y="1246969"/>
                </a:cubicBezTo>
                <a:cubicBezTo>
                  <a:pt x="227616" y="1261416"/>
                  <a:pt x="251166" y="1281411"/>
                  <a:pt x="273377" y="1294103"/>
                </a:cubicBezTo>
                <a:cubicBezTo>
                  <a:pt x="324966" y="1323583"/>
                  <a:pt x="303259" y="1306055"/>
                  <a:pt x="367645" y="1331810"/>
                </a:cubicBezTo>
                <a:cubicBezTo>
                  <a:pt x="392546" y="1341771"/>
                  <a:pt x="417199" y="1352703"/>
                  <a:pt x="443060" y="1360091"/>
                </a:cubicBezTo>
                <a:cubicBezTo>
                  <a:pt x="455517" y="1363650"/>
                  <a:pt x="468198" y="1366375"/>
                  <a:pt x="480767" y="1369517"/>
                </a:cubicBezTo>
                <a:cubicBezTo>
                  <a:pt x="584462" y="1366375"/>
                  <a:pt x="688268" y="1365845"/>
                  <a:pt x="791851" y="1360091"/>
                </a:cubicBezTo>
                <a:cubicBezTo>
                  <a:pt x="801773" y="1359540"/>
                  <a:pt x="810492" y="1353074"/>
                  <a:pt x="820132" y="1350664"/>
                </a:cubicBezTo>
                <a:cubicBezTo>
                  <a:pt x="835676" y="1346778"/>
                  <a:pt x="851808" y="1345453"/>
                  <a:pt x="867266" y="1341237"/>
                </a:cubicBezTo>
                <a:cubicBezTo>
                  <a:pt x="886439" y="1336008"/>
                  <a:pt x="907291" y="1333407"/>
                  <a:pt x="923827" y="1322383"/>
                </a:cubicBezTo>
                <a:cubicBezTo>
                  <a:pt x="942681" y="1309814"/>
                  <a:pt x="958892" y="1291842"/>
                  <a:pt x="980388" y="1284676"/>
                </a:cubicBezTo>
                <a:cubicBezTo>
                  <a:pt x="989815" y="1281534"/>
                  <a:pt x="999114" y="1277979"/>
                  <a:pt x="1008668" y="1275249"/>
                </a:cubicBezTo>
                <a:cubicBezTo>
                  <a:pt x="1032591" y="1268414"/>
                  <a:pt x="1052050" y="1266084"/>
                  <a:pt x="1074656" y="1256396"/>
                </a:cubicBezTo>
                <a:cubicBezTo>
                  <a:pt x="1087572" y="1250860"/>
                  <a:pt x="1099315" y="1242761"/>
                  <a:pt x="1112363" y="1237542"/>
                </a:cubicBezTo>
                <a:cubicBezTo>
                  <a:pt x="1139156" y="1226825"/>
                  <a:pt x="1220507" y="1202218"/>
                  <a:pt x="1244338" y="1199835"/>
                </a:cubicBezTo>
                <a:lnTo>
                  <a:pt x="1338606" y="1190408"/>
                </a:lnTo>
                <a:lnTo>
                  <a:pt x="1706251" y="1199835"/>
                </a:lnTo>
                <a:cubicBezTo>
                  <a:pt x="1744060" y="1201318"/>
                  <a:pt x="1781705" y="1205675"/>
                  <a:pt x="1819373" y="1209262"/>
                </a:cubicBezTo>
                <a:cubicBezTo>
                  <a:pt x="1890643" y="1216050"/>
                  <a:pt x="1903887" y="1218642"/>
                  <a:pt x="1970202" y="1228115"/>
                </a:cubicBezTo>
                <a:cubicBezTo>
                  <a:pt x="2033333" y="1246153"/>
                  <a:pt x="2068374" y="1260603"/>
                  <a:pt x="2139884" y="1256396"/>
                </a:cubicBezTo>
                <a:cubicBezTo>
                  <a:pt x="2159723" y="1255229"/>
                  <a:pt x="2177591" y="1243827"/>
                  <a:pt x="2196445" y="1237542"/>
                </a:cubicBezTo>
                <a:cubicBezTo>
                  <a:pt x="2202730" y="1218688"/>
                  <a:pt x="2206411" y="1198757"/>
                  <a:pt x="2215299" y="1180981"/>
                </a:cubicBezTo>
                <a:cubicBezTo>
                  <a:pt x="2221583" y="1168412"/>
                  <a:pt x="2229708" y="1156605"/>
                  <a:pt x="2234152" y="1143274"/>
                </a:cubicBezTo>
                <a:cubicBezTo>
                  <a:pt x="2242346" y="1118692"/>
                  <a:pt x="2253006" y="1067860"/>
                  <a:pt x="2253006" y="1067860"/>
                </a:cubicBezTo>
                <a:cubicBezTo>
                  <a:pt x="2256148" y="967307"/>
                  <a:pt x="2256853" y="866649"/>
                  <a:pt x="2262433" y="766202"/>
                </a:cubicBezTo>
                <a:cubicBezTo>
                  <a:pt x="2263152" y="753266"/>
                  <a:pt x="2271398" y="741443"/>
                  <a:pt x="2271860" y="728495"/>
                </a:cubicBezTo>
                <a:cubicBezTo>
                  <a:pt x="2274552" y="653128"/>
                  <a:pt x="2279716" y="539958"/>
                  <a:pt x="2281287" y="502251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052767" y="1282045"/>
            <a:ext cx="2253006" cy="1545996"/>
          </a:xfrm>
          <a:custGeom>
            <a:avLst/>
            <a:gdLst>
              <a:gd name="connsiteX0" fmla="*/ 537328 w 2253006"/>
              <a:gd name="connsiteY0" fmla="*/ 188536 h 1545996"/>
              <a:gd name="connsiteX1" fmla="*/ 537328 w 2253006"/>
              <a:gd name="connsiteY1" fmla="*/ 188536 h 1545996"/>
              <a:gd name="connsiteX2" fmla="*/ 641023 w 2253006"/>
              <a:gd name="connsiteY2" fmla="*/ 179110 h 1545996"/>
              <a:gd name="connsiteX3" fmla="*/ 669303 w 2253006"/>
              <a:gd name="connsiteY3" fmla="*/ 169683 h 1545996"/>
              <a:gd name="connsiteX4" fmla="*/ 707010 w 2253006"/>
              <a:gd name="connsiteY4" fmla="*/ 160256 h 1545996"/>
              <a:gd name="connsiteX5" fmla="*/ 735291 w 2253006"/>
              <a:gd name="connsiteY5" fmla="*/ 150829 h 1545996"/>
              <a:gd name="connsiteX6" fmla="*/ 772998 w 2253006"/>
              <a:gd name="connsiteY6" fmla="*/ 141402 h 1545996"/>
              <a:gd name="connsiteX7" fmla="*/ 867266 w 2253006"/>
              <a:gd name="connsiteY7" fmla="*/ 103695 h 1545996"/>
              <a:gd name="connsiteX8" fmla="*/ 1065229 w 2253006"/>
              <a:gd name="connsiteY8" fmla="*/ 94268 h 1545996"/>
              <a:gd name="connsiteX9" fmla="*/ 1140643 w 2253006"/>
              <a:gd name="connsiteY9" fmla="*/ 65988 h 1545996"/>
              <a:gd name="connsiteX10" fmla="*/ 1178351 w 2253006"/>
              <a:gd name="connsiteY10" fmla="*/ 56561 h 1545996"/>
              <a:gd name="connsiteX11" fmla="*/ 1216058 w 2253006"/>
              <a:gd name="connsiteY11" fmla="*/ 37708 h 1545996"/>
              <a:gd name="connsiteX12" fmla="*/ 1272619 w 2253006"/>
              <a:gd name="connsiteY12" fmla="*/ 18854 h 1545996"/>
              <a:gd name="connsiteX13" fmla="*/ 1300899 w 2253006"/>
              <a:gd name="connsiteY13" fmla="*/ 9427 h 1545996"/>
              <a:gd name="connsiteX14" fmla="*/ 1329179 w 2253006"/>
              <a:gd name="connsiteY14" fmla="*/ 0 h 1545996"/>
              <a:gd name="connsiteX15" fmla="*/ 1932495 w 2253006"/>
              <a:gd name="connsiteY15" fmla="*/ 9427 h 1545996"/>
              <a:gd name="connsiteX16" fmla="*/ 1970202 w 2253006"/>
              <a:gd name="connsiteY16" fmla="*/ 18854 h 1545996"/>
              <a:gd name="connsiteX17" fmla="*/ 2036190 w 2253006"/>
              <a:gd name="connsiteY17" fmla="*/ 65988 h 1545996"/>
              <a:gd name="connsiteX18" fmla="*/ 2055043 w 2253006"/>
              <a:gd name="connsiteY18" fmla="*/ 94268 h 1545996"/>
              <a:gd name="connsiteX19" fmla="*/ 2092751 w 2253006"/>
              <a:gd name="connsiteY19" fmla="*/ 113122 h 1545996"/>
              <a:gd name="connsiteX20" fmla="*/ 2121031 w 2253006"/>
              <a:gd name="connsiteY20" fmla="*/ 122549 h 1545996"/>
              <a:gd name="connsiteX21" fmla="*/ 2177592 w 2253006"/>
              <a:gd name="connsiteY21" fmla="*/ 160256 h 1545996"/>
              <a:gd name="connsiteX22" fmla="*/ 2205872 w 2253006"/>
              <a:gd name="connsiteY22" fmla="*/ 216817 h 1545996"/>
              <a:gd name="connsiteX23" fmla="*/ 2224726 w 2253006"/>
              <a:gd name="connsiteY23" fmla="*/ 245097 h 1545996"/>
              <a:gd name="connsiteX24" fmla="*/ 2243579 w 2253006"/>
              <a:gd name="connsiteY24" fmla="*/ 301658 h 1545996"/>
              <a:gd name="connsiteX25" fmla="*/ 2253006 w 2253006"/>
              <a:gd name="connsiteY25" fmla="*/ 329939 h 1545996"/>
              <a:gd name="connsiteX26" fmla="*/ 2243579 w 2253006"/>
              <a:gd name="connsiteY26" fmla="*/ 443060 h 1545996"/>
              <a:gd name="connsiteX27" fmla="*/ 2215299 w 2253006"/>
              <a:gd name="connsiteY27" fmla="*/ 480767 h 1545996"/>
              <a:gd name="connsiteX28" fmla="*/ 2196445 w 2253006"/>
              <a:gd name="connsiteY28" fmla="*/ 546755 h 1545996"/>
              <a:gd name="connsiteX29" fmla="*/ 2139885 w 2253006"/>
              <a:gd name="connsiteY29" fmla="*/ 603316 h 1545996"/>
              <a:gd name="connsiteX30" fmla="*/ 2111604 w 2253006"/>
              <a:gd name="connsiteY30" fmla="*/ 631596 h 1545996"/>
              <a:gd name="connsiteX31" fmla="*/ 2092751 w 2253006"/>
              <a:gd name="connsiteY31" fmla="*/ 669303 h 1545996"/>
              <a:gd name="connsiteX32" fmla="*/ 2083324 w 2253006"/>
              <a:gd name="connsiteY32" fmla="*/ 697584 h 1545996"/>
              <a:gd name="connsiteX33" fmla="*/ 2064470 w 2253006"/>
              <a:gd name="connsiteY33" fmla="*/ 725864 h 1545996"/>
              <a:gd name="connsiteX34" fmla="*/ 2045617 w 2253006"/>
              <a:gd name="connsiteY34" fmla="*/ 763571 h 1545996"/>
              <a:gd name="connsiteX35" fmla="*/ 2017336 w 2253006"/>
              <a:gd name="connsiteY35" fmla="*/ 791852 h 1545996"/>
              <a:gd name="connsiteX36" fmla="*/ 1979629 w 2253006"/>
              <a:gd name="connsiteY36" fmla="*/ 857840 h 1545996"/>
              <a:gd name="connsiteX37" fmla="*/ 1866507 w 2253006"/>
              <a:gd name="connsiteY37" fmla="*/ 923827 h 1545996"/>
              <a:gd name="connsiteX38" fmla="*/ 1734532 w 2253006"/>
              <a:gd name="connsiteY38" fmla="*/ 1008668 h 1545996"/>
              <a:gd name="connsiteX39" fmla="*/ 1677971 w 2253006"/>
              <a:gd name="connsiteY39" fmla="*/ 1027522 h 1545996"/>
              <a:gd name="connsiteX40" fmla="*/ 1649691 w 2253006"/>
              <a:gd name="connsiteY40" fmla="*/ 1055802 h 1545996"/>
              <a:gd name="connsiteX41" fmla="*/ 1508289 w 2253006"/>
              <a:gd name="connsiteY41" fmla="*/ 1018095 h 1545996"/>
              <a:gd name="connsiteX42" fmla="*/ 1414021 w 2253006"/>
              <a:gd name="connsiteY42" fmla="*/ 989815 h 1545996"/>
              <a:gd name="connsiteX43" fmla="*/ 1385740 w 2253006"/>
              <a:gd name="connsiteY43" fmla="*/ 970961 h 1545996"/>
              <a:gd name="connsiteX44" fmla="*/ 1357460 w 2253006"/>
              <a:gd name="connsiteY44" fmla="*/ 980388 h 1545996"/>
              <a:gd name="connsiteX45" fmla="*/ 1291472 w 2253006"/>
              <a:gd name="connsiteY45" fmla="*/ 1018095 h 1545996"/>
              <a:gd name="connsiteX46" fmla="*/ 1263192 w 2253006"/>
              <a:gd name="connsiteY46" fmla="*/ 1046376 h 1545996"/>
              <a:gd name="connsiteX47" fmla="*/ 1178351 w 2253006"/>
              <a:gd name="connsiteY47" fmla="*/ 1074656 h 1545996"/>
              <a:gd name="connsiteX48" fmla="*/ 1150070 w 2253006"/>
              <a:gd name="connsiteY48" fmla="*/ 1093510 h 1545996"/>
              <a:gd name="connsiteX49" fmla="*/ 1131217 w 2253006"/>
              <a:gd name="connsiteY49" fmla="*/ 1121790 h 1545996"/>
              <a:gd name="connsiteX50" fmla="*/ 1074656 w 2253006"/>
              <a:gd name="connsiteY50" fmla="*/ 1159497 h 1545996"/>
              <a:gd name="connsiteX51" fmla="*/ 1036948 w 2253006"/>
              <a:gd name="connsiteY51" fmla="*/ 1187778 h 1545996"/>
              <a:gd name="connsiteX52" fmla="*/ 1008668 w 2253006"/>
              <a:gd name="connsiteY52" fmla="*/ 1244339 h 1545996"/>
              <a:gd name="connsiteX53" fmla="*/ 989814 w 2253006"/>
              <a:gd name="connsiteY53" fmla="*/ 1282046 h 1545996"/>
              <a:gd name="connsiteX54" fmla="*/ 961534 w 2253006"/>
              <a:gd name="connsiteY54" fmla="*/ 1300899 h 1545996"/>
              <a:gd name="connsiteX55" fmla="*/ 923827 w 2253006"/>
              <a:gd name="connsiteY55" fmla="*/ 1348033 h 1545996"/>
              <a:gd name="connsiteX56" fmla="*/ 914400 w 2253006"/>
              <a:gd name="connsiteY56" fmla="*/ 1376314 h 1545996"/>
              <a:gd name="connsiteX57" fmla="*/ 801278 w 2253006"/>
              <a:gd name="connsiteY57" fmla="*/ 1432875 h 1545996"/>
              <a:gd name="connsiteX58" fmla="*/ 772998 w 2253006"/>
              <a:gd name="connsiteY58" fmla="*/ 1442301 h 1545996"/>
              <a:gd name="connsiteX59" fmla="*/ 744718 w 2253006"/>
              <a:gd name="connsiteY59" fmla="*/ 1451728 h 1545996"/>
              <a:gd name="connsiteX60" fmla="*/ 659876 w 2253006"/>
              <a:gd name="connsiteY60" fmla="*/ 1470582 h 1545996"/>
              <a:gd name="connsiteX61" fmla="*/ 622169 w 2253006"/>
              <a:gd name="connsiteY61" fmla="*/ 1498862 h 1545996"/>
              <a:gd name="connsiteX62" fmla="*/ 471340 w 2253006"/>
              <a:gd name="connsiteY62" fmla="*/ 1517716 h 1545996"/>
              <a:gd name="connsiteX63" fmla="*/ 358219 w 2253006"/>
              <a:gd name="connsiteY63" fmla="*/ 1545996 h 1545996"/>
              <a:gd name="connsiteX64" fmla="*/ 226243 w 2253006"/>
              <a:gd name="connsiteY64" fmla="*/ 1536569 h 1545996"/>
              <a:gd name="connsiteX65" fmla="*/ 188536 w 2253006"/>
              <a:gd name="connsiteY65" fmla="*/ 1527143 h 1545996"/>
              <a:gd name="connsiteX66" fmla="*/ 169682 w 2253006"/>
              <a:gd name="connsiteY66" fmla="*/ 1470582 h 1545996"/>
              <a:gd name="connsiteX67" fmla="*/ 141402 w 2253006"/>
              <a:gd name="connsiteY67" fmla="*/ 1414021 h 1545996"/>
              <a:gd name="connsiteX68" fmla="*/ 131975 w 2253006"/>
              <a:gd name="connsiteY68" fmla="*/ 1376314 h 1545996"/>
              <a:gd name="connsiteX69" fmla="*/ 122548 w 2253006"/>
              <a:gd name="connsiteY69" fmla="*/ 1329180 h 1545996"/>
              <a:gd name="connsiteX70" fmla="*/ 94268 w 2253006"/>
              <a:gd name="connsiteY70" fmla="*/ 1291473 h 1545996"/>
              <a:gd name="connsiteX71" fmla="*/ 56561 w 2253006"/>
              <a:gd name="connsiteY71" fmla="*/ 1234912 h 1545996"/>
              <a:gd name="connsiteX72" fmla="*/ 18854 w 2253006"/>
              <a:gd name="connsiteY72" fmla="*/ 1178351 h 1545996"/>
              <a:gd name="connsiteX73" fmla="*/ 9427 w 2253006"/>
              <a:gd name="connsiteY73" fmla="*/ 1121790 h 1545996"/>
              <a:gd name="connsiteX74" fmla="*/ 0 w 2253006"/>
              <a:gd name="connsiteY74" fmla="*/ 1093510 h 1545996"/>
              <a:gd name="connsiteX75" fmla="*/ 9427 w 2253006"/>
              <a:gd name="connsiteY75" fmla="*/ 527901 h 1545996"/>
              <a:gd name="connsiteX76" fmla="*/ 37707 w 2253006"/>
              <a:gd name="connsiteY76" fmla="*/ 471341 h 1545996"/>
              <a:gd name="connsiteX77" fmla="*/ 75414 w 2253006"/>
              <a:gd name="connsiteY77" fmla="*/ 461914 h 1545996"/>
              <a:gd name="connsiteX78" fmla="*/ 150829 w 2253006"/>
              <a:gd name="connsiteY78" fmla="*/ 433633 h 1545996"/>
              <a:gd name="connsiteX79" fmla="*/ 207390 w 2253006"/>
              <a:gd name="connsiteY79" fmla="*/ 395926 h 1545996"/>
              <a:gd name="connsiteX80" fmla="*/ 273377 w 2253006"/>
              <a:gd name="connsiteY80" fmla="*/ 377073 h 1545996"/>
              <a:gd name="connsiteX81" fmla="*/ 386499 w 2253006"/>
              <a:gd name="connsiteY81" fmla="*/ 329939 h 1545996"/>
              <a:gd name="connsiteX82" fmla="*/ 443060 w 2253006"/>
              <a:gd name="connsiteY82" fmla="*/ 311085 h 1545996"/>
              <a:gd name="connsiteX83" fmla="*/ 527901 w 2253006"/>
              <a:gd name="connsiteY83" fmla="*/ 292231 h 1545996"/>
              <a:gd name="connsiteX84" fmla="*/ 537328 w 2253006"/>
              <a:gd name="connsiteY84" fmla="*/ 254524 h 1545996"/>
              <a:gd name="connsiteX85" fmla="*/ 537328 w 2253006"/>
              <a:gd name="connsiteY85" fmla="*/ 188536 h 15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253006" h="1545996">
                <a:moveTo>
                  <a:pt x="537328" y="188536"/>
                </a:moveTo>
                <a:lnTo>
                  <a:pt x="537328" y="188536"/>
                </a:lnTo>
                <a:cubicBezTo>
                  <a:pt x="571893" y="185394"/>
                  <a:pt x="606664" y="184018"/>
                  <a:pt x="641023" y="179110"/>
                </a:cubicBezTo>
                <a:cubicBezTo>
                  <a:pt x="650860" y="177705"/>
                  <a:pt x="659749" y="172413"/>
                  <a:pt x="669303" y="169683"/>
                </a:cubicBezTo>
                <a:cubicBezTo>
                  <a:pt x="681760" y="166124"/>
                  <a:pt x="694553" y="163815"/>
                  <a:pt x="707010" y="160256"/>
                </a:cubicBezTo>
                <a:cubicBezTo>
                  <a:pt x="716565" y="157526"/>
                  <a:pt x="725736" y="153559"/>
                  <a:pt x="735291" y="150829"/>
                </a:cubicBezTo>
                <a:cubicBezTo>
                  <a:pt x="747748" y="147270"/>
                  <a:pt x="760867" y="145951"/>
                  <a:pt x="772998" y="141402"/>
                </a:cubicBezTo>
                <a:cubicBezTo>
                  <a:pt x="806531" y="128827"/>
                  <a:pt x="828415" y="105545"/>
                  <a:pt x="867266" y="103695"/>
                </a:cubicBezTo>
                <a:lnTo>
                  <a:pt x="1065229" y="94268"/>
                </a:lnTo>
                <a:cubicBezTo>
                  <a:pt x="1162010" y="70075"/>
                  <a:pt x="1042060" y="102957"/>
                  <a:pt x="1140643" y="65988"/>
                </a:cubicBezTo>
                <a:cubicBezTo>
                  <a:pt x="1152774" y="61439"/>
                  <a:pt x="1166220" y="61110"/>
                  <a:pt x="1178351" y="56561"/>
                </a:cubicBezTo>
                <a:cubicBezTo>
                  <a:pt x="1191509" y="51627"/>
                  <a:pt x="1203011" y="42927"/>
                  <a:pt x="1216058" y="37708"/>
                </a:cubicBezTo>
                <a:cubicBezTo>
                  <a:pt x="1234510" y="30327"/>
                  <a:pt x="1253765" y="25139"/>
                  <a:pt x="1272619" y="18854"/>
                </a:cubicBezTo>
                <a:lnTo>
                  <a:pt x="1300899" y="9427"/>
                </a:lnTo>
                <a:lnTo>
                  <a:pt x="1329179" y="0"/>
                </a:lnTo>
                <a:lnTo>
                  <a:pt x="1932495" y="9427"/>
                </a:lnTo>
                <a:cubicBezTo>
                  <a:pt x="1945445" y="9808"/>
                  <a:pt x="1958071" y="14305"/>
                  <a:pt x="1970202" y="18854"/>
                </a:cubicBezTo>
                <a:cubicBezTo>
                  <a:pt x="2002545" y="30983"/>
                  <a:pt x="2014373" y="39808"/>
                  <a:pt x="2036190" y="65988"/>
                </a:cubicBezTo>
                <a:cubicBezTo>
                  <a:pt x="2043443" y="74691"/>
                  <a:pt x="2046340" y="87015"/>
                  <a:pt x="2055043" y="94268"/>
                </a:cubicBezTo>
                <a:cubicBezTo>
                  <a:pt x="2065839" y="103264"/>
                  <a:pt x="2079834" y="107586"/>
                  <a:pt x="2092751" y="113122"/>
                </a:cubicBezTo>
                <a:cubicBezTo>
                  <a:pt x="2101884" y="117036"/>
                  <a:pt x="2112345" y="117723"/>
                  <a:pt x="2121031" y="122549"/>
                </a:cubicBezTo>
                <a:cubicBezTo>
                  <a:pt x="2140839" y="133553"/>
                  <a:pt x="2177592" y="160256"/>
                  <a:pt x="2177592" y="160256"/>
                </a:cubicBezTo>
                <a:cubicBezTo>
                  <a:pt x="2231627" y="241310"/>
                  <a:pt x="2166839" y="138752"/>
                  <a:pt x="2205872" y="216817"/>
                </a:cubicBezTo>
                <a:cubicBezTo>
                  <a:pt x="2210939" y="226950"/>
                  <a:pt x="2218441" y="235670"/>
                  <a:pt x="2224726" y="245097"/>
                </a:cubicBezTo>
                <a:lnTo>
                  <a:pt x="2243579" y="301658"/>
                </a:lnTo>
                <a:lnTo>
                  <a:pt x="2253006" y="329939"/>
                </a:lnTo>
                <a:cubicBezTo>
                  <a:pt x="2249864" y="367646"/>
                  <a:pt x="2252756" y="406352"/>
                  <a:pt x="2243579" y="443060"/>
                </a:cubicBezTo>
                <a:cubicBezTo>
                  <a:pt x="2239768" y="458302"/>
                  <a:pt x="2222325" y="466714"/>
                  <a:pt x="2215299" y="480767"/>
                </a:cubicBezTo>
                <a:cubicBezTo>
                  <a:pt x="2196931" y="517503"/>
                  <a:pt x="2214978" y="514323"/>
                  <a:pt x="2196445" y="546755"/>
                </a:cubicBezTo>
                <a:cubicBezTo>
                  <a:pt x="2166886" y="598483"/>
                  <a:pt x="2177258" y="572172"/>
                  <a:pt x="2139885" y="603316"/>
                </a:cubicBezTo>
                <a:cubicBezTo>
                  <a:pt x="2129643" y="611851"/>
                  <a:pt x="2121031" y="622169"/>
                  <a:pt x="2111604" y="631596"/>
                </a:cubicBezTo>
                <a:cubicBezTo>
                  <a:pt x="2105320" y="644165"/>
                  <a:pt x="2098286" y="656387"/>
                  <a:pt x="2092751" y="669303"/>
                </a:cubicBezTo>
                <a:cubicBezTo>
                  <a:pt x="2088837" y="678437"/>
                  <a:pt x="2087768" y="688696"/>
                  <a:pt x="2083324" y="697584"/>
                </a:cubicBezTo>
                <a:cubicBezTo>
                  <a:pt x="2078257" y="707717"/>
                  <a:pt x="2070091" y="716027"/>
                  <a:pt x="2064470" y="725864"/>
                </a:cubicBezTo>
                <a:cubicBezTo>
                  <a:pt x="2057498" y="738065"/>
                  <a:pt x="2053785" y="752136"/>
                  <a:pt x="2045617" y="763571"/>
                </a:cubicBezTo>
                <a:cubicBezTo>
                  <a:pt x="2037868" y="774420"/>
                  <a:pt x="2025085" y="781004"/>
                  <a:pt x="2017336" y="791852"/>
                </a:cubicBezTo>
                <a:cubicBezTo>
                  <a:pt x="2005431" y="808518"/>
                  <a:pt x="1996589" y="843000"/>
                  <a:pt x="1979629" y="857840"/>
                </a:cubicBezTo>
                <a:cubicBezTo>
                  <a:pt x="1946697" y="886656"/>
                  <a:pt x="1905039" y="904562"/>
                  <a:pt x="1866507" y="923827"/>
                </a:cubicBezTo>
                <a:cubicBezTo>
                  <a:pt x="1817893" y="972441"/>
                  <a:pt x="1817158" y="981126"/>
                  <a:pt x="1734532" y="1008668"/>
                </a:cubicBezTo>
                <a:lnTo>
                  <a:pt x="1677971" y="1027522"/>
                </a:lnTo>
                <a:cubicBezTo>
                  <a:pt x="1668544" y="1036949"/>
                  <a:pt x="1662988" y="1054852"/>
                  <a:pt x="1649691" y="1055802"/>
                </a:cubicBezTo>
                <a:cubicBezTo>
                  <a:pt x="1558635" y="1062306"/>
                  <a:pt x="1566833" y="1041512"/>
                  <a:pt x="1508289" y="1018095"/>
                </a:cubicBezTo>
                <a:cubicBezTo>
                  <a:pt x="1470044" y="1002797"/>
                  <a:pt x="1451055" y="999074"/>
                  <a:pt x="1414021" y="989815"/>
                </a:cubicBezTo>
                <a:cubicBezTo>
                  <a:pt x="1404594" y="983530"/>
                  <a:pt x="1396916" y="972824"/>
                  <a:pt x="1385740" y="970961"/>
                </a:cubicBezTo>
                <a:cubicBezTo>
                  <a:pt x="1375939" y="969327"/>
                  <a:pt x="1366593" y="976474"/>
                  <a:pt x="1357460" y="980388"/>
                </a:cubicBezTo>
                <a:cubicBezTo>
                  <a:pt x="1338483" y="988521"/>
                  <a:pt x="1308175" y="1004176"/>
                  <a:pt x="1291472" y="1018095"/>
                </a:cubicBezTo>
                <a:cubicBezTo>
                  <a:pt x="1281230" y="1026630"/>
                  <a:pt x="1274040" y="1038627"/>
                  <a:pt x="1263192" y="1046376"/>
                </a:cubicBezTo>
                <a:cubicBezTo>
                  <a:pt x="1232838" y="1068057"/>
                  <a:pt x="1214540" y="1067418"/>
                  <a:pt x="1178351" y="1074656"/>
                </a:cubicBezTo>
                <a:cubicBezTo>
                  <a:pt x="1168924" y="1080941"/>
                  <a:pt x="1158081" y="1085499"/>
                  <a:pt x="1150070" y="1093510"/>
                </a:cubicBezTo>
                <a:cubicBezTo>
                  <a:pt x="1142059" y="1101521"/>
                  <a:pt x="1139743" y="1114330"/>
                  <a:pt x="1131217" y="1121790"/>
                </a:cubicBezTo>
                <a:cubicBezTo>
                  <a:pt x="1114164" y="1136711"/>
                  <a:pt x="1092783" y="1145901"/>
                  <a:pt x="1074656" y="1159497"/>
                </a:cubicBezTo>
                <a:lnTo>
                  <a:pt x="1036948" y="1187778"/>
                </a:lnTo>
                <a:cubicBezTo>
                  <a:pt x="1019667" y="1239625"/>
                  <a:pt x="1037905" y="1193174"/>
                  <a:pt x="1008668" y="1244339"/>
                </a:cubicBezTo>
                <a:cubicBezTo>
                  <a:pt x="1001696" y="1256540"/>
                  <a:pt x="998810" y="1271251"/>
                  <a:pt x="989814" y="1282046"/>
                </a:cubicBezTo>
                <a:cubicBezTo>
                  <a:pt x="982561" y="1290749"/>
                  <a:pt x="969545" y="1292888"/>
                  <a:pt x="961534" y="1300899"/>
                </a:cubicBezTo>
                <a:cubicBezTo>
                  <a:pt x="947307" y="1315126"/>
                  <a:pt x="936396" y="1332322"/>
                  <a:pt x="923827" y="1348033"/>
                </a:cubicBezTo>
                <a:cubicBezTo>
                  <a:pt x="920685" y="1357460"/>
                  <a:pt x="921426" y="1369288"/>
                  <a:pt x="914400" y="1376314"/>
                </a:cubicBezTo>
                <a:cubicBezTo>
                  <a:pt x="877853" y="1412861"/>
                  <a:pt x="847279" y="1417542"/>
                  <a:pt x="801278" y="1432875"/>
                </a:cubicBezTo>
                <a:lnTo>
                  <a:pt x="772998" y="1442301"/>
                </a:lnTo>
                <a:cubicBezTo>
                  <a:pt x="763571" y="1445443"/>
                  <a:pt x="754462" y="1449779"/>
                  <a:pt x="744718" y="1451728"/>
                </a:cubicBezTo>
                <a:cubicBezTo>
                  <a:pt x="684879" y="1463696"/>
                  <a:pt x="713128" y="1457269"/>
                  <a:pt x="659876" y="1470582"/>
                </a:cubicBezTo>
                <a:cubicBezTo>
                  <a:pt x="647307" y="1480009"/>
                  <a:pt x="636934" y="1493493"/>
                  <a:pt x="622169" y="1498862"/>
                </a:cubicBezTo>
                <a:cubicBezTo>
                  <a:pt x="610332" y="1503166"/>
                  <a:pt x="472845" y="1517549"/>
                  <a:pt x="471340" y="1517716"/>
                </a:cubicBezTo>
                <a:cubicBezTo>
                  <a:pt x="459475" y="1521106"/>
                  <a:pt x="379087" y="1545996"/>
                  <a:pt x="358219" y="1545996"/>
                </a:cubicBezTo>
                <a:cubicBezTo>
                  <a:pt x="314115" y="1545996"/>
                  <a:pt x="270235" y="1539711"/>
                  <a:pt x="226243" y="1536569"/>
                </a:cubicBezTo>
                <a:cubicBezTo>
                  <a:pt x="213674" y="1533427"/>
                  <a:pt x="196968" y="1536980"/>
                  <a:pt x="188536" y="1527143"/>
                </a:cubicBezTo>
                <a:cubicBezTo>
                  <a:pt x="175602" y="1512054"/>
                  <a:pt x="175966" y="1489436"/>
                  <a:pt x="169682" y="1470582"/>
                </a:cubicBezTo>
                <a:cubicBezTo>
                  <a:pt x="156671" y="1431549"/>
                  <a:pt x="165771" y="1450573"/>
                  <a:pt x="141402" y="1414021"/>
                </a:cubicBezTo>
                <a:cubicBezTo>
                  <a:pt x="138260" y="1401452"/>
                  <a:pt x="134786" y="1388961"/>
                  <a:pt x="131975" y="1376314"/>
                </a:cubicBezTo>
                <a:cubicBezTo>
                  <a:pt x="128499" y="1360673"/>
                  <a:pt x="129055" y="1343822"/>
                  <a:pt x="122548" y="1329180"/>
                </a:cubicBezTo>
                <a:cubicBezTo>
                  <a:pt x="116167" y="1314823"/>
                  <a:pt x="103695" y="1304042"/>
                  <a:pt x="94268" y="1291473"/>
                </a:cubicBezTo>
                <a:cubicBezTo>
                  <a:pt x="76239" y="1237386"/>
                  <a:pt x="97752" y="1287872"/>
                  <a:pt x="56561" y="1234912"/>
                </a:cubicBezTo>
                <a:cubicBezTo>
                  <a:pt x="42650" y="1217026"/>
                  <a:pt x="18854" y="1178351"/>
                  <a:pt x="18854" y="1178351"/>
                </a:cubicBezTo>
                <a:cubicBezTo>
                  <a:pt x="15712" y="1159497"/>
                  <a:pt x="13573" y="1140449"/>
                  <a:pt x="9427" y="1121790"/>
                </a:cubicBezTo>
                <a:cubicBezTo>
                  <a:pt x="7271" y="1112090"/>
                  <a:pt x="0" y="1103447"/>
                  <a:pt x="0" y="1093510"/>
                </a:cubicBezTo>
                <a:cubicBezTo>
                  <a:pt x="0" y="904947"/>
                  <a:pt x="3444" y="716369"/>
                  <a:pt x="9427" y="527901"/>
                </a:cubicBezTo>
                <a:cubicBezTo>
                  <a:pt x="9834" y="515083"/>
                  <a:pt x="27712" y="478005"/>
                  <a:pt x="37707" y="471341"/>
                </a:cubicBezTo>
                <a:cubicBezTo>
                  <a:pt x="48487" y="464154"/>
                  <a:pt x="63283" y="466463"/>
                  <a:pt x="75414" y="461914"/>
                </a:cubicBezTo>
                <a:cubicBezTo>
                  <a:pt x="174005" y="424942"/>
                  <a:pt x="54042" y="457830"/>
                  <a:pt x="150829" y="433633"/>
                </a:cubicBezTo>
                <a:cubicBezTo>
                  <a:pt x="169683" y="421064"/>
                  <a:pt x="185407" y="401422"/>
                  <a:pt x="207390" y="395926"/>
                </a:cubicBezTo>
                <a:cubicBezTo>
                  <a:pt x="254737" y="384089"/>
                  <a:pt x="232806" y="390596"/>
                  <a:pt x="273377" y="377073"/>
                </a:cubicBezTo>
                <a:cubicBezTo>
                  <a:pt x="326462" y="341683"/>
                  <a:pt x="290908" y="361803"/>
                  <a:pt x="386499" y="329939"/>
                </a:cubicBezTo>
                <a:cubicBezTo>
                  <a:pt x="405353" y="323654"/>
                  <a:pt x="423572" y="314983"/>
                  <a:pt x="443060" y="311085"/>
                </a:cubicBezTo>
                <a:cubicBezTo>
                  <a:pt x="502898" y="299117"/>
                  <a:pt x="474650" y="305544"/>
                  <a:pt x="527901" y="292231"/>
                </a:cubicBezTo>
                <a:cubicBezTo>
                  <a:pt x="531043" y="279662"/>
                  <a:pt x="533605" y="266933"/>
                  <a:pt x="537328" y="254524"/>
                </a:cubicBezTo>
                <a:cubicBezTo>
                  <a:pt x="554693" y="196641"/>
                  <a:pt x="537328" y="199534"/>
                  <a:pt x="537328" y="188536"/>
                </a:cubicBezTo>
                <a:close/>
              </a:path>
            </a:pathLst>
          </a:custGeom>
          <a:solidFill>
            <a:schemeClr val="accent1">
              <a:alpha val="13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185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6" grpId="0"/>
      <p:bldP spid="223247" grpId="0"/>
      <p:bldP spid="223249" grpId="0" animBg="1"/>
      <p:bldP spid="19" grpId="0" animBg="1"/>
      <p:bldP spid="20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3143240" y="285728"/>
            <a:ext cx="259238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b="1" dirty="0" smtClean="0">
                <a:solidFill>
                  <a:srgbClr val="FFFFFF"/>
                </a:solidFill>
                <a:latin typeface="Comic Sans MS" pitchFamily="66" charset="0"/>
              </a:rPr>
              <a:t>Example</a:t>
            </a:r>
            <a:endParaRPr lang="en-ZA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469900" y="1214438"/>
            <a:ext cx="8245475" cy="193833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ZA" sz="2000" b="1" dirty="0">
                <a:latin typeface="Comic Sans MS" pitchFamily="66" charset="0"/>
              </a:rPr>
              <a:t>The compound SF</a:t>
            </a:r>
            <a:r>
              <a:rPr lang="en-ZA" sz="2000" b="1" baseline="-25000" dirty="0">
                <a:latin typeface="Comic Sans MS" pitchFamily="66" charset="0"/>
              </a:rPr>
              <a:t>6</a:t>
            </a:r>
            <a:r>
              <a:rPr lang="en-ZA" sz="2000" b="1" dirty="0">
                <a:latin typeface="Comic Sans MS" pitchFamily="66" charset="0"/>
              </a:rPr>
              <a:t> is made by burning </a:t>
            </a:r>
            <a:r>
              <a:rPr lang="en-ZA" sz="2000" b="1" dirty="0" err="1">
                <a:latin typeface="Comic Sans MS" pitchFamily="66" charset="0"/>
              </a:rPr>
              <a:t>sulfur</a:t>
            </a:r>
            <a:r>
              <a:rPr lang="en-ZA" sz="2000" b="1" dirty="0">
                <a:latin typeface="Comic Sans MS" pitchFamily="66" charset="0"/>
              </a:rPr>
              <a:t> in an atmosphere of fluorine. The balanced equation is:</a:t>
            </a:r>
          </a:p>
          <a:p>
            <a:pPr algn="ctr">
              <a:spcBef>
                <a:spcPct val="50000"/>
              </a:spcBef>
              <a:defRPr/>
            </a:pPr>
            <a:r>
              <a:rPr lang="en-ZA" sz="2000" b="1" dirty="0">
                <a:latin typeface="Comic Sans MS" pitchFamily="66" charset="0"/>
              </a:rPr>
              <a:t>S</a:t>
            </a:r>
            <a:r>
              <a:rPr lang="en-ZA" sz="2000" b="1" baseline="-25000" dirty="0">
                <a:latin typeface="Comic Sans MS" pitchFamily="66" charset="0"/>
              </a:rPr>
              <a:t>8</a:t>
            </a:r>
            <a:r>
              <a:rPr lang="en-ZA" sz="2000" b="1" dirty="0">
                <a:latin typeface="Comic Sans MS" pitchFamily="66" charset="0"/>
              </a:rPr>
              <a:t>(s) + 24 F</a:t>
            </a:r>
            <a:r>
              <a:rPr lang="en-ZA" sz="2000" b="1" baseline="-25000" dirty="0">
                <a:latin typeface="Comic Sans MS" pitchFamily="66" charset="0"/>
              </a:rPr>
              <a:t>2</a:t>
            </a:r>
            <a:r>
              <a:rPr lang="en-ZA" sz="2000" b="1" dirty="0">
                <a:latin typeface="Comic Sans MS" pitchFamily="66" charset="0"/>
              </a:rPr>
              <a:t>(g) </a:t>
            </a:r>
            <a:r>
              <a:rPr lang="en-ZA" sz="2000" b="1" dirty="0">
                <a:latin typeface="Comic Sans MS" pitchFamily="66" charset="0"/>
                <a:cs typeface="Arial" charset="0"/>
              </a:rPr>
              <a:t>→</a:t>
            </a:r>
            <a:r>
              <a:rPr lang="en-ZA" sz="2000" b="1" dirty="0">
                <a:latin typeface="Comic Sans MS" pitchFamily="66" charset="0"/>
              </a:rPr>
              <a:t> 8 SF</a:t>
            </a:r>
            <a:r>
              <a:rPr lang="en-ZA" sz="2000" b="1" baseline="-25000" dirty="0">
                <a:latin typeface="Comic Sans MS" pitchFamily="66" charset="0"/>
              </a:rPr>
              <a:t>6</a:t>
            </a:r>
            <a:r>
              <a:rPr lang="en-ZA" sz="2000" b="1" dirty="0">
                <a:latin typeface="Comic Sans MS" pitchFamily="66" charset="0"/>
              </a:rPr>
              <a:t>(g)</a:t>
            </a:r>
          </a:p>
          <a:p>
            <a:pPr>
              <a:spcBef>
                <a:spcPct val="50000"/>
              </a:spcBef>
              <a:defRPr/>
            </a:pPr>
            <a:r>
              <a:rPr lang="en-ZA" sz="2000" b="1" dirty="0">
                <a:latin typeface="Comic Sans MS" pitchFamily="66" charset="0"/>
              </a:rPr>
              <a:t>If you begin with </a:t>
            </a:r>
            <a:r>
              <a:rPr lang="en-ZA" sz="2000" b="1" dirty="0" smtClean="0">
                <a:latin typeface="Comic Sans MS" pitchFamily="66" charset="0"/>
              </a:rPr>
              <a:t>1.6 </a:t>
            </a:r>
            <a:r>
              <a:rPr lang="en-ZA" sz="2000" b="1" dirty="0">
                <a:latin typeface="Comic Sans MS" pitchFamily="66" charset="0"/>
              </a:rPr>
              <a:t>mol of </a:t>
            </a:r>
            <a:r>
              <a:rPr lang="en-ZA" sz="2000" b="1" dirty="0" err="1">
                <a:latin typeface="Comic Sans MS" pitchFamily="66" charset="0"/>
              </a:rPr>
              <a:t>sulfur</a:t>
            </a:r>
            <a:r>
              <a:rPr lang="en-ZA" sz="2000" b="1" dirty="0">
                <a:latin typeface="Comic Sans MS" pitchFamily="66" charset="0"/>
              </a:rPr>
              <a:t>, S</a:t>
            </a:r>
            <a:r>
              <a:rPr lang="en-ZA" sz="2000" b="1" baseline="-25000" dirty="0">
                <a:latin typeface="Comic Sans MS" pitchFamily="66" charset="0"/>
              </a:rPr>
              <a:t>8</a:t>
            </a:r>
            <a:r>
              <a:rPr lang="en-ZA" sz="2000" b="1" dirty="0">
                <a:latin typeface="Comic Sans MS" pitchFamily="66" charset="0"/>
              </a:rPr>
              <a:t>, and 35 mol of F</a:t>
            </a:r>
            <a:r>
              <a:rPr lang="en-ZA" sz="2000" b="1" baseline="-25000" dirty="0">
                <a:latin typeface="Comic Sans MS" pitchFamily="66" charset="0"/>
              </a:rPr>
              <a:t>2</a:t>
            </a:r>
            <a:r>
              <a:rPr lang="en-ZA" sz="2000" b="1" dirty="0">
                <a:latin typeface="Comic Sans MS" pitchFamily="66" charset="0"/>
              </a:rPr>
              <a:t> which is the limiting reagent?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571500" y="3839476"/>
            <a:ext cx="6715125" cy="4619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en-US" b="1" dirty="0">
                <a:latin typeface="Comic Sans MS" pitchFamily="66" charset="0"/>
              </a:rPr>
              <a:t>	Identify the limiting reagent.</a:t>
            </a:r>
            <a:endParaRPr lang="en-US" b="1" noProof="1">
              <a:latin typeface="Comic Sans MS" pitchFamily="66" charset="0"/>
            </a:endParaRP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571500" y="5214938"/>
            <a:ext cx="7643813" cy="4619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en-US" b="1" noProof="1">
                <a:latin typeface="Comic Sans MS" pitchFamily="66" charset="0"/>
              </a:rPr>
              <a:t>	What is the mass TiCl</a:t>
            </a:r>
            <a:r>
              <a:rPr lang="en-US" b="1" baseline="-25000" noProof="1">
                <a:latin typeface="Comic Sans MS" pitchFamily="66" charset="0"/>
              </a:rPr>
              <a:t>4</a:t>
            </a:r>
            <a:r>
              <a:rPr lang="en-US" b="1" noProof="1">
                <a:latin typeface="Comic Sans MS" pitchFamily="66" charset="0"/>
              </a:rPr>
              <a:t> that can be formed?</a:t>
            </a:r>
          </a:p>
        </p:txBody>
      </p:sp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1066800" y="220980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endParaRPr lang="en-US" altLang="en-US" sz="2800"/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214282" y="1142984"/>
            <a:ext cx="8640763" cy="1323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just">
              <a:defRPr/>
            </a:pPr>
            <a:r>
              <a:rPr lang="en-ZA" sz="2000" b="1" noProof="1">
                <a:solidFill>
                  <a:schemeClr val="tx1"/>
                </a:solidFill>
                <a:latin typeface="Comic Sans MS" pitchFamily="66" charset="0"/>
              </a:rPr>
              <a:t>TiCl</a:t>
            </a:r>
            <a:r>
              <a:rPr lang="en-ZA" sz="2000" b="1" baseline="-25000" noProof="1"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 is</a:t>
            </a:r>
            <a:r>
              <a:rPr lang="en-US" sz="2000" b="1" noProof="1">
                <a:solidFill>
                  <a:schemeClr val="tx1"/>
                </a:solidFill>
                <a:latin typeface="Comic Sans MS" pitchFamily="66" charset="0"/>
              </a:rPr>
              <a:t> an important industrial chemical that can be prepared from TiO</a:t>
            </a:r>
            <a:r>
              <a:rPr lang="en-US" sz="2000" b="1" baseline="-25000" noProof="1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sz="2000" b="1" noProof="1">
                <a:solidFill>
                  <a:schemeClr val="tx1"/>
                </a:solidFill>
                <a:latin typeface="Comic Sans MS" pitchFamily="66" charset="0"/>
              </a:rPr>
              <a:t> during a reaction with carbon and chlorine gas. In the preparation of TiCl</a:t>
            </a:r>
            <a:r>
              <a:rPr lang="en-US" sz="2000" b="1" baseline="-25000" noProof="1"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en-US" sz="2000" b="1" noProof="1">
                <a:solidFill>
                  <a:schemeClr val="tx1"/>
                </a:solidFill>
                <a:latin typeface="Comic Sans MS" pitchFamily="66" charset="0"/>
              </a:rPr>
              <a:t> equal amounts of chlorine gas and carbon (125 g each) and an excess of TiO</a:t>
            </a:r>
            <a:r>
              <a:rPr lang="en-US" sz="2000" b="1" baseline="-25000" noProof="1">
                <a:solidFill>
                  <a:schemeClr val="tx1"/>
                </a:solidFill>
                <a:latin typeface="Comic Sans MS" pitchFamily="66" charset="0"/>
              </a:rPr>
              <a:t>2 </a:t>
            </a:r>
            <a:r>
              <a:rPr lang="en-US" sz="2000" b="1" noProof="1">
                <a:solidFill>
                  <a:schemeClr val="tx1"/>
                </a:solidFill>
                <a:latin typeface="Comic Sans MS" pitchFamily="66" charset="0"/>
              </a:rPr>
              <a:t>was used.</a:t>
            </a:r>
          </a:p>
        </p:txBody>
      </p:sp>
      <p:sp>
        <p:nvSpPr>
          <p:cNvPr id="331788" name="Text Box 12"/>
          <p:cNvSpPr txBox="1">
            <a:spLocks noChangeArrowheads="1"/>
          </p:cNvSpPr>
          <p:nvPr/>
        </p:nvSpPr>
        <p:spPr bwMode="auto">
          <a:xfrm>
            <a:off x="2771774" y="285728"/>
            <a:ext cx="3443299" cy="461665"/>
          </a:xfrm>
          <a:prstGeom prst="rect">
            <a:avLst/>
          </a:prstGeom>
          <a:solidFill>
            <a:srgbClr val="FF9218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b="1" dirty="0">
                <a:solidFill>
                  <a:srgbClr val="0000FF"/>
                </a:solidFill>
                <a:latin typeface="Comic Sans MS" pitchFamily="66" charset="0"/>
              </a:rPr>
              <a:t>Try </a:t>
            </a:r>
            <a:r>
              <a:rPr lang="en-ZA" b="1" dirty="0" smtClean="0">
                <a:solidFill>
                  <a:srgbClr val="0000FF"/>
                </a:solidFill>
                <a:latin typeface="Comic Sans MS" pitchFamily="66" charset="0"/>
              </a:rPr>
              <a:t>Yourself 4.2 a</a:t>
            </a:r>
            <a:endParaRPr lang="en-ZA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7100" y="2790872"/>
            <a:ext cx="6715125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  <a:buClr>
                <a:schemeClr val="bg1">
                  <a:lumMod val="75000"/>
                </a:schemeClr>
              </a:buClr>
              <a:tabLst>
                <a:tab pos="457200" algn="l"/>
              </a:tabLst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TiO</a:t>
            </a:r>
            <a:r>
              <a:rPr lang="en-US" b="1" baseline="-25000" dirty="0" smtClean="0">
                <a:latin typeface="Comic Sans MS" pitchFamily="66" charset="0"/>
              </a:rPr>
              <a:t>2</a:t>
            </a:r>
            <a:r>
              <a:rPr lang="en-US" b="1" dirty="0" smtClean="0">
                <a:latin typeface="Comic Sans MS" pitchFamily="66" charset="0"/>
              </a:rPr>
              <a:t>(s) + C(s) + Cl</a:t>
            </a:r>
            <a:r>
              <a:rPr lang="en-US" b="1" baseline="-25000" dirty="0" smtClean="0">
                <a:latin typeface="Comic Sans MS" pitchFamily="66" charset="0"/>
              </a:rPr>
              <a:t>2</a:t>
            </a:r>
            <a:r>
              <a:rPr lang="en-US" b="1" dirty="0" smtClean="0">
                <a:latin typeface="Comic Sans MS" pitchFamily="66" charset="0"/>
              </a:rPr>
              <a:t>(g) </a:t>
            </a:r>
            <a:r>
              <a:rPr lang="en-US" b="1" dirty="0" smtClean="0">
                <a:latin typeface="Comic Sans MS" panose="030F0702030302020204" pitchFamily="66" charset="0"/>
                <a:cs typeface="Times" panose="02020603050405020304" pitchFamily="18" charset="0"/>
              </a:rPr>
              <a:t>→ TiCl</a:t>
            </a:r>
            <a:r>
              <a:rPr lang="en-US" b="1" baseline="-25000" dirty="0" smtClean="0">
                <a:latin typeface="Comic Sans MS" panose="030F0702030302020204" pitchFamily="66" charset="0"/>
                <a:cs typeface="Times" panose="02020603050405020304" pitchFamily="18" charset="0"/>
              </a:rPr>
              <a:t>4</a:t>
            </a:r>
            <a:r>
              <a:rPr lang="en-US" b="1" dirty="0" smtClean="0">
                <a:latin typeface="Comic Sans MS" panose="030F0702030302020204" pitchFamily="66" charset="0"/>
                <a:cs typeface="Times" panose="02020603050405020304" pitchFamily="18" charset="0"/>
              </a:rPr>
              <a:t>(s) + CO</a:t>
            </a:r>
            <a:r>
              <a:rPr lang="en-US" b="1" baseline="-25000" dirty="0" smtClean="0">
                <a:latin typeface="Comic Sans MS" panose="030F0702030302020204" pitchFamily="66" charset="0"/>
                <a:cs typeface="Times" panose="02020603050405020304" pitchFamily="18" charset="0"/>
              </a:rPr>
              <a:t>2</a:t>
            </a:r>
            <a:r>
              <a:rPr lang="en-US" b="1" dirty="0" smtClean="0">
                <a:latin typeface="Comic Sans MS" panose="030F0702030302020204" pitchFamily="66" charset="0"/>
                <a:cs typeface="Times" panose="02020603050405020304" pitchFamily="18" charset="0"/>
              </a:rPr>
              <a:t>(g)</a:t>
            </a:r>
            <a:endParaRPr lang="en-US" b="1" noProof="1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2195736" y="467961"/>
            <a:ext cx="5000625" cy="584775"/>
          </a:xfrm>
          <a:prstGeom prst="rect">
            <a:avLst/>
          </a:prstGeom>
          <a:solidFill>
            <a:srgbClr val="FF00FF"/>
          </a:soli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3200" b="1" dirty="0">
                <a:latin typeface="Comic Sans MS" pitchFamily="66" charset="0"/>
              </a:rPr>
              <a:t>Try </a:t>
            </a:r>
            <a:r>
              <a:rPr lang="en-ZA" sz="3200" b="1" dirty="0" smtClean="0">
                <a:latin typeface="Comic Sans MS" pitchFamily="66" charset="0"/>
              </a:rPr>
              <a:t>Yourself 4.2 b</a:t>
            </a:r>
            <a:endParaRPr lang="en-ZA" sz="3200" b="1" dirty="0">
              <a:latin typeface="Comic Sans MS" pitchFamily="66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7517" y="1607309"/>
            <a:ext cx="8640763" cy="34778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just">
              <a:defRPr/>
            </a:pPr>
            <a:r>
              <a:rPr lang="en-ZA" sz="2000" b="1" noProof="1">
                <a:solidFill>
                  <a:schemeClr val="tx1"/>
                </a:solidFill>
                <a:latin typeface="Comic Sans MS" pitchFamily="66" charset="0"/>
              </a:rPr>
              <a:t>Aluminium chloride, AlCl</a:t>
            </a:r>
            <a:r>
              <a:rPr lang="en-ZA" sz="2000" b="1" baseline="-25000" noProof="1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en-ZA" sz="2000" b="1" noProof="1">
                <a:solidFill>
                  <a:schemeClr val="tx1"/>
                </a:solidFill>
                <a:latin typeface="Comic Sans MS" pitchFamily="66" charset="0"/>
              </a:rPr>
              <a:t>, is an inexpensive reagent used in many industrial processes. It is made by treating scrap aluminium with chlorine according to the following balanced equation:</a:t>
            </a:r>
          </a:p>
          <a:p>
            <a:pPr lvl="1" algn="ctr">
              <a:defRPr/>
            </a:pPr>
            <a:r>
              <a:rPr lang="en-ZA" sz="2000" b="1" noProof="1">
                <a:solidFill>
                  <a:schemeClr val="tx1"/>
                </a:solidFill>
                <a:latin typeface="Comic Sans MS" pitchFamily="66" charset="0"/>
              </a:rPr>
              <a:t>2Al(s) + 3Cl</a:t>
            </a:r>
            <a:r>
              <a:rPr lang="en-ZA" sz="2000" b="1" baseline="-25000" noProof="1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ZA" sz="2000" b="1" noProof="1">
                <a:solidFill>
                  <a:schemeClr val="tx1"/>
                </a:solidFill>
                <a:latin typeface="Comic Sans MS" pitchFamily="66" charset="0"/>
              </a:rPr>
              <a:t>(g) </a:t>
            </a:r>
            <a:r>
              <a:rPr lang="en-ZA" sz="2000" b="1" noProof="1">
                <a:solidFill>
                  <a:schemeClr val="tx1"/>
                </a:solidFill>
                <a:latin typeface="Comic Sans MS" pitchFamily="66" charset="0"/>
                <a:cs typeface="Arial"/>
              </a:rPr>
              <a:t>→ 2AlCl</a:t>
            </a:r>
            <a:r>
              <a:rPr lang="en-ZA" sz="2000" b="1" baseline="-25000" noProof="1">
                <a:solidFill>
                  <a:schemeClr val="tx1"/>
                </a:solidFill>
                <a:latin typeface="Comic Sans MS" pitchFamily="66" charset="0"/>
                <a:cs typeface="Arial"/>
              </a:rPr>
              <a:t>3</a:t>
            </a:r>
            <a:r>
              <a:rPr lang="en-ZA" sz="2000" b="1" noProof="1">
                <a:solidFill>
                  <a:schemeClr val="tx1"/>
                </a:solidFill>
                <a:latin typeface="Comic Sans MS" pitchFamily="66" charset="0"/>
                <a:cs typeface="Arial"/>
              </a:rPr>
              <a:t>(s)</a:t>
            </a:r>
          </a:p>
          <a:p>
            <a:pPr lvl="1" algn="just">
              <a:defRPr/>
            </a:pPr>
            <a:endParaRPr lang="en-ZA" sz="2000" b="1" noProof="1">
              <a:solidFill>
                <a:schemeClr val="tx1"/>
              </a:solidFill>
              <a:latin typeface="Comic Sans MS" pitchFamily="66" charset="0"/>
              <a:cs typeface="Arial"/>
            </a:endParaRPr>
          </a:p>
          <a:p>
            <a:pPr marL="914400" lvl="1" indent="-457200" algn="just">
              <a:buFontTx/>
              <a:buAutoNum type="alphaLcParenR"/>
              <a:defRPr/>
            </a:pPr>
            <a:r>
              <a:rPr lang="en-ZA" sz="2000" b="1" noProof="1">
                <a:solidFill>
                  <a:schemeClr val="tx1"/>
                </a:solidFill>
                <a:latin typeface="Comic Sans MS" pitchFamily="66" charset="0"/>
                <a:cs typeface="Arial"/>
              </a:rPr>
              <a:t>Which reactant is limiting if 2.70 g of Al and 4.05 g of Cl</a:t>
            </a:r>
            <a:r>
              <a:rPr lang="en-ZA" sz="2000" b="1" baseline="-25000" noProof="1">
                <a:solidFill>
                  <a:schemeClr val="tx1"/>
                </a:solidFill>
                <a:latin typeface="Comic Sans MS" pitchFamily="66" charset="0"/>
                <a:cs typeface="Arial"/>
              </a:rPr>
              <a:t>2</a:t>
            </a:r>
            <a:r>
              <a:rPr lang="en-ZA" sz="2000" b="1" noProof="1">
                <a:solidFill>
                  <a:schemeClr val="tx1"/>
                </a:solidFill>
                <a:latin typeface="Comic Sans MS" pitchFamily="66" charset="0"/>
                <a:cs typeface="Arial"/>
              </a:rPr>
              <a:t> are mixed?</a:t>
            </a:r>
          </a:p>
          <a:p>
            <a:pPr marL="914400" lvl="1" indent="-457200" algn="just">
              <a:buFontTx/>
              <a:buAutoNum type="alphaLcParenR"/>
              <a:defRPr/>
            </a:pPr>
            <a:r>
              <a:rPr lang="en-ZA" sz="2000" b="1" noProof="1">
                <a:solidFill>
                  <a:schemeClr val="tx1"/>
                </a:solidFill>
                <a:latin typeface="Comic Sans MS" pitchFamily="66" charset="0"/>
                <a:cs typeface="Arial"/>
              </a:rPr>
              <a:t>What mass of AlCl</a:t>
            </a:r>
            <a:r>
              <a:rPr lang="en-ZA" sz="2000" b="1" baseline="-25000" noProof="1">
                <a:solidFill>
                  <a:schemeClr val="tx1"/>
                </a:solidFill>
                <a:latin typeface="Comic Sans MS" pitchFamily="66" charset="0"/>
                <a:cs typeface="Arial"/>
              </a:rPr>
              <a:t>3</a:t>
            </a:r>
            <a:r>
              <a:rPr lang="en-ZA" sz="2000" b="1" noProof="1">
                <a:solidFill>
                  <a:schemeClr val="tx1"/>
                </a:solidFill>
                <a:latin typeface="Comic Sans MS" pitchFamily="66" charset="0"/>
                <a:cs typeface="Arial"/>
              </a:rPr>
              <a:t> can be produced?</a:t>
            </a:r>
          </a:p>
          <a:p>
            <a:pPr marL="914400" lvl="1" indent="-457200" algn="just">
              <a:buFontTx/>
              <a:buAutoNum type="alphaLcParenR"/>
              <a:defRPr/>
            </a:pPr>
            <a:r>
              <a:rPr lang="en-ZA" sz="2000" b="1" noProof="1">
                <a:solidFill>
                  <a:schemeClr val="tx1"/>
                </a:solidFill>
                <a:latin typeface="Comic Sans MS" pitchFamily="66" charset="0"/>
                <a:cs typeface="Arial"/>
              </a:rPr>
              <a:t>What mass of the excess reagent remains when the reaction is completed?</a:t>
            </a:r>
            <a:endParaRPr lang="en-US" sz="2000" b="1" noProof="1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485804" y="3232192"/>
            <a:ext cx="8229600" cy="40011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algn="ctr">
              <a:tabLst>
                <a:tab pos="360363" algn="l"/>
              </a:tabLst>
              <a:defRPr/>
            </a:pP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This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study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section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is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based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on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KT&amp;T, </a:t>
            </a:r>
            <a:r>
              <a:rPr lang="af-ZA" sz="2000" dirty="0" err="1" smtClean="0">
                <a:latin typeface="Calibri" pitchFamily="34" charset="0"/>
                <a:cs typeface="Times New Roman" pitchFamily="18" charset="0"/>
              </a:rPr>
              <a:t>chapter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 4.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0" y="0"/>
            <a:ext cx="14557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996" tIns="152352" rIns="0" bIns="152352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af-ZA" altLang="en-US" sz="2400"/>
          </a:p>
        </p:txBody>
      </p:sp>
      <p:sp>
        <p:nvSpPr>
          <p:cNvPr id="4" name="TextBox 3"/>
          <p:cNvSpPr txBox="1"/>
          <p:nvPr/>
        </p:nvSpPr>
        <p:spPr bwMode="auto">
          <a:xfrm>
            <a:off x="205154" y="214290"/>
            <a:ext cx="8721969" cy="20620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af-ZA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931695" y="986849"/>
            <a:ext cx="6712271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af-ZA" sz="3200" b="1" cap="small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Percentage</a:t>
            </a: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af-ZA" sz="3200" b="1" cap="small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yield</a:t>
            </a:r>
            <a:endParaRPr lang="en-US" sz="3200" b="1" cap="small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47112" name="Group 14"/>
          <p:cNvGrpSpPr>
            <a:grpSpLocks/>
          </p:cNvGrpSpPr>
          <p:nvPr/>
        </p:nvGrpSpPr>
        <p:grpSpPr bwMode="auto">
          <a:xfrm>
            <a:off x="382588" y="544513"/>
            <a:ext cx="1416050" cy="1460500"/>
            <a:chOff x="295088" y="214291"/>
            <a:chExt cx="1415494" cy="1460421"/>
          </a:xfrm>
        </p:grpSpPr>
        <p:sp>
          <p:nvSpPr>
            <p:cNvPr id="13" name="TextBox 12"/>
            <p:cNvSpPr txBox="1"/>
            <p:nvPr/>
          </p:nvSpPr>
          <p:spPr bwMode="auto">
            <a:xfrm rot="16200000">
              <a:off x="272624" y="236755"/>
              <a:ext cx="1460421" cy="1415494"/>
            </a:xfrm>
            <a:prstGeom prst="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af-ZA" sz="1400" dirty="0">
                  <a:latin typeface="Calibri" pitchFamily="34" charset="0"/>
                </a:rPr>
                <a:t>STUDY SECTION</a:t>
              </a: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</p:txBody>
        </p:sp>
        <p:grpSp>
          <p:nvGrpSpPr>
            <p:cNvPr id="47118" name="Group 15"/>
            <p:cNvGrpSpPr>
              <a:grpSpLocks/>
            </p:cNvGrpSpPr>
            <p:nvPr/>
          </p:nvGrpSpPr>
          <p:grpSpPr bwMode="auto">
            <a:xfrm>
              <a:off x="669526" y="407954"/>
              <a:ext cx="788832" cy="1066742"/>
              <a:chOff x="5857425" y="5693107"/>
              <a:chExt cx="915548" cy="1169544"/>
            </a:xfrm>
          </p:grpSpPr>
          <p:sp>
            <p:nvSpPr>
              <p:cNvPr id="14" name="Isosceles Triangle 13"/>
              <p:cNvSpPr/>
              <p:nvPr/>
            </p:nvSpPr>
            <p:spPr bwMode="auto">
              <a:xfrm rot="5400000">
                <a:off x="5730413" y="5820197"/>
                <a:ext cx="1169544" cy="915368"/>
              </a:xfrm>
              <a:prstGeom prst="triangle">
                <a:avLst>
                  <a:gd name="adj" fmla="val 50687"/>
                </a:avLst>
              </a:prstGeom>
              <a:solidFill>
                <a:schemeClr val="bg2">
                  <a:lumMod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af-Z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47120" name="TextBox 14"/>
              <p:cNvSpPr txBox="1">
                <a:spLocks noChangeArrowheads="1"/>
              </p:cNvSpPr>
              <p:nvPr/>
            </p:nvSpPr>
            <p:spPr bwMode="auto">
              <a:xfrm>
                <a:off x="5906211" y="6010533"/>
                <a:ext cx="664442" cy="50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af-ZA" altLang="en-US" sz="240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4.3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35482" y="4284385"/>
            <a:ext cx="244262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defRPr/>
            </a:pPr>
            <a:r>
              <a:rPr lang="en-US" sz="3200" u="sng" dirty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OUTCOMES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81354" y="5094943"/>
            <a:ext cx="8581292" cy="1200329"/>
          </a:xfrm>
          <a:prstGeom prst="rect">
            <a:avLst/>
          </a:prstGeom>
          <a:solidFill>
            <a:srgbClr val="E6E6E6"/>
          </a:solidFill>
          <a:ln w="190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1800" b="1" dirty="0"/>
              <a:t>Following completion of this Study Section you should be able to:</a:t>
            </a:r>
            <a:endParaRPr lang="en-ZA" sz="18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800" dirty="0"/>
              <a:t>Understand and describe the difference between real yield, theoretical yield and percentage yield; and</a:t>
            </a:r>
            <a:endParaRPr lang="en-ZA" sz="18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800" dirty="0"/>
              <a:t>Calculate the real yield, theoretical yield and percentage yield.</a:t>
            </a:r>
            <a:endParaRPr lang="en-ZA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6707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338138" y="1787525"/>
          <a:ext cx="2341562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1" name="Photo Editor Photo" r:id="rId4" imgW="2762636" imgH="3057143" progId="MSPhotoEd.3">
                  <p:embed/>
                </p:oleObj>
              </mc:Choice>
              <mc:Fallback>
                <p:oleObj name="Photo Editor Photo" r:id="rId4" imgW="2762636" imgH="3057143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787525"/>
                        <a:ext cx="2341562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0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473700" y="1643063"/>
          <a:ext cx="3313113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Photo Editor Photo" r:id="rId6" imgW="3333333" imgH="2695951" progId="MSPhotoEd.3">
                  <p:embed/>
                </p:oleObj>
              </mc:Choice>
              <mc:Fallback>
                <p:oleObj name="Photo Editor Photo" r:id="rId6" imgW="3333333" imgH="269595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643063"/>
                        <a:ext cx="3313113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10" name="Text Box 6"/>
          <p:cNvSpPr txBox="1">
            <a:spLocks noChangeArrowheads="1"/>
          </p:cNvSpPr>
          <p:nvPr/>
        </p:nvSpPr>
        <p:spPr bwMode="auto">
          <a:xfrm>
            <a:off x="679770" y="4437062"/>
            <a:ext cx="1657350" cy="457200"/>
          </a:xfrm>
          <a:prstGeom prst="rect">
            <a:avLst/>
          </a:prstGeom>
          <a:solidFill>
            <a:srgbClr val="FF9218"/>
          </a:solidFill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20 pips</a:t>
            </a:r>
          </a:p>
        </p:txBody>
      </p:sp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4465984" y="4452925"/>
            <a:ext cx="4572000" cy="830997"/>
          </a:xfrm>
          <a:prstGeom prst="rect">
            <a:avLst/>
          </a:prstGeom>
          <a:solidFill>
            <a:srgbClr val="FF9218"/>
          </a:solidFill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ZA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% Yield	 = (16/20) x 100%</a:t>
            </a:r>
          </a:p>
          <a:p>
            <a:pPr>
              <a:defRPr/>
            </a:pPr>
            <a:r>
              <a:rPr lang="en-ZA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	 = 80%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94013" y="2428875"/>
            <a:ext cx="2232025" cy="1536700"/>
            <a:chOff x="3000364" y="3206755"/>
            <a:chExt cx="2232025" cy="1536701"/>
          </a:xfrm>
        </p:grpSpPr>
        <p:sp>
          <p:nvSpPr>
            <p:cNvPr id="456713" name="AutoShape 9"/>
            <p:cNvSpPr>
              <a:spLocks noChangeArrowheads="1"/>
            </p:cNvSpPr>
            <p:nvPr/>
          </p:nvSpPr>
          <p:spPr bwMode="auto">
            <a:xfrm>
              <a:off x="3000364" y="3206755"/>
              <a:ext cx="2232025" cy="1008064"/>
            </a:xfrm>
            <a:prstGeom prst="rightArrow">
              <a:avLst>
                <a:gd name="adj1" fmla="val 50000"/>
                <a:gd name="adj2" fmla="val 55354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56714" name="Text Box 10"/>
            <p:cNvSpPr txBox="1">
              <a:spLocks noChangeArrowheads="1"/>
            </p:cNvSpPr>
            <p:nvPr/>
          </p:nvSpPr>
          <p:spPr bwMode="auto">
            <a:xfrm>
              <a:off x="3200402" y="4286256"/>
              <a:ext cx="1728788" cy="457200"/>
            </a:xfrm>
            <a:prstGeom prst="rect">
              <a:avLst/>
            </a:prstGeom>
            <a:solidFill>
              <a:srgbClr val="FF9218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ZA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16 ‘pop’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920037" cy="1200150"/>
          </a:xfrm>
          <a:prstGeom prst="rect">
            <a:avLst/>
          </a:prstGeom>
          <a:solidFill>
            <a:srgbClr val="EEE91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3600" b="1">
                <a:solidFill>
                  <a:srgbClr val="063DE8"/>
                </a:solidFill>
                <a:latin typeface="Arial" panose="020B0604020202020204" pitchFamily="34" charset="0"/>
              </a:rPr>
              <a:t>Same principle for chemical reactions</a:t>
            </a:r>
            <a:endParaRPr lang="en-US" altLang="en-US" sz="3600" b="1" noProof="1">
              <a:solidFill>
                <a:srgbClr val="063DE8"/>
              </a:solidFill>
              <a:latin typeface="Arial" panose="020B0604020202020204" pitchFamily="34" charset="0"/>
            </a:endParaRPr>
          </a:p>
        </p:txBody>
      </p:sp>
      <p:grpSp>
        <p:nvGrpSpPr>
          <p:cNvPr id="51203" name="Group 23"/>
          <p:cNvGrpSpPr>
            <a:grpSpLocks/>
          </p:cNvGrpSpPr>
          <p:nvPr/>
        </p:nvGrpSpPr>
        <p:grpSpPr bwMode="auto">
          <a:xfrm>
            <a:off x="1500188" y="2058988"/>
            <a:ext cx="7429500" cy="457200"/>
            <a:chOff x="295" y="1480"/>
            <a:chExt cx="5262" cy="288"/>
          </a:xfrm>
        </p:grpSpPr>
        <p:sp>
          <p:nvSpPr>
            <p:cNvPr id="51213" name="Text Box 10"/>
            <p:cNvSpPr txBox="1">
              <a:spLocks noChangeArrowheads="1"/>
            </p:cNvSpPr>
            <p:nvPr/>
          </p:nvSpPr>
          <p:spPr bwMode="auto">
            <a:xfrm>
              <a:off x="295" y="1480"/>
              <a:ext cx="52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SzTx/>
                <a:buFontTx/>
                <a:buNone/>
              </a:pPr>
              <a:r>
                <a:rPr lang="en-ZA" altLang="en-US" sz="2400" b="1">
                  <a:latin typeface="Arial" panose="020B0604020202020204" pitchFamily="34" charset="0"/>
                </a:rPr>
                <a:t>	 </a:t>
              </a:r>
              <a:r>
                <a:rPr lang="en-ZA" altLang="en-US" sz="2400" b="1">
                  <a:solidFill>
                    <a:schemeClr val="accent2"/>
                  </a:solidFill>
                  <a:latin typeface="Arial" panose="020B0604020202020204" pitchFamily="34" charset="0"/>
                </a:rPr>
                <a:t>Zn(s)</a:t>
              </a:r>
              <a:r>
                <a:rPr lang="en-ZA" altLang="en-US" sz="2400" b="1">
                  <a:latin typeface="Arial" panose="020B0604020202020204" pitchFamily="34" charset="0"/>
                </a:rPr>
                <a:t>  +  2HCl(aq)		</a:t>
              </a:r>
              <a:r>
                <a:rPr lang="en-ZA" altLang="en-US" sz="2400" b="1">
                  <a:solidFill>
                    <a:schemeClr val="accent1"/>
                  </a:solidFill>
                  <a:latin typeface="Arial" panose="020B0604020202020204" pitchFamily="34" charset="0"/>
                </a:rPr>
                <a:t>ZnCl</a:t>
              </a:r>
              <a:r>
                <a:rPr lang="en-ZA" altLang="en-US" sz="2400" b="1" baseline="-25000">
                  <a:solidFill>
                    <a:schemeClr val="accent1"/>
                  </a:solidFill>
                  <a:latin typeface="Arial" panose="020B0604020202020204" pitchFamily="34" charset="0"/>
                </a:rPr>
                <a:t>2</a:t>
              </a:r>
              <a:r>
                <a:rPr lang="en-ZA" altLang="en-US" sz="2400" b="1">
                  <a:solidFill>
                    <a:schemeClr val="accent1"/>
                  </a:solidFill>
                  <a:latin typeface="Arial" panose="020B0604020202020204" pitchFamily="34" charset="0"/>
                </a:rPr>
                <a:t>(aq)</a:t>
              </a:r>
              <a:r>
                <a:rPr lang="en-ZA" altLang="en-US" sz="2400" b="1">
                  <a:latin typeface="Arial" panose="020B0604020202020204" pitchFamily="34" charset="0"/>
                </a:rPr>
                <a:t>  +  H</a:t>
              </a:r>
              <a:r>
                <a:rPr lang="en-ZA" altLang="en-US" sz="2400" b="1" baseline="-25000">
                  <a:latin typeface="Arial" panose="020B0604020202020204" pitchFamily="34" charset="0"/>
                </a:rPr>
                <a:t>2</a:t>
              </a:r>
              <a:r>
                <a:rPr lang="en-ZA" altLang="en-US" sz="2400" b="1">
                  <a:latin typeface="Arial" panose="020B0604020202020204" pitchFamily="34" charset="0"/>
                </a:rPr>
                <a:t>(g)</a:t>
              </a:r>
            </a:p>
          </p:txBody>
        </p:sp>
        <p:sp>
          <p:nvSpPr>
            <p:cNvPr id="51214" name="Line 11"/>
            <p:cNvSpPr>
              <a:spLocks noChangeShapeType="1"/>
            </p:cNvSpPr>
            <p:nvPr/>
          </p:nvSpPr>
          <p:spPr bwMode="auto">
            <a:xfrm>
              <a:off x="2973" y="1633"/>
              <a:ext cx="408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285750" y="2857500"/>
            <a:ext cx="247808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Mol (theoretical):</a:t>
            </a:r>
            <a:endParaRPr lang="en-ZA" sz="2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250825" y="4148138"/>
            <a:ext cx="7812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ZA" altLang="en-US" sz="2400" b="1">
                <a:solidFill>
                  <a:srgbClr val="6E0043"/>
                </a:solidFill>
                <a:latin typeface="Arial" panose="020B0604020202020204" pitchFamily="34" charset="0"/>
              </a:rPr>
              <a:t>Suppose the real yield of ZnCl</a:t>
            </a:r>
            <a:r>
              <a:rPr lang="en-ZA" altLang="en-US" sz="2400" b="1" baseline="-25000">
                <a:solidFill>
                  <a:srgbClr val="6E0043"/>
                </a:solidFill>
                <a:latin typeface="Arial" panose="020B0604020202020204" pitchFamily="34" charset="0"/>
              </a:rPr>
              <a:t>2  </a:t>
            </a:r>
            <a:r>
              <a:rPr lang="en-ZA" altLang="en-US" sz="2400" b="1">
                <a:solidFill>
                  <a:srgbClr val="6E0043"/>
                </a:solidFill>
                <a:latin typeface="Arial" panose="020B0604020202020204" pitchFamily="34" charset="0"/>
              </a:rPr>
              <a:t>is 120g (0.88 mol)</a:t>
            </a: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250825" y="4940300"/>
            <a:ext cx="2268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ZA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% Yield:</a:t>
            </a: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2763838" y="2820988"/>
            <a:ext cx="402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ZA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1 </a:t>
            </a:r>
            <a:r>
              <a:rPr lang="en-ZA" altLang="en-US" sz="2400" b="1">
                <a:latin typeface="Arial" panose="020B0604020202020204" pitchFamily="34" charset="0"/>
              </a:rPr>
              <a:t> 			           </a:t>
            </a:r>
            <a:r>
              <a:rPr lang="en-ZA" altLang="en-US" sz="2400" b="1">
                <a:solidFill>
                  <a:schemeClr val="accent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5113" name="Rectangle 25"/>
          <p:cNvSpPr>
            <a:spLocks noChangeArrowheads="1"/>
          </p:cNvSpPr>
          <p:nvPr/>
        </p:nvSpPr>
        <p:spPr bwMode="auto">
          <a:xfrm>
            <a:off x="2454275" y="3355975"/>
            <a:ext cx="461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ZA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65.39</a:t>
            </a:r>
            <a:r>
              <a:rPr lang="en-ZA" altLang="en-US" sz="2400" b="1">
                <a:latin typeface="Arial" panose="020B0604020202020204" pitchFamily="34" charset="0"/>
              </a:rPr>
              <a:t>			         </a:t>
            </a:r>
            <a:r>
              <a:rPr lang="en-ZA" altLang="en-US" sz="2400" b="1">
                <a:solidFill>
                  <a:schemeClr val="accent1"/>
                </a:solidFill>
                <a:latin typeface="Arial" panose="020B0604020202020204" pitchFamily="34" charset="0"/>
              </a:rPr>
              <a:t>136.29</a:t>
            </a:r>
          </a:p>
        </p:txBody>
      </p:sp>
      <p:sp>
        <p:nvSpPr>
          <p:cNvPr id="345114" name="Rectangle 26"/>
          <p:cNvSpPr>
            <a:spLocks noChangeArrowheads="1"/>
          </p:cNvSpPr>
          <p:nvPr/>
        </p:nvSpPr>
        <p:spPr bwMode="auto">
          <a:xfrm>
            <a:off x="2374900" y="4940300"/>
            <a:ext cx="456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ZA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(0.88 mol/1 mol) x 100% = 88%</a:t>
            </a:r>
            <a:endParaRPr lang="en-US" altLang="en-US" sz="2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45115" name="Rectangle 27"/>
          <p:cNvSpPr>
            <a:spLocks noChangeArrowheads="1"/>
          </p:cNvSpPr>
          <p:nvPr/>
        </p:nvSpPr>
        <p:spPr bwMode="auto">
          <a:xfrm>
            <a:off x="1654175" y="5732463"/>
            <a:ext cx="74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ZA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OR:</a:t>
            </a:r>
            <a:endParaRPr lang="en-US" altLang="en-US" sz="2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45116" name="Rectangle 28"/>
          <p:cNvSpPr>
            <a:spLocks noChangeArrowheads="1"/>
          </p:cNvSpPr>
          <p:nvPr/>
        </p:nvSpPr>
        <p:spPr bwMode="auto">
          <a:xfrm>
            <a:off x="2411413" y="5734050"/>
            <a:ext cx="3938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ZA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(120g/136g) x 100% = 88%</a:t>
            </a:r>
            <a:endParaRPr lang="en-US" altLang="en-US" sz="2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73050" y="3290888"/>
            <a:ext cx="183515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Mass in g (theoretical):</a:t>
            </a:r>
            <a:endParaRPr lang="en-ZA" sz="2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5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00" grpId="0"/>
      <p:bldP spid="345101" grpId="0"/>
      <p:bldP spid="345102" grpId="0"/>
      <p:bldP spid="345112" grpId="0"/>
      <p:bldP spid="345113" grpId="0"/>
      <p:bldP spid="345114" grpId="0"/>
      <p:bldP spid="345115" grpId="0" build="allAtOnce"/>
      <p:bldP spid="345116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Chemistry Images 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357290" y="1000108"/>
            <a:ext cx="6572296" cy="78581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487" tIns="44450" rIns="90487" bIns="44450" anchor="ctr"/>
          <a:lstStyle/>
          <a:p>
            <a:pPr algn="ctr">
              <a:spcBef>
                <a:spcPts val="1200"/>
              </a:spcBef>
              <a:defRPr/>
            </a:pPr>
            <a:r>
              <a:rPr lang="en-US" sz="3600" b="1" kern="0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STUDY UNIT 4</a:t>
            </a:r>
            <a:endParaRPr lang="en-US" sz="3600" b="1" kern="0" dirty="0">
              <a:solidFill>
                <a:schemeClr val="tx1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2857496"/>
            <a:ext cx="8286808" cy="2071702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487" tIns="44450" rIns="90487" bIns="44450" anchor="ctr"/>
          <a:lstStyle/>
          <a:p>
            <a:pPr algn="ctr">
              <a:spcBef>
                <a:spcPts val="1200"/>
              </a:spcBef>
              <a:defRPr/>
            </a:pPr>
            <a:r>
              <a:rPr lang="en-US" sz="3200" b="1" kern="0" dirty="0">
                <a:solidFill>
                  <a:schemeClr val="accent4"/>
                </a:solidFill>
                <a:latin typeface="Comic Sans MS" pitchFamily="66" charset="0"/>
                <a:ea typeface="+mj-ea"/>
                <a:cs typeface="+mj-cs"/>
              </a:rPr>
              <a:t>MASS RELATIONS IN CHEMICAL REACTIONS: </a:t>
            </a:r>
            <a:r>
              <a:rPr lang="en-US" sz="3200" b="1" kern="0" dirty="0" smtClean="0">
                <a:solidFill>
                  <a:schemeClr val="accent4"/>
                </a:solidFill>
                <a:latin typeface="Comic Sans MS" pitchFamily="66" charset="0"/>
                <a:ea typeface="+mj-ea"/>
                <a:cs typeface="+mj-cs"/>
              </a:rPr>
              <a:t>STO</a:t>
            </a:r>
            <a:r>
              <a:rPr lang="en-US" sz="3200" b="1" kern="0" dirty="0">
                <a:solidFill>
                  <a:schemeClr val="accent4"/>
                </a:solidFill>
                <a:latin typeface="Comic Sans MS" pitchFamily="66" charset="0"/>
                <a:ea typeface="+mj-ea"/>
                <a:cs typeface="+mj-cs"/>
              </a:rPr>
              <a:t>I</a:t>
            </a:r>
            <a:r>
              <a:rPr lang="en-US" sz="3200" b="1" kern="0" dirty="0" smtClean="0">
                <a:solidFill>
                  <a:schemeClr val="accent4"/>
                </a:solidFill>
                <a:latin typeface="Comic Sans MS" pitchFamily="66" charset="0"/>
                <a:ea typeface="+mj-ea"/>
                <a:cs typeface="+mj-cs"/>
              </a:rPr>
              <a:t>CHIOMETRY</a:t>
            </a:r>
            <a:endParaRPr lang="en-US" sz="3200" b="1" kern="0" dirty="0">
              <a:solidFill>
                <a:schemeClr val="tx1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85786" y="5572140"/>
            <a:ext cx="7715304" cy="78581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487" tIns="44450" rIns="90487" bIns="44450" anchor="ctr"/>
          <a:lstStyle/>
          <a:p>
            <a:pPr algn="ctr">
              <a:spcBef>
                <a:spcPts val="1200"/>
              </a:spcBef>
              <a:defRPr/>
            </a:pPr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KT &amp; T, bl. 139 – 179 and 470 - 473</a:t>
            </a:r>
            <a:b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1800" b="1" dirty="0">
                <a:solidFill>
                  <a:schemeClr val="tx1"/>
                </a:solidFill>
                <a:latin typeface="Comic Sans MS" pitchFamily="66" charset="0"/>
              </a:rPr>
              <a:t>Study guide, Study Sections  4.1 – 4.7, p.  33 - 40</a:t>
            </a:r>
            <a:endParaRPr lang="en-US" sz="1800" b="1" kern="0" dirty="0">
              <a:solidFill>
                <a:schemeClr val="tx1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/>
          <p:cNvSpPr txBox="1">
            <a:spLocks noChangeArrowheads="1"/>
          </p:cNvSpPr>
          <p:nvPr/>
        </p:nvSpPr>
        <p:spPr bwMode="auto">
          <a:xfrm>
            <a:off x="250825" y="1100138"/>
            <a:ext cx="85693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en-ZA" altLang="en-US" sz="2800" b="1" dirty="0">
                <a:solidFill>
                  <a:srgbClr val="FF9218"/>
                </a:solidFill>
                <a:latin typeface="Calibri" panose="020F0502020204030204" pitchFamily="34" charset="0"/>
              </a:rPr>
              <a:t>You should be able to </a:t>
            </a:r>
            <a:r>
              <a:rPr lang="en-ZA" altLang="en-US" sz="2800" b="1" u="sng" dirty="0">
                <a:solidFill>
                  <a:srgbClr val="FF9218"/>
                </a:solidFill>
                <a:latin typeface="Calibri" panose="020F0502020204030204" pitchFamily="34" charset="0"/>
              </a:rPr>
              <a:t>explain</a:t>
            </a:r>
            <a:r>
              <a:rPr lang="en-ZA" altLang="en-US" sz="2800" b="1" dirty="0">
                <a:solidFill>
                  <a:srgbClr val="FF9218"/>
                </a:solidFill>
                <a:latin typeface="Calibri" panose="020F0502020204030204" pitchFamily="34" charset="0"/>
              </a:rPr>
              <a:t> the difference between:</a:t>
            </a:r>
          </a:p>
          <a:p>
            <a:pPr algn="just">
              <a:spcBef>
                <a:spcPct val="5000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q"/>
            </a:pPr>
            <a:r>
              <a:rPr lang="en-ZA" altLang="en-US" sz="2800" b="1" dirty="0">
                <a:latin typeface="Calibri" panose="020F0502020204030204" pitchFamily="34" charset="0"/>
              </a:rPr>
              <a:t>	exact </a:t>
            </a:r>
            <a:r>
              <a:rPr lang="en-ZA" altLang="en-US" sz="2800" b="1" dirty="0" smtClean="0">
                <a:latin typeface="Calibri" panose="020F0502020204030204" pitchFamily="34" charset="0"/>
              </a:rPr>
              <a:t>yield / Real yield</a:t>
            </a:r>
            <a:endParaRPr lang="en-ZA" altLang="en-US" sz="2800" b="1" dirty="0">
              <a:latin typeface="Calibri" panose="020F0502020204030204" pitchFamily="34" charset="0"/>
            </a:endParaRPr>
          </a:p>
          <a:p>
            <a:pPr algn="just">
              <a:spcBef>
                <a:spcPct val="5000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q"/>
            </a:pPr>
            <a:r>
              <a:rPr lang="en-ZA" altLang="en-US" sz="2800" b="1" dirty="0">
                <a:latin typeface="Calibri" panose="020F0502020204030204" pitchFamily="34" charset="0"/>
              </a:rPr>
              <a:t>	theoretical </a:t>
            </a:r>
            <a:r>
              <a:rPr lang="en-ZA" altLang="en-US" sz="2800" b="1" dirty="0" smtClean="0">
                <a:latin typeface="Calibri" panose="020F0502020204030204" pitchFamily="34" charset="0"/>
              </a:rPr>
              <a:t>yield</a:t>
            </a:r>
            <a:endParaRPr lang="en-ZA" altLang="en-US" sz="2800" b="1" dirty="0">
              <a:latin typeface="Calibri" panose="020F0502020204030204" pitchFamily="34" charset="0"/>
            </a:endParaRPr>
          </a:p>
          <a:p>
            <a:pPr algn="just">
              <a:spcBef>
                <a:spcPct val="5000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q"/>
            </a:pPr>
            <a:r>
              <a:rPr lang="en-ZA" altLang="en-US" sz="2800" b="1" dirty="0">
                <a:latin typeface="Calibri" panose="020F0502020204030204" pitchFamily="34" charset="0"/>
              </a:rPr>
              <a:t>	percent </a:t>
            </a:r>
            <a:r>
              <a:rPr lang="en-ZA" altLang="en-US" sz="2800" b="1" dirty="0" smtClean="0">
                <a:latin typeface="Calibri" panose="020F0502020204030204" pitchFamily="34" charset="0"/>
              </a:rPr>
              <a:t>yield</a:t>
            </a:r>
            <a:endParaRPr lang="en-ZA" altLang="en-US" sz="2800" b="1" dirty="0">
              <a:latin typeface="Calibri" panose="020F0502020204030204" pitchFamily="34" charset="0"/>
            </a:endParaRPr>
          </a:p>
          <a:p>
            <a:pPr algn="just">
              <a:spcBef>
                <a:spcPct val="50000"/>
              </a:spcBef>
              <a:buSzTx/>
              <a:buFontTx/>
              <a:buNone/>
            </a:pPr>
            <a:endParaRPr lang="en-ZA" altLang="en-US" sz="2800" b="1" dirty="0">
              <a:solidFill>
                <a:srgbClr val="FF9218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en-ZA" altLang="en-US" sz="2800" b="1" dirty="0">
                <a:solidFill>
                  <a:srgbClr val="FF9218"/>
                </a:solidFill>
                <a:latin typeface="Calibri" panose="020F0502020204030204" pitchFamily="34" charset="0"/>
              </a:rPr>
              <a:t>Calculate:</a:t>
            </a:r>
          </a:p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en-ZA" altLang="en-US" sz="2800" b="1" dirty="0">
                <a:latin typeface="Calibri" panose="020F0502020204030204" pitchFamily="34" charset="0"/>
              </a:rPr>
              <a:t>percent yield </a:t>
            </a:r>
            <a:r>
              <a:rPr lang="en-ZA" altLang="en-US" sz="2800" b="1" dirty="0" smtClean="0">
                <a:latin typeface="Calibri" panose="020F0502020204030204" pitchFamily="34" charset="0"/>
              </a:rPr>
              <a:t> </a:t>
            </a:r>
            <a:endParaRPr lang="en-ZA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632700" cy="646113"/>
          </a:xfrm>
          <a:prstGeom prst="rect">
            <a:avLst/>
          </a:prstGeom>
          <a:solidFill>
            <a:srgbClr val="EEE91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3600" noProof="1">
                <a:solidFill>
                  <a:srgbClr val="6E00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Theoretical </a:t>
            </a:r>
            <a:r>
              <a:rPr lang="en-US" sz="3600" dirty="0">
                <a:solidFill>
                  <a:srgbClr val="6E00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vs Real Yield</a:t>
            </a:r>
            <a:endParaRPr lang="en-US" sz="3600" noProof="1">
              <a:solidFill>
                <a:srgbClr val="063DE8"/>
              </a:solidFill>
              <a:latin typeface="Arial" charset="0"/>
            </a:endParaRP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777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en-US" sz="2800" noProof="1">
                <a:latin typeface="Arial" panose="020B0604020202020204" pitchFamily="34" charset="0"/>
              </a:rPr>
              <a:t>The </a:t>
            </a:r>
            <a:r>
              <a:rPr lang="en-US" altLang="en-US" sz="2800">
                <a:solidFill>
                  <a:schemeClr val="hlink"/>
                </a:solidFill>
                <a:latin typeface="Arial" panose="020B0604020202020204" pitchFamily="34" charset="0"/>
              </a:rPr>
              <a:t>theoretical yield</a:t>
            </a:r>
            <a:r>
              <a:rPr lang="en-US" altLang="en-US" sz="2800">
                <a:latin typeface="Arial" panose="020B0604020202020204" pitchFamily="34" charset="0"/>
              </a:rPr>
              <a:t> is the amount of product that should be yielded from the chemical reaction.</a:t>
            </a:r>
            <a:endParaRPr lang="en-US" altLang="en-US" sz="2800" noProof="1">
              <a:latin typeface="Arial" panose="020B0604020202020204" pitchFamily="34" charset="0"/>
            </a:endParaRP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755650" y="32131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en-US" sz="2800" noProof="1">
                <a:latin typeface="Arial" panose="020B0604020202020204" pitchFamily="34" charset="0"/>
              </a:rPr>
              <a:t>During a chemical reaction a part of the product can be lost due to practical problems.</a:t>
            </a:r>
          </a:p>
        </p:txBody>
      </p:sp>
      <p:sp>
        <p:nvSpPr>
          <p:cNvPr id="359431" name="Text Box 7"/>
          <p:cNvSpPr txBox="1">
            <a:spLocks noChangeArrowheads="1"/>
          </p:cNvSpPr>
          <p:nvPr/>
        </p:nvSpPr>
        <p:spPr bwMode="auto">
          <a:xfrm>
            <a:off x="755650" y="4941888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The </a:t>
            </a:r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real yield </a:t>
            </a:r>
            <a:r>
              <a:rPr lang="en-US" altLang="en-US" sz="2800" noProof="1" smtClean="0">
                <a:latin typeface="Arial" panose="020B0604020202020204" pitchFamily="34" charset="0"/>
              </a:rPr>
              <a:t>is </a:t>
            </a:r>
            <a:r>
              <a:rPr lang="en-US" altLang="en-US" sz="2800" dirty="0">
                <a:latin typeface="Arial" panose="020B0604020202020204" pitchFamily="34" charset="0"/>
              </a:rPr>
              <a:t>therefore not equal to the </a:t>
            </a:r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theoretical yield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  <a:endParaRPr lang="en-US" altLang="en-US" sz="28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9" grpId="0" autoUpdateAnimBg="0"/>
      <p:bldP spid="359430" grpId="0" autoUpdateAnimBg="0"/>
      <p:bldP spid="35943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84213" y="404813"/>
            <a:ext cx="7848600" cy="92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EEE9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Percentage</a:t>
            </a:r>
            <a:r>
              <a:rPr lang="en-US" sz="5400" noProof="1">
                <a:solidFill>
                  <a:srgbClr val="EEE9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Yield</a:t>
            </a:r>
            <a:endParaRPr lang="en-US" sz="3600" noProof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827088" y="1557338"/>
            <a:ext cx="7467600" cy="954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calculate the effectiveness of a chemical reaction</a:t>
            </a:r>
            <a:endParaRPr lang="en-US" sz="2800" noProof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331913" y="4581525"/>
            <a:ext cx="6624637" cy="157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Implications for industry: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Production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Cost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1829" y="3168005"/>
            <a:ext cx="775513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Percentage yield = (real yield / theoretical yield) x 100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357188" y="1285875"/>
            <a:ext cx="8458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altLang="en-US" sz="2400" b="1" noProof="1">
                <a:latin typeface="Arial" panose="020B0604020202020204" pitchFamily="34" charset="0"/>
              </a:rPr>
              <a:t>Methanol</a:t>
            </a:r>
            <a:r>
              <a:rPr lang="en-US" altLang="en-US" sz="2400" b="1" dirty="0">
                <a:latin typeface="Arial" panose="020B0604020202020204" pitchFamily="34" charset="0"/>
              </a:rPr>
              <a:t> can decompose to hydrogen gas that can be used as a fuel.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endParaRPr lang="en-US" altLang="en-US" sz="2400" b="1" noProof="1">
              <a:latin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buSzTx/>
              <a:buFontTx/>
              <a:buNone/>
            </a:pPr>
            <a:r>
              <a:rPr lang="en-US" altLang="en-US" sz="2400" b="1" noProof="1">
                <a:latin typeface="Arial" panose="020B0604020202020204" pitchFamily="34" charset="0"/>
              </a:rPr>
              <a:t>		CH</a:t>
            </a:r>
            <a:r>
              <a:rPr lang="en-US" altLang="en-US" sz="2400" b="1" baseline="-25000" noProof="1">
                <a:latin typeface="Arial" panose="020B0604020202020204" pitchFamily="34" charset="0"/>
              </a:rPr>
              <a:t>3</a:t>
            </a:r>
            <a:r>
              <a:rPr lang="en-US" altLang="en-US" sz="2400" b="1" noProof="1">
                <a:latin typeface="Arial" panose="020B0604020202020204" pitchFamily="34" charset="0"/>
              </a:rPr>
              <a:t>OH(</a:t>
            </a:r>
            <a:r>
              <a:rPr lang="en-US" altLang="en-US" sz="2400" b="1" noProof="1">
                <a:latin typeface="Arial" panose="020B0604020202020204" pitchFamily="34" charset="0"/>
                <a:sym typeface="MT Extra" panose="05050102010205020202" pitchFamily="18" charset="2"/>
              </a:rPr>
              <a:t></a:t>
            </a:r>
            <a:r>
              <a:rPr lang="en-US" altLang="en-US" sz="2400" b="1" noProof="1">
                <a:latin typeface="Arial" panose="020B0604020202020204" pitchFamily="34" charset="0"/>
              </a:rPr>
              <a:t>)   </a:t>
            </a:r>
            <a:r>
              <a:rPr lang="en-US" altLang="en-US" sz="2400" b="1" noProof="1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400" b="1" noProof="1">
                <a:latin typeface="Arial" panose="020B0604020202020204" pitchFamily="34" charset="0"/>
              </a:rPr>
              <a:t>   2H</a:t>
            </a:r>
            <a:r>
              <a:rPr lang="en-US" altLang="en-US" sz="2400" b="1" baseline="-25000" noProof="1">
                <a:latin typeface="Arial" panose="020B0604020202020204" pitchFamily="34" charset="0"/>
              </a:rPr>
              <a:t>2</a:t>
            </a:r>
            <a:r>
              <a:rPr lang="en-US" altLang="en-US" sz="2400" b="1" noProof="1">
                <a:latin typeface="Arial" panose="020B0604020202020204" pitchFamily="34" charset="0"/>
              </a:rPr>
              <a:t>(g)  +  CO(g)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endParaRPr lang="en-US" altLang="en-US" sz="2400" b="1" noProof="1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(a)	If</a:t>
            </a:r>
            <a:r>
              <a:rPr lang="en-US" altLang="en-US" sz="2400" b="1" noProof="1">
                <a:latin typeface="Arial" panose="020B0604020202020204" pitchFamily="34" charset="0"/>
              </a:rPr>
              <a:t> </a:t>
            </a:r>
            <a:r>
              <a:rPr lang="en-US" altLang="en-US" sz="2400" b="1" noProof="1">
                <a:solidFill>
                  <a:schemeClr val="accent2"/>
                </a:solidFill>
                <a:latin typeface="Arial" panose="020B0604020202020204" pitchFamily="34" charset="0"/>
              </a:rPr>
              <a:t>125 g methanol</a:t>
            </a:r>
            <a:r>
              <a:rPr lang="en-US" altLang="en-US" sz="2400" b="1" noProof="1">
                <a:latin typeface="Arial" panose="020B0604020202020204" pitchFamily="34" charset="0"/>
              </a:rPr>
              <a:t> decomposes, what is the </a:t>
            </a:r>
            <a:r>
              <a:rPr lang="en-US" altLang="en-US" sz="2400" b="1" dirty="0">
                <a:latin typeface="Arial" panose="020B0604020202020204" pitchFamily="34" charset="0"/>
              </a:rPr>
              <a:t>	</a:t>
            </a:r>
            <a:r>
              <a:rPr lang="en-US" altLang="en-US" sz="2400" b="1" noProof="1">
                <a:solidFill>
                  <a:schemeClr val="hlink"/>
                </a:solidFill>
                <a:latin typeface="Arial" panose="020B0604020202020204" pitchFamily="34" charset="0"/>
              </a:rPr>
              <a:t>theoretical yield</a:t>
            </a:r>
            <a:r>
              <a:rPr lang="en-US" altLang="en-US" sz="2400" b="1" noProof="1">
                <a:latin typeface="Arial" panose="020B0604020202020204" pitchFamily="34" charset="0"/>
              </a:rPr>
              <a:t> of hydrogen? 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(b)	If only </a:t>
            </a:r>
            <a:r>
              <a:rPr lang="en-US" altLang="en-US" sz="2400" b="1" noProof="1">
                <a:solidFill>
                  <a:schemeClr val="accent2"/>
                </a:solidFill>
                <a:latin typeface="Arial" panose="020B0604020202020204" pitchFamily="34" charset="0"/>
              </a:rPr>
              <a:t>13</a:t>
            </a:r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400" b="1" noProof="1">
                <a:solidFill>
                  <a:schemeClr val="accent2"/>
                </a:solidFill>
                <a:latin typeface="Arial" panose="020B0604020202020204" pitchFamily="34" charset="0"/>
              </a:rPr>
              <a:t>6 g </a:t>
            </a:r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hydrogen</a:t>
            </a:r>
            <a:r>
              <a:rPr lang="en-US" altLang="en-US" sz="2400" b="1" noProof="1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is obtained</a:t>
            </a:r>
            <a:r>
              <a:rPr lang="en-US" altLang="en-US" sz="2400" b="1" noProof="1">
                <a:latin typeface="Arial" panose="020B0604020202020204" pitchFamily="34" charset="0"/>
              </a:rPr>
              <a:t>, w</a:t>
            </a:r>
            <a:r>
              <a:rPr lang="en-US" altLang="en-US" sz="2400" b="1" dirty="0">
                <a:latin typeface="Arial" panose="020B0604020202020204" pitchFamily="34" charset="0"/>
              </a:rPr>
              <a:t>hat </a:t>
            </a:r>
            <a:r>
              <a:rPr lang="en-US" altLang="en-US" sz="2400" b="1" noProof="1">
                <a:latin typeface="Arial" panose="020B0604020202020204" pitchFamily="34" charset="0"/>
              </a:rPr>
              <a:t>is </a:t>
            </a:r>
            <a:r>
              <a:rPr lang="en-US" altLang="en-US" sz="2400" b="1" dirty="0">
                <a:latin typeface="Arial" panose="020B0604020202020204" pitchFamily="34" charset="0"/>
              </a:rPr>
              <a:t>the</a:t>
            </a:r>
            <a:r>
              <a:rPr lang="en-US" altLang="en-US" sz="2400" b="1" noProof="1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	</a:t>
            </a:r>
            <a:r>
              <a:rPr lang="en-US" altLang="en-US" sz="2400" b="1" noProof="1">
                <a:solidFill>
                  <a:schemeClr val="hlink"/>
                </a:solidFill>
                <a:latin typeface="Arial" panose="020B0604020202020204" pitchFamily="34" charset="0"/>
              </a:rPr>
              <a:t>per</a:t>
            </a:r>
            <a:r>
              <a:rPr lang="en-US" altLang="en-US" sz="2400" b="1" dirty="0" err="1">
                <a:solidFill>
                  <a:schemeClr val="hlink"/>
                </a:solidFill>
                <a:latin typeface="Arial" panose="020B0604020202020204" pitchFamily="34" charset="0"/>
              </a:rPr>
              <a:t>centage</a:t>
            </a:r>
            <a:r>
              <a:rPr lang="en-US" altLang="en-US" sz="2400" b="1" noProof="1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yield</a:t>
            </a:r>
            <a:r>
              <a:rPr lang="en-US" altLang="en-US" sz="2400" b="1" noProof="1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of the gas</a:t>
            </a:r>
            <a:r>
              <a:rPr lang="en-US" altLang="en-US" sz="2400" b="1" noProof="1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59395" name="Text Box 10"/>
          <p:cNvSpPr txBox="1">
            <a:spLocks noChangeArrowheads="1"/>
          </p:cNvSpPr>
          <p:nvPr/>
        </p:nvSpPr>
        <p:spPr bwMode="auto">
          <a:xfrm>
            <a:off x="3071813" y="476250"/>
            <a:ext cx="3436937" cy="461665"/>
          </a:xfrm>
          <a:prstGeom prst="rect">
            <a:avLst/>
          </a:prstGeom>
          <a:solidFill>
            <a:srgbClr val="FF9218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ZA" altLang="en-US" sz="2400" b="1" dirty="0">
                <a:latin typeface="Arial" panose="020B0604020202020204" pitchFamily="34" charset="0"/>
              </a:rPr>
              <a:t>Try </a:t>
            </a:r>
            <a:r>
              <a:rPr lang="en-ZA" altLang="en-US" sz="2400" b="1" dirty="0" smtClean="0">
                <a:latin typeface="Arial" panose="020B0604020202020204" pitchFamily="34" charset="0"/>
              </a:rPr>
              <a:t>Yourself 4.3 a</a:t>
            </a:r>
            <a:endParaRPr lang="en-ZA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998216"/>
            <a:ext cx="8501062" cy="15748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altLang="en-US" sz="2400" b="1" dirty="0" smtClean="0">
                <a:latin typeface="Comic Sans MS" panose="030F0702030302020204" pitchFamily="66" charset="0"/>
              </a:rPr>
              <a:t/>
            </a:r>
            <a:br>
              <a:rPr lang="en-US" altLang="en-US" sz="2400" b="1" dirty="0" smtClean="0">
                <a:latin typeface="Comic Sans MS" panose="030F0702030302020204" pitchFamily="66" charset="0"/>
              </a:rPr>
            </a:br>
            <a:r>
              <a:rPr lang="en-US" altLang="en-US" sz="2400" b="1" noProof="1" smtClean="0">
                <a:latin typeface="Comic Sans MS" panose="030F0702030302020204" pitchFamily="66" charset="0"/>
              </a:rPr>
              <a:t>If 454 g of NH</a:t>
            </a:r>
            <a:r>
              <a:rPr lang="en-US" altLang="en-US" sz="2400" b="1" baseline="-25000" noProof="1" smtClean="0">
                <a:latin typeface="Comic Sans MS" panose="030F0702030302020204" pitchFamily="66" charset="0"/>
              </a:rPr>
              <a:t>4</a:t>
            </a:r>
            <a:r>
              <a:rPr lang="en-US" altLang="en-US" sz="2400" b="1" noProof="1" smtClean="0">
                <a:latin typeface="Comic Sans MS" panose="030F0702030302020204" pitchFamily="66" charset="0"/>
              </a:rPr>
              <a:t>NO</a:t>
            </a:r>
            <a:r>
              <a:rPr lang="en-US" altLang="en-US" sz="2400" b="1" baseline="-25000" noProof="1" smtClean="0">
                <a:latin typeface="Comic Sans MS" panose="030F0702030302020204" pitchFamily="66" charset="0"/>
              </a:rPr>
              <a:t>3</a:t>
            </a:r>
            <a:r>
              <a:rPr lang="en-US" altLang="en-US" sz="2400" b="1" noProof="1" smtClean="0">
                <a:latin typeface="Comic Sans MS" panose="030F0702030302020204" pitchFamily="66" charset="0"/>
              </a:rPr>
              <a:t> decomposes,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theoretically </a:t>
            </a:r>
            <a:r>
              <a:rPr lang="en-US" altLang="en-US" sz="2400" b="1" noProof="1" smtClean="0">
                <a:latin typeface="Comic Sans MS" panose="030F0702030302020204" pitchFamily="66" charset="0"/>
              </a:rPr>
              <a:t>204 g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of </a:t>
            </a:r>
            <a:r>
              <a:rPr lang="en-US" altLang="en-US" sz="2400" b="1" noProof="1" smtClean="0">
                <a:latin typeface="Comic Sans MS" panose="030F0702030302020204" pitchFamily="66" charset="0"/>
              </a:rPr>
              <a:t>H</a:t>
            </a:r>
            <a:r>
              <a:rPr lang="en-US" altLang="en-US" sz="2400" b="1" baseline="-25000" noProof="1" smtClean="0">
                <a:latin typeface="Comic Sans MS" panose="030F0702030302020204" pitchFamily="66" charset="0"/>
              </a:rPr>
              <a:t>2</a:t>
            </a:r>
            <a:r>
              <a:rPr lang="en-US" altLang="en-US" sz="2400" b="1" noProof="1" smtClean="0">
                <a:latin typeface="Comic Sans MS" panose="030F0702030302020204" pitchFamily="66" charset="0"/>
              </a:rPr>
              <a:t>O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should be formed. Determine the </a:t>
            </a:r>
            <a:r>
              <a:rPr lang="en-US" altLang="en-US" sz="2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theoretical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altLang="en-US" sz="2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yield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 of</a:t>
            </a:r>
            <a:r>
              <a:rPr lang="en-US" altLang="en-US" sz="2400" b="1" noProof="1" smtClean="0">
                <a:latin typeface="Comic Sans MS" panose="030F0702030302020204" pitchFamily="66" charset="0"/>
              </a:rPr>
              <a:t> N</a:t>
            </a:r>
            <a:r>
              <a:rPr lang="en-US" altLang="en-US" sz="2400" b="1" baseline="-25000" noProof="1" smtClean="0">
                <a:latin typeface="Comic Sans MS" panose="030F0702030302020204" pitchFamily="66" charset="0"/>
              </a:rPr>
              <a:t>2</a:t>
            </a:r>
            <a:r>
              <a:rPr lang="en-US" altLang="en-US" sz="2400" b="1" noProof="1" smtClean="0">
                <a:latin typeface="Comic Sans MS" panose="030F0702030302020204" pitchFamily="66" charset="0"/>
              </a:rPr>
              <a:t>O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.</a:t>
            </a:r>
            <a:r>
              <a:rPr lang="en-US" altLang="en-US" sz="2400" b="1" noProof="1" smtClean="0">
                <a:latin typeface="Comic Sans MS" panose="030F0702030302020204" pitchFamily="66" charset="0"/>
              </a:rPr>
              <a:t> </a:t>
            </a:r>
            <a:r>
              <a:rPr lang="en-US" altLang="en-US" sz="2400" b="1" noProof="1" smtClean="0">
                <a:solidFill>
                  <a:schemeClr val="tx1"/>
                </a:solidFill>
                <a:latin typeface="Comic Sans MS" panose="030F0702030302020204" pitchFamily="66" charset="0"/>
              </a:rPr>
              <a:t>Calculate the </a:t>
            </a:r>
            <a:r>
              <a:rPr lang="en-US" altLang="en-US" sz="2400" b="1" noProof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percent</a:t>
            </a:r>
            <a:r>
              <a:rPr lang="en-US" altLang="en-US" sz="2400" b="1" noProof="1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noProof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yield</a:t>
            </a:r>
            <a:r>
              <a:rPr lang="en-US" altLang="en-US" sz="2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of</a:t>
            </a:r>
            <a:r>
              <a:rPr lang="en-US" alt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noProof="1" smtClean="0">
                <a:latin typeface="Comic Sans MS" panose="030F0702030302020204" pitchFamily="66" charset="0"/>
              </a:rPr>
              <a:t>N</a:t>
            </a:r>
            <a:r>
              <a:rPr lang="en-US" altLang="en-US" sz="2400" b="1" baseline="-25000" noProof="1" smtClean="0">
                <a:latin typeface="Comic Sans MS" panose="030F0702030302020204" pitchFamily="66" charset="0"/>
              </a:rPr>
              <a:t>2</a:t>
            </a:r>
            <a:r>
              <a:rPr lang="en-US" altLang="en-US" sz="2400" b="1" noProof="1" smtClean="0">
                <a:latin typeface="Comic Sans MS" panose="030F0702030302020204" pitchFamily="66" charset="0"/>
              </a:rPr>
              <a:t>O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 if </a:t>
            </a:r>
            <a:r>
              <a:rPr lang="en-US" altLang="en-US" sz="24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131 g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 is the </a:t>
            </a:r>
            <a:r>
              <a:rPr lang="en-US" altLang="en-US" sz="2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actual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altLang="en-US" sz="2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yield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.</a:t>
            </a:r>
            <a:br>
              <a:rPr lang="en-US" altLang="en-US" sz="2400" b="1" dirty="0" smtClean="0">
                <a:latin typeface="Comic Sans MS" panose="030F0702030302020204" pitchFamily="66" charset="0"/>
              </a:rPr>
            </a:br>
            <a:endParaRPr lang="en-US" altLang="en-US" sz="2400" b="1" noProof="1" smtClean="0">
              <a:latin typeface="Comic Sans MS" panose="030F0702030302020204" pitchFamily="66" charset="0"/>
            </a:endParaRPr>
          </a:p>
        </p:txBody>
      </p:sp>
      <p:sp>
        <p:nvSpPr>
          <p:cNvPr id="61443" name="Text Box 9"/>
          <p:cNvSpPr txBox="1">
            <a:spLocks noChangeArrowheads="1"/>
          </p:cNvSpPr>
          <p:nvPr/>
        </p:nvSpPr>
        <p:spPr bwMode="auto">
          <a:xfrm>
            <a:off x="2915816" y="529516"/>
            <a:ext cx="3714750" cy="523220"/>
          </a:xfrm>
          <a:prstGeom prst="rect">
            <a:avLst/>
          </a:prstGeom>
          <a:solidFill>
            <a:srgbClr val="FF9218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ZA" altLang="en-US" sz="2800" b="1" dirty="0">
                <a:latin typeface="Comic Sans MS" panose="030F0702030302020204" pitchFamily="66" charset="0"/>
              </a:rPr>
              <a:t>Try </a:t>
            </a:r>
            <a:r>
              <a:rPr lang="en-ZA" altLang="en-US" sz="2800" b="1" dirty="0" smtClean="0">
                <a:latin typeface="Comic Sans MS" panose="030F0702030302020204" pitchFamily="66" charset="0"/>
              </a:rPr>
              <a:t>Yourself 4.3 b</a:t>
            </a:r>
            <a:endParaRPr lang="en-ZA" altLang="en-US" sz="2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228600" y="3276600"/>
            <a:ext cx="8305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3491" name="Object 6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Photo Editor Photo" r:id="rId4" imgW="5819048" imgH="3858164" progId="MSPhotoEd.3">
                  <p:embed/>
                </p:oleObj>
              </mc:Choice>
              <mc:Fallback>
                <p:oleObj name="Photo Editor Photo" r:id="rId4" imgW="5819048" imgH="3858164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32" name="Line 8"/>
          <p:cNvSpPr>
            <a:spLocks noChangeShapeType="1"/>
          </p:cNvSpPr>
          <p:nvPr/>
        </p:nvSpPr>
        <p:spPr bwMode="auto">
          <a:xfrm>
            <a:off x="6227763" y="4221163"/>
            <a:ext cx="266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5033" name="Line 9"/>
          <p:cNvSpPr>
            <a:spLocks noChangeShapeType="1"/>
          </p:cNvSpPr>
          <p:nvPr/>
        </p:nvSpPr>
        <p:spPr bwMode="auto">
          <a:xfrm>
            <a:off x="3276600" y="4508500"/>
            <a:ext cx="5616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5034" name="Line 10"/>
          <p:cNvSpPr>
            <a:spLocks noChangeShapeType="1"/>
          </p:cNvSpPr>
          <p:nvPr/>
        </p:nvSpPr>
        <p:spPr bwMode="auto">
          <a:xfrm>
            <a:off x="3276600" y="4797425"/>
            <a:ext cx="547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5035" name="Line 11"/>
          <p:cNvSpPr>
            <a:spLocks noChangeShapeType="1"/>
          </p:cNvSpPr>
          <p:nvPr/>
        </p:nvSpPr>
        <p:spPr bwMode="auto">
          <a:xfrm>
            <a:off x="3276600" y="5084763"/>
            <a:ext cx="71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5036" name="Rectangle 12"/>
          <p:cNvSpPr>
            <a:spLocks noChangeArrowheads="1"/>
          </p:cNvSpPr>
          <p:nvPr/>
        </p:nvSpPr>
        <p:spPr bwMode="auto">
          <a:xfrm>
            <a:off x="3019425" y="312738"/>
            <a:ext cx="6084888" cy="64087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5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1" descr="04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1936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airba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722563"/>
            <a:ext cx="24288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" descr="http://www.chemicalforums.com/Themes/Mitch2/images/post/x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pil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854575"/>
            <a:ext cx="24288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combustion of foo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286125"/>
            <a:ext cx="22336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71538" y="214290"/>
            <a:ext cx="7215238" cy="584775"/>
          </a:xfrm>
          <a:prstGeom prst="rect">
            <a:avLst/>
          </a:prstGeom>
          <a:solidFill>
            <a:srgbClr val="FF9218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WHY STUDY STOICHIOMETRY?</a:t>
            </a:r>
            <a:endParaRPr lang="af-ZA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0490" name="Picture 12" descr="renni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92868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3" descr="swemba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039813"/>
            <a:ext cx="23574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6" descr="lugbesoedel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572000"/>
            <a:ext cx="291623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7" descr="industri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98913"/>
            <a:ext cx="216693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428596" y="2868508"/>
            <a:ext cx="8229600" cy="40011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algn="ctr">
              <a:tabLst>
                <a:tab pos="360363" algn="l"/>
              </a:tabLst>
              <a:defRPr/>
            </a:pP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This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study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section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is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based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on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KT&amp;T, </a:t>
            </a:r>
            <a:r>
              <a:rPr lang="af-ZA" sz="2000" dirty="0" err="1" smtClean="0">
                <a:latin typeface="Calibri" pitchFamily="34" charset="0"/>
                <a:cs typeface="Times New Roman" pitchFamily="18" charset="0"/>
              </a:rPr>
              <a:t>chapter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 4.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0"/>
            <a:ext cx="14557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996" tIns="152352" rIns="0" bIns="152352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af-ZA" altLang="en-US" sz="2400"/>
          </a:p>
        </p:txBody>
      </p:sp>
      <p:sp>
        <p:nvSpPr>
          <p:cNvPr id="4" name="TextBox 3"/>
          <p:cNvSpPr txBox="1"/>
          <p:nvPr/>
        </p:nvSpPr>
        <p:spPr bwMode="auto">
          <a:xfrm>
            <a:off x="205154" y="214290"/>
            <a:ext cx="8721969" cy="20620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af-ZA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931695" y="785794"/>
            <a:ext cx="6712271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MASS RELATIONS IN CHEMICAL REACTIONS: STOICHIOMETRY</a:t>
            </a:r>
            <a:endParaRPr lang="en-US" sz="3200" b="1" cap="small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1512" name="Group 14"/>
          <p:cNvGrpSpPr>
            <a:grpSpLocks/>
          </p:cNvGrpSpPr>
          <p:nvPr/>
        </p:nvGrpSpPr>
        <p:grpSpPr bwMode="auto">
          <a:xfrm>
            <a:off x="382588" y="544513"/>
            <a:ext cx="1416050" cy="1460500"/>
            <a:chOff x="295088" y="214291"/>
            <a:chExt cx="1415494" cy="1460421"/>
          </a:xfrm>
        </p:grpSpPr>
        <p:sp>
          <p:nvSpPr>
            <p:cNvPr id="13" name="TextBox 12"/>
            <p:cNvSpPr txBox="1"/>
            <p:nvPr/>
          </p:nvSpPr>
          <p:spPr bwMode="auto">
            <a:xfrm rot="16200000">
              <a:off x="272624" y="236755"/>
              <a:ext cx="1460421" cy="1415494"/>
            </a:xfrm>
            <a:prstGeom prst="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af-ZA" sz="1400" dirty="0">
                  <a:latin typeface="Calibri" pitchFamily="34" charset="0"/>
                </a:rPr>
                <a:t>STUDY SECTION</a:t>
              </a: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</p:txBody>
        </p:sp>
        <p:grpSp>
          <p:nvGrpSpPr>
            <p:cNvPr id="21518" name="Group 15"/>
            <p:cNvGrpSpPr>
              <a:grpSpLocks/>
            </p:cNvGrpSpPr>
            <p:nvPr/>
          </p:nvGrpSpPr>
          <p:grpSpPr bwMode="auto">
            <a:xfrm>
              <a:off x="669526" y="407954"/>
              <a:ext cx="788832" cy="1066742"/>
              <a:chOff x="5857425" y="5693107"/>
              <a:chExt cx="915548" cy="1169544"/>
            </a:xfrm>
          </p:grpSpPr>
          <p:sp>
            <p:nvSpPr>
              <p:cNvPr id="14" name="Isosceles Triangle 13"/>
              <p:cNvSpPr/>
              <p:nvPr/>
            </p:nvSpPr>
            <p:spPr bwMode="auto">
              <a:xfrm rot="5400000">
                <a:off x="5730413" y="5820197"/>
                <a:ext cx="1169544" cy="915368"/>
              </a:xfrm>
              <a:prstGeom prst="triangle">
                <a:avLst>
                  <a:gd name="adj" fmla="val 50687"/>
                </a:avLst>
              </a:prstGeom>
              <a:solidFill>
                <a:schemeClr val="bg2">
                  <a:lumMod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af-Z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21520" name="TextBox 14"/>
              <p:cNvSpPr txBox="1">
                <a:spLocks noChangeArrowheads="1"/>
              </p:cNvSpPr>
              <p:nvPr/>
            </p:nvSpPr>
            <p:spPr bwMode="auto">
              <a:xfrm>
                <a:off x="5906211" y="6010533"/>
                <a:ext cx="664442" cy="50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af-ZA" altLang="en-US" sz="240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4.1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35482" y="3772743"/>
            <a:ext cx="244262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defRPr/>
            </a:pPr>
            <a:r>
              <a:rPr lang="en-US" sz="3200" u="sng" dirty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OUTCOMES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81354" y="4496192"/>
            <a:ext cx="8581292" cy="2031325"/>
          </a:xfrm>
          <a:prstGeom prst="rect">
            <a:avLst/>
          </a:prstGeom>
          <a:solidFill>
            <a:srgbClr val="E6E6E6"/>
          </a:solidFill>
          <a:ln w="190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1800" b="1" dirty="0"/>
              <a:t>Following completion of this Study Section you should be able to:</a:t>
            </a:r>
            <a:endParaRPr lang="en-ZA" sz="18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800" dirty="0"/>
              <a:t>Understand the principles of the retention of matter – what the basis is of chemical stoichiometry;</a:t>
            </a:r>
            <a:endParaRPr lang="en-ZA" sz="18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800" dirty="0"/>
              <a:t>Calculate the mass of mole amount of one reagent or product from the mass of the mole amount of another reagent or product by making use of a balanced chemical equation.  You should also be able to switch between mass amounts and mole amounts; and</a:t>
            </a:r>
            <a:endParaRPr lang="en-ZA" sz="18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800" dirty="0"/>
              <a:t>Use quantity tables to order stoichiometric information.</a:t>
            </a:r>
            <a:endParaRPr lang="en-Z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116013" y="3860800"/>
            <a:ext cx="6985000" cy="868363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800" u="sng" dirty="0" smtClean="0">
                <a:latin typeface="Arial" panose="020B0604020202020204" pitchFamily="34" charset="0"/>
              </a:rPr>
              <a:t>Stoichiometric </a:t>
            </a:r>
            <a:r>
              <a:rPr lang="en-US" altLang="en-US" sz="2800" u="sng" dirty="0">
                <a:latin typeface="Arial" panose="020B0604020202020204" pitchFamily="34" charset="0"/>
              </a:rPr>
              <a:t>coefficients:</a:t>
            </a:r>
            <a:r>
              <a:rPr lang="en-US" altLang="en-US" sz="2800" dirty="0">
                <a:latin typeface="Arial" panose="020B0604020202020204" pitchFamily="34" charset="0"/>
              </a:rPr>
              <a:t> coefficients in a balanced equation</a:t>
            </a:r>
            <a:endParaRPr lang="en-ZA" altLang="en-US" sz="2800" dirty="0">
              <a:latin typeface="Arial" panose="020B0604020202020204" pitchFamily="34" charset="0"/>
            </a:endParaRP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1116013" y="1052513"/>
            <a:ext cx="6985000" cy="10795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ZA" altLang="en-US">
                <a:latin typeface="Arial" panose="020B0604020202020204" pitchFamily="34" charset="0"/>
              </a:rPr>
              <a:t>What is meant by the word “</a:t>
            </a:r>
            <a:r>
              <a:rPr lang="en-AU" altLang="en-US">
                <a:latin typeface="Arial" panose="020B0604020202020204" pitchFamily="34" charset="0"/>
              </a:rPr>
              <a:t>Stoichiometry”</a:t>
            </a:r>
            <a:endParaRPr lang="en-ZA" altLang="en-US">
              <a:latin typeface="Arial" panose="020B0604020202020204" pitchFamily="34" charset="0"/>
            </a:endParaRPr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1116013" y="2133600"/>
            <a:ext cx="6985000" cy="868363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The relationship between amount of reagents and products</a:t>
            </a:r>
            <a:endParaRPr lang="en-ZA" altLang="en-US" sz="2800">
              <a:latin typeface="Arial" panose="020B0604020202020204" pitchFamily="34" charset="0"/>
            </a:endParaRPr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1116013" y="5157788"/>
            <a:ext cx="6985000" cy="4889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00000"/>
              <a:defRPr/>
            </a:pP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Al(s) + </a:t>
            </a: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→ </a:t>
            </a: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Al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(s)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1" grpId="0" animBg="1"/>
      <p:bldP spid="297997" grpId="0" animBg="1"/>
      <p:bldP spid="2979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62800" cy="762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>
                <a:solidFill>
                  <a:srgbClr val="FF75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STOICHIOMETRY</a:t>
            </a:r>
            <a:endParaRPr lang="en-US" sz="6600">
              <a:solidFill>
                <a:srgbClr val="FF751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60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It rests on the principle of the </a:t>
            </a: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conservation of matter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71563" y="5572125"/>
            <a:ext cx="72151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85750" indent="-28575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Tx/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2 Al(s)  +   3 Br</a:t>
            </a:r>
            <a:r>
              <a:rPr lang="en-US" altLang="en-US" sz="2800" b="1" baseline="-25000">
                <a:latin typeface="Comic Sans MS" panose="030F0702030302020204" pitchFamily="66" charset="0"/>
              </a:rPr>
              <a:t>2</a:t>
            </a:r>
            <a:r>
              <a:rPr lang="en-US" altLang="en-US" sz="2800" b="1">
                <a:latin typeface="Comic Sans MS" panose="030F0702030302020204" pitchFamily="66" charset="0"/>
              </a:rPr>
              <a:t>(liq)  </a:t>
            </a:r>
            <a:r>
              <a:rPr lang="en-US" altLang="en-US" sz="2800" b="1">
                <a:latin typeface="Comic Sans MS" panose="030F0702030302020204" pitchFamily="66" charset="0"/>
                <a:cs typeface="Arial" panose="020B0604020202020204" pitchFamily="34" charset="0"/>
              </a:rPr>
              <a:t>→</a:t>
            </a:r>
            <a:r>
              <a:rPr lang="en-US" altLang="en-US" sz="2800" b="1">
                <a:latin typeface="Comic Sans MS" panose="030F0702030302020204" pitchFamily="66" charset="0"/>
              </a:rPr>
              <a:t>   Al</a:t>
            </a:r>
            <a:r>
              <a:rPr lang="en-US" altLang="en-US" sz="2800" b="1" baseline="-25000">
                <a:latin typeface="Comic Sans MS" panose="030F0702030302020204" pitchFamily="66" charset="0"/>
              </a:rPr>
              <a:t>2</a:t>
            </a:r>
            <a:r>
              <a:rPr lang="en-US" altLang="en-US" sz="2800" b="1">
                <a:latin typeface="Comic Sans MS" panose="030F0702030302020204" pitchFamily="66" charset="0"/>
              </a:rPr>
              <a:t>Br</a:t>
            </a:r>
            <a:r>
              <a:rPr lang="en-US" altLang="en-US" sz="2800" b="1" baseline="-25000">
                <a:latin typeface="Comic Sans MS" panose="030F0702030302020204" pitchFamily="66" charset="0"/>
              </a:rPr>
              <a:t>6</a:t>
            </a:r>
            <a:r>
              <a:rPr lang="en-US" altLang="en-US" sz="2800" b="1">
                <a:latin typeface="Comic Sans MS" panose="030F0702030302020204" pitchFamily="66" charset="0"/>
              </a:rPr>
              <a:t>(s)</a:t>
            </a:r>
          </a:p>
        </p:txBody>
      </p:sp>
      <p:pic>
        <p:nvPicPr>
          <p:cNvPr id="2560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338388"/>
            <a:ext cx="7658100" cy="29035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1" descr="04-U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395538"/>
            <a:ext cx="89646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57422" y="571480"/>
            <a:ext cx="4157634" cy="954107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algn="ctr">
              <a:tabLst>
                <a:tab pos="360363" algn="l"/>
              </a:tabLst>
              <a:defRPr/>
            </a:pPr>
            <a:r>
              <a:rPr lang="af-ZA" sz="2800" b="1" dirty="0">
                <a:latin typeface="Comic Sans MS" pitchFamily="66" charset="0"/>
                <a:cs typeface="Times New Roman" pitchFamily="18" charset="0"/>
              </a:rPr>
              <a:t>REACTION:</a:t>
            </a:r>
          </a:p>
          <a:p>
            <a:pPr algn="ctr">
              <a:tabLst>
                <a:tab pos="360363" algn="l"/>
              </a:tabLst>
              <a:defRPr/>
            </a:pPr>
            <a:r>
              <a:rPr lang="af-ZA" sz="2800" b="1" dirty="0" err="1">
                <a:latin typeface="Comic Sans MS" pitchFamily="66" charset="0"/>
                <a:cs typeface="Times New Roman" pitchFamily="18" charset="0"/>
              </a:rPr>
              <a:t>xA</a:t>
            </a:r>
            <a:r>
              <a:rPr lang="af-ZA" sz="28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800" b="1" dirty="0">
                <a:latin typeface="Comic Sans MS" pitchFamily="66" charset="0"/>
                <a:cs typeface="Arial"/>
              </a:rPr>
              <a:t>→ </a:t>
            </a:r>
            <a:r>
              <a:rPr lang="af-ZA" sz="2800" b="1" dirty="0" err="1">
                <a:latin typeface="Comic Sans MS" pitchFamily="66" charset="0"/>
                <a:cs typeface="Arial"/>
              </a:rPr>
              <a:t>yB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3267075" y="456853"/>
            <a:ext cx="2376488" cy="5238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2800" b="1" dirty="0" smtClean="0">
                <a:latin typeface="Calibri" pitchFamily="34" charset="0"/>
              </a:rPr>
              <a:t>Example</a:t>
            </a:r>
            <a:endParaRPr lang="en-ZA" sz="2800" b="1" dirty="0">
              <a:latin typeface="Calibri" pitchFamily="34" charset="0"/>
            </a:endParaRPr>
          </a:p>
        </p:txBody>
      </p:sp>
      <p:sp>
        <p:nvSpPr>
          <p:cNvPr id="300042" name="Text Box 10"/>
          <p:cNvSpPr txBox="1">
            <a:spLocks noChangeArrowheads="1"/>
          </p:cNvSpPr>
          <p:nvPr/>
        </p:nvSpPr>
        <p:spPr bwMode="auto">
          <a:xfrm>
            <a:off x="1908175" y="3068638"/>
            <a:ext cx="6477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ZA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9920" y="1668254"/>
            <a:ext cx="8572560" cy="2800767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tabLst>
                <a:tab pos="360363" algn="l"/>
              </a:tabLst>
              <a:defRPr/>
            </a:pP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Iron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reacts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with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oxygen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to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give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iron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(III)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oxide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, Fe</a:t>
            </a:r>
            <a:r>
              <a:rPr lang="af-ZA" sz="2200" b="1" baseline="-250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O</a:t>
            </a:r>
            <a:r>
              <a:rPr lang="af-ZA" sz="2200" b="1" baseline="-25000" dirty="0">
                <a:latin typeface="Comic Sans MS" pitchFamily="66" charset="0"/>
                <a:cs typeface="Times New Roman" pitchFamily="18" charset="0"/>
              </a:rPr>
              <a:t>3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>
              <a:tabLst>
                <a:tab pos="360363" algn="l"/>
              </a:tabLst>
              <a:defRPr/>
            </a:pPr>
            <a:endParaRPr lang="af-ZA" sz="2200" b="1" dirty="0">
              <a:latin typeface="Comic Sans MS" pitchFamily="66" charset="0"/>
              <a:cs typeface="Times New Roman" pitchFamily="18" charset="0"/>
            </a:endParaRPr>
          </a:p>
          <a:p>
            <a:pPr marL="514350" indent="-514350">
              <a:buFontTx/>
              <a:buAutoNum type="alphaLcParenR"/>
              <a:tabLst>
                <a:tab pos="360363" algn="l"/>
              </a:tabLst>
              <a:defRPr/>
            </a:pP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Write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a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balanced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equation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for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this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reaction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lphaLcParenR"/>
              <a:tabLst>
                <a:tab pos="360363" algn="l"/>
              </a:tabLst>
              <a:defRPr/>
            </a:pP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If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an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ordinary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iron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nail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(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assumed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to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be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pure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iron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)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has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a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mass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of 2.68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g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what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mass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(in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grams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) of Fe</a:t>
            </a:r>
            <a:r>
              <a:rPr lang="af-ZA" sz="2200" b="1" baseline="-250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O</a:t>
            </a:r>
            <a:r>
              <a:rPr lang="af-ZA" sz="2200" b="1" baseline="-25000" dirty="0">
                <a:latin typeface="Comic Sans MS" pitchFamily="66" charset="0"/>
                <a:cs typeface="Times New Roman" pitchFamily="18" charset="0"/>
              </a:rPr>
              <a:t>3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does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it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produce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if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the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nail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is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converted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completely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to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this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oxide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?</a:t>
            </a:r>
          </a:p>
          <a:p>
            <a:pPr marL="514350" indent="-514350">
              <a:buFontTx/>
              <a:buAutoNum type="alphaLcParenR"/>
              <a:tabLst>
                <a:tab pos="360363" algn="l"/>
              </a:tabLst>
              <a:defRPr/>
            </a:pP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What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mass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of O</a:t>
            </a:r>
            <a:r>
              <a:rPr lang="af-ZA" sz="2200" b="1" baseline="-250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(in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grams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) is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required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for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the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f-ZA" sz="2200" b="1" dirty="0" err="1">
                <a:latin typeface="Comic Sans MS" pitchFamily="66" charset="0"/>
                <a:cs typeface="Times New Roman" pitchFamily="18" charset="0"/>
              </a:rPr>
              <a:t>reaction</a:t>
            </a:r>
            <a:r>
              <a:rPr lang="af-ZA" sz="2200" b="1" dirty="0">
                <a:latin typeface="Comic Sans MS" pitchFamily="66" charset="0"/>
                <a:cs typeface="Times New Roman" pitchFamily="18" charset="0"/>
              </a:rPr>
              <a:t>?</a:t>
            </a:r>
            <a:endParaRPr lang="en-US" sz="2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250825" y="1000125"/>
            <a:ext cx="8569325" cy="3600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Consider the following unbalanced equation.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en-ZA" sz="12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en-ZA" b="1" dirty="0">
                <a:latin typeface="Comic Sans MS" pitchFamily="66" charset="0"/>
              </a:rPr>
              <a:t>BaCl</a:t>
            </a:r>
            <a:r>
              <a:rPr lang="en-ZA" b="1" baseline="-25000" dirty="0">
                <a:latin typeface="Comic Sans MS" pitchFamily="66" charset="0"/>
              </a:rPr>
              <a:t>2</a:t>
            </a:r>
            <a:r>
              <a:rPr lang="en-ZA" b="1" dirty="0">
                <a:latin typeface="Comic Sans MS" pitchFamily="66" charset="0"/>
              </a:rPr>
              <a:t>(</a:t>
            </a:r>
            <a:r>
              <a:rPr lang="en-ZA" b="1" dirty="0" err="1">
                <a:latin typeface="Comic Sans MS" pitchFamily="66" charset="0"/>
              </a:rPr>
              <a:t>aq</a:t>
            </a:r>
            <a:r>
              <a:rPr lang="en-ZA" b="1" dirty="0">
                <a:latin typeface="Comic Sans MS" pitchFamily="66" charset="0"/>
              </a:rPr>
              <a:t>) + AgNO</a:t>
            </a:r>
            <a:r>
              <a:rPr lang="en-ZA" b="1" baseline="-25000" dirty="0">
                <a:latin typeface="Comic Sans MS" pitchFamily="66" charset="0"/>
              </a:rPr>
              <a:t>3</a:t>
            </a:r>
            <a:r>
              <a:rPr lang="en-ZA" b="1" dirty="0">
                <a:latin typeface="Comic Sans MS" pitchFamily="66" charset="0"/>
              </a:rPr>
              <a:t>(</a:t>
            </a:r>
            <a:r>
              <a:rPr lang="en-ZA" b="1" dirty="0" err="1">
                <a:latin typeface="Comic Sans MS" pitchFamily="66" charset="0"/>
              </a:rPr>
              <a:t>aq</a:t>
            </a:r>
            <a:r>
              <a:rPr lang="en-ZA" b="1" dirty="0">
                <a:latin typeface="Comic Sans MS" pitchFamily="66" charset="0"/>
              </a:rPr>
              <a:t>)  </a:t>
            </a:r>
            <a:r>
              <a:rPr lang="en-ZA" b="1" dirty="0">
                <a:latin typeface="Comic Sans MS" pitchFamily="66" charset="0"/>
                <a:cs typeface="Arial" charset="0"/>
              </a:rPr>
              <a:t>→</a:t>
            </a:r>
            <a:r>
              <a:rPr lang="en-ZA" b="1" dirty="0">
                <a:latin typeface="Comic Sans MS" pitchFamily="66" charset="0"/>
              </a:rPr>
              <a:t>  </a:t>
            </a:r>
            <a:r>
              <a:rPr lang="en-ZA" b="1" dirty="0" err="1">
                <a:latin typeface="Comic Sans MS" pitchFamily="66" charset="0"/>
              </a:rPr>
              <a:t>AgCl</a:t>
            </a:r>
            <a:r>
              <a:rPr lang="en-ZA" b="1" dirty="0">
                <a:latin typeface="Comic Sans MS" pitchFamily="66" charset="0"/>
              </a:rPr>
              <a:t>(s) + </a:t>
            </a:r>
            <a:r>
              <a:rPr lang="en-ZA" b="1" dirty="0" err="1">
                <a:latin typeface="Comic Sans MS" pitchFamily="66" charset="0"/>
              </a:rPr>
              <a:t>Ba</a:t>
            </a:r>
            <a:r>
              <a:rPr lang="en-ZA" b="1" dirty="0">
                <a:latin typeface="Comic Sans MS" pitchFamily="66" charset="0"/>
              </a:rPr>
              <a:t>(NO</a:t>
            </a:r>
            <a:r>
              <a:rPr lang="en-ZA" b="1" baseline="-25000" dirty="0">
                <a:latin typeface="Comic Sans MS" pitchFamily="66" charset="0"/>
              </a:rPr>
              <a:t>3</a:t>
            </a:r>
            <a:r>
              <a:rPr lang="en-ZA" b="1" dirty="0">
                <a:latin typeface="Comic Sans MS" pitchFamily="66" charset="0"/>
              </a:rPr>
              <a:t>)</a:t>
            </a:r>
            <a:r>
              <a:rPr lang="en-ZA" b="1" baseline="-25000" dirty="0">
                <a:latin typeface="Comic Sans MS" pitchFamily="66" charset="0"/>
              </a:rPr>
              <a:t>2</a:t>
            </a:r>
            <a:r>
              <a:rPr lang="en-ZA" b="1" dirty="0">
                <a:latin typeface="Comic Sans MS" pitchFamily="66" charset="0"/>
              </a:rPr>
              <a:t>(</a:t>
            </a:r>
            <a:r>
              <a:rPr lang="en-ZA" b="1" dirty="0" err="1">
                <a:latin typeface="Comic Sans MS" pitchFamily="66" charset="0"/>
              </a:rPr>
              <a:t>aq</a:t>
            </a:r>
            <a:r>
              <a:rPr lang="en-ZA" b="1" dirty="0">
                <a:latin typeface="Comic Sans MS" pitchFamily="66" charset="0"/>
              </a:rPr>
              <a:t>)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en-ZA" sz="12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sym typeface="MT Extra" pitchFamily="18" charset="2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1.	Write the balanced equation 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2"/>
              <a:defRPr/>
            </a:pP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What mass of AgNO</a:t>
            </a:r>
            <a:r>
              <a:rPr lang="en-ZA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3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 in grams, is required for complete reaction with </a:t>
            </a:r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0.156 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 of BaCl</a:t>
            </a:r>
            <a:r>
              <a:rPr lang="en-ZA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?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3.  What mass of </a:t>
            </a:r>
            <a:r>
              <a:rPr lang="en-ZA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AgCl</a:t>
            </a:r>
            <a:r>
              <a:rPr lang="en-ZA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in grams, is produced?</a:t>
            </a:r>
          </a:p>
        </p:txBody>
      </p:sp>
      <p:sp>
        <p:nvSpPr>
          <p:cNvPr id="302090" name="Text Box 10"/>
          <p:cNvSpPr txBox="1">
            <a:spLocks noChangeArrowheads="1"/>
          </p:cNvSpPr>
          <p:nvPr/>
        </p:nvSpPr>
        <p:spPr bwMode="auto">
          <a:xfrm>
            <a:off x="2703513" y="214313"/>
            <a:ext cx="3511550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Try Yourself 4.1</a:t>
            </a:r>
            <a:endParaRPr lang="en-ZA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A2C1F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CEDDFE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5532</TotalTime>
  <Pages>8</Pages>
  <Words>936</Words>
  <Application>Microsoft Office PowerPoint</Application>
  <PresentationFormat>On-screen Show (4:3)</PresentationFormat>
  <Paragraphs>162</Paragraphs>
  <Slides>25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Times</vt:lpstr>
      <vt:lpstr>Arial</vt:lpstr>
      <vt:lpstr>Comic Sans MS</vt:lpstr>
      <vt:lpstr>Calibri</vt:lpstr>
      <vt:lpstr>Times New Roman</vt:lpstr>
      <vt:lpstr>Wingdings</vt:lpstr>
      <vt:lpstr>MT Extra</vt:lpstr>
      <vt:lpstr>Symbol</vt:lpstr>
      <vt:lpstr>Brush Script Std</vt:lpstr>
      <vt:lpstr>Microsoft Office 98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STOICHIOMETRY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If 454 g of NH4NO3 decomposes, theoretically 204 g of H2O should be formed. Determine the theoretical yield of N2O. Calculate the percent yield of N2O if 131 g is the actual yield.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 Chapter 4</dc:title>
  <dc:creator>J. Kotz</dc:creator>
  <cp:lastModifiedBy>10074694</cp:lastModifiedBy>
  <cp:revision>275</cp:revision>
  <cp:lastPrinted>2005-02-10T14:55:17Z</cp:lastPrinted>
  <dcterms:created xsi:type="dcterms:W3CDTF">1997-09-21T16:33:21Z</dcterms:created>
  <dcterms:modified xsi:type="dcterms:W3CDTF">2021-05-03T16:45:37Z</dcterms:modified>
</cp:coreProperties>
</file>