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Lst>
  <p:sldSz cx="9144000" cy="5143500" type="screen16x9"/>
  <p:notesSz cx="6858000" cy="9144000"/>
  <p:embeddedFontLst>
    <p:embeddedFont>
      <p:font typeface="Barlow" panose="020B0604020202020204" charset="0"/>
      <p:regular r:id="rId124"/>
      <p:bold r:id="rId125"/>
      <p:italic r:id="rId126"/>
      <p:boldItalic r:id="rId127"/>
    </p:embeddedFont>
    <p:embeddedFont>
      <p:font typeface="Barlow Light" panose="020B0604020202020204" charset="0"/>
      <p:regular r:id="rId128"/>
      <p:bold r:id="rId129"/>
      <p:italic r:id="rId130"/>
      <p:boldItalic r:id="rId131"/>
    </p:embeddedFont>
    <p:embeddedFont>
      <p:font typeface="Barlow SemiBold" panose="020B0604020202020204" charset="0"/>
      <p:regular r:id="rId132"/>
      <p:bold r:id="rId133"/>
      <p:italic r:id="rId134"/>
      <p:boldItalic r:id="rId135"/>
    </p:embeddedFont>
    <p:embeddedFont>
      <p:font typeface="Lato" panose="020F0502020204030203" pitchFamily="34" charset="0"/>
      <p:regular r:id="rId136"/>
      <p:bold r:id="rId137"/>
      <p:italic r:id="rId138"/>
      <p:boldItalic r:id="rId139"/>
    </p:embeddedFont>
    <p:embeddedFont>
      <p:font typeface="Raleway" panose="020B0003030101060003" pitchFamily="34" charset="0"/>
      <p:regular r:id="rId140"/>
      <p:bold r:id="rId141"/>
      <p:italic r:id="rId142"/>
      <p:boldItalic r:id="rId1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font" Target="fonts/font15.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font" Target="fonts/font5.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font" Target="fonts/font11.fntdata"/><Relationship Id="rId139" Type="http://schemas.openxmlformats.org/officeDocument/2006/relationships/font" Target="fonts/font16.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font" Target="fonts/font1.fntdata"/><Relationship Id="rId129" Type="http://schemas.openxmlformats.org/officeDocument/2006/relationships/font" Target="fonts/font6.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font" Target="fonts/font17.fntdata"/><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font" Target="fonts/font7.fntdata"/><Relationship Id="rId135" Type="http://schemas.openxmlformats.org/officeDocument/2006/relationships/font" Target="fonts/font12.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font" Target="fonts/font2.fntdata"/><Relationship Id="rId141" Type="http://schemas.openxmlformats.org/officeDocument/2006/relationships/font" Target="fonts/font18.fntdata"/><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8.fntdata"/><Relationship Id="rId136" Type="http://schemas.openxmlformats.org/officeDocument/2006/relationships/font" Target="fonts/font13.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3.fntdata"/><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19.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font" Target="fonts/font9.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10.fntdata"/><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14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b63d597ba7_2_1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b63d597ba7_2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abf3675157_0_52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abf3675157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b4e87a6190_0_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b4e87a6190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b4e87a6190_0_5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3" name="Google Shape;833;gb4e87a619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b4e87a6190_0_6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b4e87a619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b4e87a6190_0_6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b4e87a6190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abf3675157_0_293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abf3675157_0_2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b4e87a6190_0_7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b4e87a619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abf3675157_0_293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abf3675157_0_29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b4e87a6190_0_7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b4e87a6190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gb4e87a6190_0_8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2" name="Google Shape;882;gb4e87a6190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abf3675157_0_29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abf3675157_0_29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abf3675157_0_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abf367515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b4e87a6190_0_9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b4e87a6190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b4e87a6190_0_9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b4e87a6190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b4e87a6190_0_10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0" name="Google Shape;910;gb4e87a6190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b4e87a6190_0_1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b4e87a6190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2"/>
        <p:cNvGrpSpPr/>
        <p:nvPr/>
      </p:nvGrpSpPr>
      <p:grpSpPr>
        <a:xfrm>
          <a:off x="0" y="0"/>
          <a:ext cx="0" cy="0"/>
          <a:chOff x="0" y="0"/>
          <a:chExt cx="0" cy="0"/>
        </a:xfrm>
      </p:grpSpPr>
      <p:sp>
        <p:nvSpPr>
          <p:cNvPr id="923" name="Google Shape;923;gb4e87a6190_0_11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4" name="Google Shape;924;gb4e87a6190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b4e87a6190_0_13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1" name="Google Shape;931;gb4e87a6190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b4e87a6190_0_14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8" name="Google Shape;938;gb4e87a6190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abf3675157_0_298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abf3675157_0_29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abf3675157_0_298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abf3675157_0_29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abf3675157_0_296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abf3675157_0_2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abf3675157_0_103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abf3675157_0_1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abf3675157_0_297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6" name="Google Shape;966;gabf3675157_0_2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abf3675157_0_299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abf3675157_0_2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5f391192_07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abf3675157_0_155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abf3675157_0_1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5ed75ccf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5ed75ccf_02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3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abf3675157_0_206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abf3675157_0_2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abf3675157_0_257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abf3675157_0_2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606f1c2d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abf3675157_0_258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abf3675157_0_2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abf3675157_0_258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abf3675157_0_2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abf3675157_0_259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abf3675157_0_2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abf3675157_0_260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abf3675157_0_26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abf3675157_0_260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abf3675157_0_26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abf3675157_0_26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abf3675157_0_2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abf3675157_0_261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abf3675157_0_2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abf3675157_0_262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abf3675157_0_2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abf3675157_0_263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abf3675157_0_2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abf3675157_0_263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abf3675157_0_2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8050a1375_0_3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8050a137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abf3675157_0_264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abf3675157_0_2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abf3675157_0_265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abf3675157_0_2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abf3675157_0_266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abf3675157_0_2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bf3675157_0_266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bf3675157_0_2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5ed75ccf_04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5ed75ccf_0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b48dc829d9_0_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b48dc829d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abf3675157_0_267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abf3675157_0_2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b48dc829d9_0_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b48dc829d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b48dc829d9_0_1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b48dc829d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b48dc829d9_0_2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b48dc829d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b48dc829d9_0_2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b48dc829d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b48dc829d9_0_3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b48dc829d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b48dc829d9_0_4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b48dc829d9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b48dc829d9_0_5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b48dc829d9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b48dc829d9_0_5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b48dc829d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abf3675157_0_267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abf3675157_0_2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b48dc829d9_0_6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b48dc829d9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b48dc829d9_0_7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b48dc829d9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b48dc829d9_0_7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b48dc829d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391192_0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b48dc829d9_0_8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b48dc829d9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b48dc829d9_0_9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b48dc829d9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abf3675157_0_268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abf3675157_0_26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abf3675157_0_269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abf3675157_0_26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abf3675157_0_269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abf3675157_0_2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b48dc829d9_0_1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b48dc829d9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b48dc829d9_0_13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b48dc829d9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abf3675157_0_270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abf3675157_0_27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abf3675157_0_270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abf3675157_0_2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abf3675157_0_27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abf3675157_0_2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abf3675157_0_272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abf3675157_0_2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abf3675157_0_272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abf3675157_0_2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abf3675157_0_273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abf3675157_0_2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abf3675157_0_273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abf3675157_0_2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b48dc829d9_0_14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b48dc829d9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b48dc829d9_0_14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b48dc829d9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abf3675157_0_274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abf3675157_0_2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abf3675157_0_275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abf3675157_0_2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b48dc829d9_0_16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b48dc829d9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b48dc829d9_0_16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b48dc829d9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abf3675157_0_276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abf3675157_0_2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b48dc829d9_0_17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b48dc829d9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b48dc829d9_0_17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b48dc829d9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abf3675157_0_275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abf3675157_0_2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abf3675157_0_278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abf3675157_0_27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abf3675157_0_279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abf3675157_0_2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abf3675157_0_28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abf3675157_0_2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abf3675157_0_28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abf3675157_0_28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abf3675157_0_282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abf3675157_0_2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abf3675157_0_28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abf3675157_0_2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abf3675157_0_283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abf3675157_0_2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abf3675157_0_284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abf3675157_0_2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abf3675157_0_284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0" name="Google Shape;700;gabf3675157_0_2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abf3675157_0_285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abf3675157_0_28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abf3675157_0_286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abf3675157_0_28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b48dc829d9_0_19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b48dc829d9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b48dc829d9_0_19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b48dc829d9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b4e87a6190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b4e87a61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abf3675157_0_286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abf3675157_0_28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b4e87a6190_0_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b4e87a619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abf3675157_0_1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abf367515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b4e87a6190_0_1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b4e87a619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b4e87a6190_0_2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b4e87a619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b4e87a6190_0_3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b4e87a619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abf3675157_0_287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abf3675157_0_2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abf3675157_0_287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abf3675157_0_2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b4e87a6190_0_3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b4e87a6190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abf3675157_0_288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abf3675157_0_2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abf3675157_0_289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abf3675157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abf3675157_0_289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abf3675157_0_2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abf3675157_0_29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abf3675157_0_2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4400"/>
              <a:buNone/>
              <a:defRPr sz="4400">
                <a:solidFill>
                  <a:schemeClr val="dk2"/>
                </a:solidFill>
              </a:defRPr>
            </a:lvl1pPr>
            <a:lvl2pPr lvl="1" algn="l">
              <a:lnSpc>
                <a:spcPct val="100000"/>
              </a:lnSpc>
              <a:spcBef>
                <a:spcPts val="0"/>
              </a:spcBef>
              <a:spcAft>
                <a:spcPts val="0"/>
              </a:spcAft>
              <a:buClr>
                <a:schemeClr val="dk2"/>
              </a:buClr>
              <a:buSzPts val="4400"/>
              <a:buNone/>
              <a:defRPr sz="4400">
                <a:solidFill>
                  <a:schemeClr val="dk2"/>
                </a:solidFill>
              </a:defRPr>
            </a:lvl2pPr>
            <a:lvl3pPr lvl="2" algn="l">
              <a:lnSpc>
                <a:spcPct val="100000"/>
              </a:lnSpc>
              <a:spcBef>
                <a:spcPts val="0"/>
              </a:spcBef>
              <a:spcAft>
                <a:spcPts val="0"/>
              </a:spcAft>
              <a:buClr>
                <a:schemeClr val="dk2"/>
              </a:buClr>
              <a:buSzPts val="4400"/>
              <a:buNone/>
              <a:defRPr sz="4400">
                <a:solidFill>
                  <a:schemeClr val="dk2"/>
                </a:solidFill>
              </a:defRPr>
            </a:lvl3pPr>
            <a:lvl4pPr lvl="3" algn="l">
              <a:lnSpc>
                <a:spcPct val="100000"/>
              </a:lnSpc>
              <a:spcBef>
                <a:spcPts val="0"/>
              </a:spcBef>
              <a:spcAft>
                <a:spcPts val="0"/>
              </a:spcAft>
              <a:buClr>
                <a:schemeClr val="dk2"/>
              </a:buClr>
              <a:buSzPts val="4400"/>
              <a:buNone/>
              <a:defRPr sz="4400">
                <a:solidFill>
                  <a:schemeClr val="dk2"/>
                </a:solidFill>
              </a:defRPr>
            </a:lvl4pPr>
            <a:lvl5pPr lvl="4" algn="l">
              <a:lnSpc>
                <a:spcPct val="100000"/>
              </a:lnSpc>
              <a:spcBef>
                <a:spcPts val="0"/>
              </a:spcBef>
              <a:spcAft>
                <a:spcPts val="0"/>
              </a:spcAft>
              <a:buClr>
                <a:schemeClr val="dk2"/>
              </a:buClr>
              <a:buSzPts val="4400"/>
              <a:buNone/>
              <a:defRPr sz="4400">
                <a:solidFill>
                  <a:schemeClr val="dk2"/>
                </a:solidFill>
              </a:defRPr>
            </a:lvl5pPr>
            <a:lvl6pPr lvl="5" algn="l">
              <a:lnSpc>
                <a:spcPct val="100000"/>
              </a:lnSpc>
              <a:spcBef>
                <a:spcPts val="0"/>
              </a:spcBef>
              <a:spcAft>
                <a:spcPts val="0"/>
              </a:spcAft>
              <a:buClr>
                <a:schemeClr val="dk2"/>
              </a:buClr>
              <a:buSzPts val="4400"/>
              <a:buNone/>
              <a:defRPr sz="4400">
                <a:solidFill>
                  <a:schemeClr val="dk2"/>
                </a:solidFill>
              </a:defRPr>
            </a:lvl6pPr>
            <a:lvl7pPr lvl="6" algn="l">
              <a:lnSpc>
                <a:spcPct val="100000"/>
              </a:lnSpc>
              <a:spcBef>
                <a:spcPts val="0"/>
              </a:spcBef>
              <a:spcAft>
                <a:spcPts val="0"/>
              </a:spcAft>
              <a:buClr>
                <a:schemeClr val="dk2"/>
              </a:buClr>
              <a:buSzPts val="4400"/>
              <a:buNone/>
              <a:defRPr sz="4400">
                <a:solidFill>
                  <a:schemeClr val="dk2"/>
                </a:solidFill>
              </a:defRPr>
            </a:lvl7pPr>
            <a:lvl8pPr lvl="7" algn="l">
              <a:lnSpc>
                <a:spcPct val="100000"/>
              </a:lnSpc>
              <a:spcBef>
                <a:spcPts val="0"/>
              </a:spcBef>
              <a:spcAft>
                <a:spcPts val="0"/>
              </a:spcAft>
              <a:buClr>
                <a:schemeClr val="dk2"/>
              </a:buClr>
              <a:buSzPts val="4400"/>
              <a:buNone/>
              <a:defRPr sz="4400">
                <a:solidFill>
                  <a:schemeClr val="dk2"/>
                </a:solidFill>
              </a:defRPr>
            </a:lvl8pPr>
            <a:lvl9pPr lvl="8" algn="l">
              <a:lnSpc>
                <a:spcPct val="100000"/>
              </a:lnSpc>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7"/>
        <p:cNvGrpSpPr/>
        <p:nvPr/>
      </p:nvGrpSpPr>
      <p:grpSpPr>
        <a:xfrm>
          <a:off x="0" y="0"/>
          <a:ext cx="0" cy="0"/>
          <a:chOff x="0" y="0"/>
          <a:chExt cx="0" cy="0"/>
        </a:xfrm>
      </p:grpSpPr>
      <p:sp>
        <p:nvSpPr>
          <p:cNvPr id="78" name="Google Shape;78;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1"/>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1"/>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1"/>
          <p:cNvSpPr txBox="1">
            <a:spLocks noGrp="1"/>
          </p:cNvSpPr>
          <p:nvPr>
            <p:ph type="body" idx="1"/>
          </p:nvPr>
        </p:nvSpPr>
        <p:spPr>
          <a:xfrm>
            <a:off x="893700" y="4649963"/>
            <a:ext cx="6462600" cy="350700"/>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360"/>
              </a:spcBef>
              <a:spcAft>
                <a:spcPts val="0"/>
              </a:spcAft>
              <a:buClr>
                <a:schemeClr val="dk2"/>
              </a:buClr>
              <a:buSzPts val="1400"/>
              <a:buNone/>
              <a:defRPr sz="1400">
                <a:solidFill>
                  <a:schemeClr val="dk2"/>
                </a:solidFill>
              </a:defRPr>
            </a:lvl1pPr>
          </a:lstStyle>
          <a:p>
            <a:endParaRPr/>
          </a:p>
        </p:txBody>
      </p:sp>
      <p:sp>
        <p:nvSpPr>
          <p:cNvPr id="83" name="Google Shape;83;p1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84"/>
        <p:cNvGrpSpPr/>
        <p:nvPr/>
      </p:nvGrpSpPr>
      <p:grpSpPr>
        <a:xfrm>
          <a:off x="0" y="0"/>
          <a:ext cx="0" cy="0"/>
          <a:chOff x="0" y="0"/>
          <a:chExt cx="0" cy="0"/>
        </a:xfrm>
      </p:grpSpPr>
      <p:sp>
        <p:nvSpPr>
          <p:cNvPr id="85" name="Google Shape;85;p12"/>
          <p:cNvSpPr/>
          <p:nvPr/>
        </p:nvSpPr>
        <p:spPr>
          <a:xfrm>
            <a:off x="6100358" y="13"/>
            <a:ext cx="30504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2"/>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2"/>
          <p:cNvSpPr/>
          <p:nvPr/>
        </p:nvSpPr>
        <p:spPr>
          <a:xfrm>
            <a:off x="322375" y="646500"/>
            <a:ext cx="44706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12"/>
          <p:cNvGrpSpPr/>
          <p:nvPr/>
        </p:nvGrpSpPr>
        <p:grpSpPr>
          <a:xfrm>
            <a:off x="-207" y="646493"/>
            <a:ext cx="155867" cy="653721"/>
            <a:chOff x="5385375" y="498300"/>
            <a:chExt cx="802200" cy="556500"/>
          </a:xfrm>
        </p:grpSpPr>
        <p:sp>
          <p:nvSpPr>
            <p:cNvPr id="89" name="Google Shape;89;p12"/>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2"/>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2"/>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12"/>
          <p:cNvGrpSpPr/>
          <p:nvPr/>
        </p:nvGrpSpPr>
        <p:grpSpPr>
          <a:xfrm>
            <a:off x="5434002" y="4483463"/>
            <a:ext cx="666347" cy="666373"/>
            <a:chOff x="7134700" y="414375"/>
            <a:chExt cx="501919" cy="501900"/>
          </a:xfrm>
        </p:grpSpPr>
        <p:sp>
          <p:nvSpPr>
            <p:cNvPr id="93" name="Google Shape;93;p12"/>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2"/>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2"/>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2"/>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2"/>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2"/>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2"/>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2"/>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2"/>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2"/>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2"/>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2"/>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2"/>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2"/>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2"/>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2"/>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12"/>
          <p:cNvGrpSpPr/>
          <p:nvPr/>
        </p:nvGrpSpPr>
        <p:grpSpPr>
          <a:xfrm rot="-5400000">
            <a:off x="8018100" y="-167410"/>
            <a:ext cx="318554" cy="653721"/>
            <a:chOff x="5385375" y="498300"/>
            <a:chExt cx="802200" cy="556500"/>
          </a:xfrm>
        </p:grpSpPr>
        <p:sp>
          <p:nvSpPr>
            <p:cNvPr id="110" name="Google Shape;110;p12"/>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2"/>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12"/>
          <p:cNvSpPr txBox="1">
            <a:spLocks noGrp="1"/>
          </p:cNvSpPr>
          <p:nvPr>
            <p:ph type="title"/>
          </p:nvPr>
        </p:nvSpPr>
        <p:spPr>
          <a:xfrm>
            <a:off x="508700" y="646500"/>
            <a:ext cx="4284300" cy="6537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3200"/>
              <a:buNone/>
              <a:defRPr/>
            </a:lvl1pPr>
            <a:lvl2pPr lvl="1" rtl="0">
              <a:lnSpc>
                <a:spcPct val="80000"/>
              </a:lnSpc>
              <a:spcBef>
                <a:spcPts val="0"/>
              </a:spcBef>
              <a:spcAft>
                <a:spcPts val="0"/>
              </a:spcAft>
              <a:buSzPts val="2400"/>
              <a:buNone/>
              <a:defRPr sz="2400"/>
            </a:lvl2pPr>
            <a:lvl3pPr lvl="2" rtl="0">
              <a:lnSpc>
                <a:spcPct val="80000"/>
              </a:lnSpc>
              <a:spcBef>
                <a:spcPts val="0"/>
              </a:spcBef>
              <a:spcAft>
                <a:spcPts val="0"/>
              </a:spcAft>
              <a:buSzPts val="2400"/>
              <a:buNone/>
              <a:defRPr sz="2400"/>
            </a:lvl3pPr>
            <a:lvl4pPr lvl="3" rtl="0">
              <a:lnSpc>
                <a:spcPct val="80000"/>
              </a:lnSpc>
              <a:spcBef>
                <a:spcPts val="0"/>
              </a:spcBef>
              <a:spcAft>
                <a:spcPts val="0"/>
              </a:spcAft>
              <a:buSzPts val="2400"/>
              <a:buNone/>
              <a:defRPr sz="2400"/>
            </a:lvl4pPr>
            <a:lvl5pPr lvl="4" rtl="0">
              <a:lnSpc>
                <a:spcPct val="80000"/>
              </a:lnSpc>
              <a:spcBef>
                <a:spcPts val="0"/>
              </a:spcBef>
              <a:spcAft>
                <a:spcPts val="0"/>
              </a:spcAft>
              <a:buSzPts val="2400"/>
              <a:buNone/>
              <a:defRPr sz="2400"/>
            </a:lvl5pPr>
            <a:lvl6pPr lvl="5" rtl="0">
              <a:lnSpc>
                <a:spcPct val="80000"/>
              </a:lnSpc>
              <a:spcBef>
                <a:spcPts val="0"/>
              </a:spcBef>
              <a:spcAft>
                <a:spcPts val="0"/>
              </a:spcAft>
              <a:buSzPts val="2400"/>
              <a:buNone/>
              <a:defRPr sz="2400"/>
            </a:lvl6pPr>
            <a:lvl7pPr lvl="6" rtl="0">
              <a:lnSpc>
                <a:spcPct val="80000"/>
              </a:lnSpc>
              <a:spcBef>
                <a:spcPts val="0"/>
              </a:spcBef>
              <a:spcAft>
                <a:spcPts val="0"/>
              </a:spcAft>
              <a:buSzPts val="2400"/>
              <a:buNone/>
              <a:defRPr sz="2400"/>
            </a:lvl7pPr>
            <a:lvl8pPr lvl="7" rtl="0">
              <a:lnSpc>
                <a:spcPct val="80000"/>
              </a:lnSpc>
              <a:spcBef>
                <a:spcPts val="0"/>
              </a:spcBef>
              <a:spcAft>
                <a:spcPts val="0"/>
              </a:spcAft>
              <a:buSzPts val="2400"/>
              <a:buNone/>
              <a:defRPr sz="2400"/>
            </a:lvl8pPr>
            <a:lvl9pPr lvl="8" rtl="0">
              <a:lnSpc>
                <a:spcPct val="80000"/>
              </a:lnSpc>
              <a:spcBef>
                <a:spcPts val="0"/>
              </a:spcBef>
              <a:spcAft>
                <a:spcPts val="0"/>
              </a:spcAft>
              <a:buSzPts val="2400"/>
              <a:buNone/>
              <a:defRPr sz="2400"/>
            </a:lvl9pPr>
          </a:lstStyle>
          <a:p>
            <a:endParaRPr/>
          </a:p>
        </p:txBody>
      </p:sp>
      <p:sp>
        <p:nvSpPr>
          <p:cNvPr id="114" name="Google Shape;114;p12"/>
          <p:cNvSpPr txBox="1">
            <a:spLocks noGrp="1"/>
          </p:cNvSpPr>
          <p:nvPr>
            <p:ph type="body" idx="1"/>
          </p:nvPr>
        </p:nvSpPr>
        <p:spPr>
          <a:xfrm>
            <a:off x="508700" y="1599700"/>
            <a:ext cx="4284300" cy="28860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115" name="Google Shape;115;p12"/>
          <p:cNvSpPr txBox="1">
            <a:spLocks noGrp="1"/>
          </p:cNvSpPr>
          <p:nvPr>
            <p:ph type="sldNum" idx="12"/>
          </p:nvPr>
        </p:nvSpPr>
        <p:spPr>
          <a:xfrm>
            <a:off x="8504254" y="4489800"/>
            <a:ext cx="653700" cy="653700"/>
          </a:xfrm>
          <a:prstGeom prst="rect">
            <a:avLst/>
          </a:prstGeom>
        </p:spPr>
        <p:txBody>
          <a:bodyPr spcFirstLastPara="1" wrap="square" lIns="91425" tIns="91425" rIns="91425" bIns="91425" anchor="t"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5"/>
        <p:cNvGrpSpPr/>
        <p:nvPr/>
      </p:nvGrpSpPr>
      <p:grpSpPr>
        <a:xfrm>
          <a:off x="0" y="0"/>
          <a:ext cx="0" cy="0"/>
          <a:chOff x="0" y="0"/>
          <a:chExt cx="0" cy="0"/>
        </a:xfrm>
      </p:grpSpPr>
      <p:sp>
        <p:nvSpPr>
          <p:cNvPr id="16" name="Google Shape;16;p3"/>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3"/>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21" name="Google Shape;21;p3"/>
          <p:cNvSpPr txBox="1">
            <a:spLocks noGrp="1"/>
          </p:cNvSpPr>
          <p:nvPr>
            <p:ph type="body" idx="1"/>
          </p:nvPr>
        </p:nvSpPr>
        <p:spPr>
          <a:xfrm>
            <a:off x="893625" y="1200150"/>
            <a:ext cx="3136800" cy="37257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22" name="Google Shape;22;p3"/>
          <p:cNvSpPr txBox="1">
            <a:spLocks noGrp="1"/>
          </p:cNvSpPr>
          <p:nvPr>
            <p:ph type="body" idx="2"/>
          </p:nvPr>
        </p:nvSpPr>
        <p:spPr>
          <a:xfrm>
            <a:off x="4219456" y="1200150"/>
            <a:ext cx="3136800" cy="37257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23" name="Google Shape;23;p3"/>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4"/>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4"/>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4"/>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0"/>
        <p:cNvGrpSpPr/>
        <p:nvPr/>
      </p:nvGrpSpPr>
      <p:grpSpPr>
        <a:xfrm>
          <a:off x="0" y="0"/>
          <a:ext cx="0" cy="0"/>
          <a:chOff x="0" y="0"/>
          <a:chExt cx="0" cy="0"/>
        </a:xfrm>
      </p:grpSpPr>
      <p:sp>
        <p:nvSpPr>
          <p:cNvPr id="31" name="Google Shape;31;p5"/>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5"/>
          <p:cNvSpPr txBox="1">
            <a:spLocks noGrp="1"/>
          </p:cNvSpPr>
          <p:nvPr>
            <p:ph type="ctrTitle"/>
          </p:nvPr>
        </p:nvSpPr>
        <p:spPr>
          <a:xfrm>
            <a:off x="685800" y="1583342"/>
            <a:ext cx="7772400" cy="1159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33" name="Google Shape;33;p5"/>
          <p:cNvSpPr txBox="1">
            <a:spLocks noGrp="1"/>
          </p:cNvSpPr>
          <p:nvPr>
            <p:ph type="subTitle" idx="1"/>
          </p:nvPr>
        </p:nvSpPr>
        <p:spPr>
          <a:xfrm>
            <a:off x="685800" y="2840053"/>
            <a:ext cx="7772400" cy="78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400"/>
              <a:buNone/>
              <a:defRPr sz="2400" b="1">
                <a:solidFill>
                  <a:schemeClr val="lt1"/>
                </a:solidFill>
              </a:defRPr>
            </a:lvl1pPr>
            <a:lvl2pPr lvl="1" algn="ctr">
              <a:lnSpc>
                <a:spcPct val="100000"/>
              </a:lnSpc>
              <a:spcBef>
                <a:spcPts val="0"/>
              </a:spcBef>
              <a:spcAft>
                <a:spcPts val="0"/>
              </a:spcAft>
              <a:buClr>
                <a:schemeClr val="lt1"/>
              </a:buClr>
              <a:buSzPts val="2400"/>
              <a:buNone/>
              <a:defRPr b="1">
                <a:solidFill>
                  <a:schemeClr val="lt1"/>
                </a:solidFill>
              </a:defRPr>
            </a:lvl2pPr>
            <a:lvl3pPr lvl="2" algn="ctr">
              <a:lnSpc>
                <a:spcPct val="100000"/>
              </a:lnSpc>
              <a:spcBef>
                <a:spcPts val="0"/>
              </a:spcBef>
              <a:spcAft>
                <a:spcPts val="0"/>
              </a:spcAft>
              <a:buClr>
                <a:schemeClr val="lt1"/>
              </a:buClr>
              <a:buSzPts val="2400"/>
              <a:buNone/>
              <a:defRPr b="1">
                <a:solidFill>
                  <a:schemeClr val="lt1"/>
                </a:solidFill>
              </a:defRPr>
            </a:lvl3pPr>
            <a:lvl4pPr lvl="3" algn="ctr">
              <a:lnSpc>
                <a:spcPct val="100000"/>
              </a:lnSpc>
              <a:spcBef>
                <a:spcPts val="0"/>
              </a:spcBef>
              <a:spcAft>
                <a:spcPts val="0"/>
              </a:spcAft>
              <a:buClr>
                <a:schemeClr val="lt1"/>
              </a:buClr>
              <a:buSzPts val="2400"/>
              <a:buNone/>
              <a:defRPr sz="2400" b="1">
                <a:solidFill>
                  <a:schemeClr val="lt1"/>
                </a:solidFill>
              </a:defRPr>
            </a:lvl4pPr>
            <a:lvl5pPr lvl="4" algn="ctr">
              <a:lnSpc>
                <a:spcPct val="100000"/>
              </a:lnSpc>
              <a:spcBef>
                <a:spcPts val="0"/>
              </a:spcBef>
              <a:spcAft>
                <a:spcPts val="0"/>
              </a:spcAft>
              <a:buClr>
                <a:schemeClr val="lt1"/>
              </a:buClr>
              <a:buSzPts val="2400"/>
              <a:buNone/>
              <a:defRPr sz="2400" b="1">
                <a:solidFill>
                  <a:schemeClr val="lt1"/>
                </a:solidFill>
              </a:defRPr>
            </a:lvl5pPr>
            <a:lvl6pPr lvl="5" algn="ctr">
              <a:lnSpc>
                <a:spcPct val="100000"/>
              </a:lnSpc>
              <a:spcBef>
                <a:spcPts val="0"/>
              </a:spcBef>
              <a:spcAft>
                <a:spcPts val="0"/>
              </a:spcAft>
              <a:buClr>
                <a:schemeClr val="lt1"/>
              </a:buClr>
              <a:buSzPts val="2400"/>
              <a:buNone/>
              <a:defRPr sz="2400" b="1">
                <a:solidFill>
                  <a:schemeClr val="lt1"/>
                </a:solidFill>
              </a:defRPr>
            </a:lvl6pPr>
            <a:lvl7pPr lvl="6" algn="ctr">
              <a:lnSpc>
                <a:spcPct val="100000"/>
              </a:lnSpc>
              <a:spcBef>
                <a:spcPts val="0"/>
              </a:spcBef>
              <a:spcAft>
                <a:spcPts val="0"/>
              </a:spcAft>
              <a:buClr>
                <a:schemeClr val="lt1"/>
              </a:buClr>
              <a:buSzPts val="2400"/>
              <a:buNone/>
              <a:defRPr sz="2400" b="1">
                <a:solidFill>
                  <a:schemeClr val="lt1"/>
                </a:solidFill>
              </a:defRPr>
            </a:lvl7pPr>
            <a:lvl8pPr lvl="7" algn="ctr">
              <a:lnSpc>
                <a:spcPct val="100000"/>
              </a:lnSpc>
              <a:spcBef>
                <a:spcPts val="0"/>
              </a:spcBef>
              <a:spcAft>
                <a:spcPts val="0"/>
              </a:spcAft>
              <a:buClr>
                <a:schemeClr val="lt1"/>
              </a:buClr>
              <a:buSzPts val="2400"/>
              <a:buNone/>
              <a:defRPr sz="2400" b="1">
                <a:solidFill>
                  <a:schemeClr val="lt1"/>
                </a:solidFill>
              </a:defRPr>
            </a:lvl8pPr>
            <a:lvl9pPr lvl="8" algn="ctr">
              <a:lnSpc>
                <a:spcPct val="100000"/>
              </a:lnSpc>
              <a:spcBef>
                <a:spcPts val="0"/>
              </a:spcBef>
              <a:spcAft>
                <a:spcPts val="0"/>
              </a:spcAft>
              <a:buClr>
                <a:schemeClr val="lt1"/>
              </a:buClr>
              <a:buSzPts val="2400"/>
              <a:buNone/>
              <a:defRPr sz="2400" b="1">
                <a:solidFill>
                  <a:schemeClr val="lt1"/>
                </a:solidFill>
              </a:defRPr>
            </a:lvl9pPr>
          </a:lstStyle>
          <a:p>
            <a:endParaRPr/>
          </a:p>
        </p:txBody>
      </p:sp>
      <p:sp>
        <p:nvSpPr>
          <p:cNvPr id="34" name="Google Shape;34;p5"/>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5"/>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5"/>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
          <p:cNvSpPr txBox="1">
            <a:spLocks noGrp="1"/>
          </p:cNvSpPr>
          <p:nvPr>
            <p:ph type="sldNum" idx="12"/>
          </p:nvPr>
        </p:nvSpPr>
        <p:spPr>
          <a:xfrm>
            <a:off x="-125" y="4830281"/>
            <a:ext cx="9144000" cy="313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8"/>
        <p:cNvGrpSpPr/>
        <p:nvPr/>
      </p:nvGrpSpPr>
      <p:grpSpPr>
        <a:xfrm>
          <a:off x="0" y="0"/>
          <a:ext cx="0" cy="0"/>
          <a:chOff x="0" y="0"/>
          <a:chExt cx="0" cy="0"/>
        </a:xfrm>
      </p:grpSpPr>
      <p:sp>
        <p:nvSpPr>
          <p:cNvPr id="39" name="Google Shape;39;p6"/>
          <p:cNvSpPr txBox="1">
            <a:spLocks noGrp="1"/>
          </p:cNvSpPr>
          <p:nvPr>
            <p:ph type="body" idx="1"/>
          </p:nvPr>
        </p:nvSpPr>
        <p:spPr>
          <a:xfrm>
            <a:off x="1710425" y="2161800"/>
            <a:ext cx="5723700" cy="819900"/>
          </a:xfrm>
          <a:prstGeom prst="rect">
            <a:avLst/>
          </a:prstGeom>
          <a:noFill/>
          <a:ln>
            <a:noFill/>
          </a:ln>
        </p:spPr>
        <p:txBody>
          <a:bodyPr spcFirstLastPara="1" wrap="square" lIns="91425" tIns="91425" rIns="91425" bIns="91425" anchor="t" anchorCtr="0">
            <a:noAutofit/>
          </a:bodyPr>
          <a:lstStyle>
            <a:lvl1pPr marL="457200" lvl="0" indent="-381000" algn="ctr">
              <a:lnSpc>
                <a:spcPct val="100000"/>
              </a:lnSpc>
              <a:spcBef>
                <a:spcPts val="600"/>
              </a:spcBef>
              <a:spcAft>
                <a:spcPts val="0"/>
              </a:spcAft>
              <a:buSzPts val="2400"/>
              <a:buChar char="▷"/>
              <a:defRPr i="1"/>
            </a:lvl1pPr>
            <a:lvl2pPr marL="914400" lvl="1" indent="-381000" algn="ctr">
              <a:lnSpc>
                <a:spcPct val="100000"/>
              </a:lnSpc>
              <a:spcBef>
                <a:spcPts val="0"/>
              </a:spcBef>
              <a:spcAft>
                <a:spcPts val="0"/>
              </a:spcAft>
              <a:buSzPts val="2400"/>
              <a:buChar char="○"/>
              <a:defRPr i="1"/>
            </a:lvl2pPr>
            <a:lvl3pPr marL="1371600" lvl="2" indent="-381000" algn="ctr">
              <a:lnSpc>
                <a:spcPct val="100000"/>
              </a:lnSpc>
              <a:spcBef>
                <a:spcPts val="0"/>
              </a:spcBef>
              <a:spcAft>
                <a:spcPts val="0"/>
              </a:spcAft>
              <a:buSzPts val="2400"/>
              <a:buChar char="■"/>
              <a:defRPr i="1"/>
            </a:lvl3pPr>
            <a:lvl4pPr marL="1828800" lvl="3" indent="-381000" algn="ctr">
              <a:lnSpc>
                <a:spcPct val="100000"/>
              </a:lnSpc>
              <a:spcBef>
                <a:spcPts val="0"/>
              </a:spcBef>
              <a:spcAft>
                <a:spcPts val="0"/>
              </a:spcAft>
              <a:buSzPts val="2400"/>
              <a:buChar char="●"/>
              <a:defRPr i="1"/>
            </a:lvl4pPr>
            <a:lvl5pPr marL="2286000" lvl="4" indent="-381000" algn="ctr">
              <a:lnSpc>
                <a:spcPct val="100000"/>
              </a:lnSpc>
              <a:spcBef>
                <a:spcPts val="0"/>
              </a:spcBef>
              <a:spcAft>
                <a:spcPts val="0"/>
              </a:spcAft>
              <a:buSzPts val="2400"/>
              <a:buChar char="○"/>
              <a:defRPr i="1"/>
            </a:lvl5pPr>
            <a:lvl6pPr marL="2743200" lvl="5" indent="-381000" algn="ctr">
              <a:lnSpc>
                <a:spcPct val="100000"/>
              </a:lnSpc>
              <a:spcBef>
                <a:spcPts val="0"/>
              </a:spcBef>
              <a:spcAft>
                <a:spcPts val="0"/>
              </a:spcAft>
              <a:buSzPts val="2400"/>
              <a:buChar char="■"/>
              <a:defRPr i="1"/>
            </a:lvl6pPr>
            <a:lvl7pPr marL="3200400" lvl="6" indent="-381000" algn="ctr">
              <a:lnSpc>
                <a:spcPct val="100000"/>
              </a:lnSpc>
              <a:spcBef>
                <a:spcPts val="0"/>
              </a:spcBef>
              <a:spcAft>
                <a:spcPts val="0"/>
              </a:spcAft>
              <a:buSzPts val="2400"/>
              <a:buChar char="●"/>
              <a:defRPr i="1"/>
            </a:lvl7pPr>
            <a:lvl8pPr marL="3657600" lvl="7" indent="-381000" algn="ctr">
              <a:lnSpc>
                <a:spcPct val="100000"/>
              </a:lnSpc>
              <a:spcBef>
                <a:spcPts val="0"/>
              </a:spcBef>
              <a:spcAft>
                <a:spcPts val="0"/>
              </a:spcAft>
              <a:buSzPts val="2400"/>
              <a:buChar char="○"/>
              <a:defRPr i="1"/>
            </a:lvl8pPr>
            <a:lvl9pPr marL="4114800" lvl="8" indent="-381000" algn="ctr">
              <a:lnSpc>
                <a:spcPct val="100000"/>
              </a:lnSpc>
              <a:spcBef>
                <a:spcPts val="0"/>
              </a:spcBef>
              <a:spcAft>
                <a:spcPts val="0"/>
              </a:spcAft>
              <a:buSzPts val="2400"/>
              <a:buChar char="■"/>
              <a:defRPr i="1"/>
            </a:lvl9pPr>
          </a:lstStyle>
          <a:p>
            <a:endParaRPr/>
          </a:p>
        </p:txBody>
      </p:sp>
      <p:sp>
        <p:nvSpPr>
          <p:cNvPr id="40" name="Google Shape;40;p6"/>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600"/>
              <a:buFont typeface="Arial"/>
              <a:buNone/>
            </a:pPr>
            <a:r>
              <a:rPr lang="en" sz="9600" b="1" i="0" u="none" strike="noStrike" cap="none">
                <a:solidFill>
                  <a:schemeClr val="accent6"/>
                </a:solidFill>
                <a:latin typeface="Arial"/>
                <a:ea typeface="Arial"/>
                <a:cs typeface="Arial"/>
                <a:sym typeface="Arial"/>
              </a:rPr>
              <a:t>“</a:t>
            </a:r>
            <a:endParaRPr sz="9600" b="1" i="0" u="none" strike="noStrike" cap="none">
              <a:solidFill>
                <a:schemeClr val="accent6"/>
              </a:solidFill>
              <a:latin typeface="Arial"/>
              <a:ea typeface="Arial"/>
              <a:cs typeface="Arial"/>
              <a:sym typeface="Arial"/>
            </a:endParaRPr>
          </a:p>
        </p:txBody>
      </p:sp>
      <p:sp>
        <p:nvSpPr>
          <p:cNvPr id="41" name="Google Shape;41;p6"/>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6"/>
          <p:cNvSpPr/>
          <p:nvPr/>
        </p:nvSpPr>
        <p:spPr>
          <a:xfrm>
            <a:off x="7434177" y="1599675"/>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6"/>
          <p:cNvSpPr/>
          <p:nvPr/>
        </p:nvSpPr>
        <p:spPr>
          <a:xfrm>
            <a:off x="0" y="1599675"/>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6"/>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6"/>
          <p:cNvSpPr txBox="1">
            <a:spLocks noGrp="1"/>
          </p:cNvSpPr>
          <p:nvPr>
            <p:ph type="sldNum" idx="12"/>
          </p:nvPr>
        </p:nvSpPr>
        <p:spPr>
          <a:xfrm>
            <a:off x="-125" y="4830281"/>
            <a:ext cx="9144000" cy="313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48" name="Google Shape;48;p7"/>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600"/>
              </a:spcBef>
              <a:spcAft>
                <a:spcPts val="0"/>
              </a:spcAft>
              <a:buClr>
                <a:schemeClr val="accent6"/>
              </a:buClr>
              <a:buSzPts val="1800"/>
              <a:buChar char="▷"/>
              <a:defRPr>
                <a:solidFill>
                  <a:schemeClr val="dk1"/>
                </a:solidFill>
              </a:defRPr>
            </a:lvl1pPr>
            <a:lvl2pPr marL="914400" lvl="1" indent="-381000" algn="l">
              <a:lnSpc>
                <a:spcPct val="100000"/>
              </a:lnSpc>
              <a:spcBef>
                <a:spcPts val="0"/>
              </a:spcBef>
              <a:spcAft>
                <a:spcPts val="0"/>
              </a:spcAft>
              <a:buClr>
                <a:schemeClr val="dk1"/>
              </a:buClr>
              <a:buSzPts val="2400"/>
              <a:buChar char="○"/>
              <a:defRPr>
                <a:solidFill>
                  <a:schemeClr val="dk1"/>
                </a:solidFill>
              </a:defRPr>
            </a:lvl2pPr>
            <a:lvl3pPr marL="1371600" lvl="2" indent="-381000" algn="l">
              <a:lnSpc>
                <a:spcPct val="100000"/>
              </a:lnSpc>
              <a:spcBef>
                <a:spcPts val="0"/>
              </a:spcBef>
              <a:spcAft>
                <a:spcPts val="0"/>
              </a:spcAft>
              <a:buClr>
                <a:schemeClr val="dk1"/>
              </a:buClr>
              <a:buSzPts val="2400"/>
              <a:buChar char="■"/>
              <a:defRPr>
                <a:solidFill>
                  <a:schemeClr val="dk1"/>
                </a:solidFill>
              </a:defRPr>
            </a:lvl3pPr>
            <a:lvl4pPr marL="1828800" lvl="3" indent="-381000" algn="l">
              <a:lnSpc>
                <a:spcPct val="100000"/>
              </a:lnSpc>
              <a:spcBef>
                <a:spcPts val="0"/>
              </a:spcBef>
              <a:spcAft>
                <a:spcPts val="0"/>
              </a:spcAft>
              <a:buClr>
                <a:schemeClr val="dk1"/>
              </a:buClr>
              <a:buSzPts val="2400"/>
              <a:buChar char="●"/>
              <a:defRPr>
                <a:solidFill>
                  <a:schemeClr val="dk1"/>
                </a:solidFill>
              </a:defRPr>
            </a:lvl4pPr>
            <a:lvl5pPr marL="2286000" lvl="4" indent="-381000" algn="l">
              <a:lnSpc>
                <a:spcPct val="100000"/>
              </a:lnSpc>
              <a:spcBef>
                <a:spcPts val="0"/>
              </a:spcBef>
              <a:spcAft>
                <a:spcPts val="0"/>
              </a:spcAft>
              <a:buClr>
                <a:schemeClr val="dk1"/>
              </a:buClr>
              <a:buSzPts val="2400"/>
              <a:buChar char="○"/>
              <a:defRPr>
                <a:solidFill>
                  <a:schemeClr val="dk1"/>
                </a:solidFill>
              </a:defRPr>
            </a:lvl5pPr>
            <a:lvl6pPr marL="2743200" lvl="5" indent="-381000" algn="l">
              <a:lnSpc>
                <a:spcPct val="100000"/>
              </a:lnSpc>
              <a:spcBef>
                <a:spcPts val="0"/>
              </a:spcBef>
              <a:spcAft>
                <a:spcPts val="0"/>
              </a:spcAft>
              <a:buClr>
                <a:schemeClr val="dk1"/>
              </a:buClr>
              <a:buSzPts val="2400"/>
              <a:buChar char="■"/>
              <a:defRPr>
                <a:solidFill>
                  <a:schemeClr val="dk1"/>
                </a:solidFill>
              </a:defRPr>
            </a:lvl6pPr>
            <a:lvl7pPr marL="3200400" lvl="6" indent="-381000" algn="l">
              <a:lnSpc>
                <a:spcPct val="100000"/>
              </a:lnSpc>
              <a:spcBef>
                <a:spcPts val="0"/>
              </a:spcBef>
              <a:spcAft>
                <a:spcPts val="0"/>
              </a:spcAft>
              <a:buClr>
                <a:schemeClr val="dk1"/>
              </a:buClr>
              <a:buSzPts val="2400"/>
              <a:buChar char="●"/>
              <a:defRPr>
                <a:solidFill>
                  <a:schemeClr val="dk1"/>
                </a:solidFill>
              </a:defRPr>
            </a:lvl7pPr>
            <a:lvl8pPr marL="3657600" lvl="7" indent="-381000" algn="l">
              <a:lnSpc>
                <a:spcPct val="100000"/>
              </a:lnSpc>
              <a:spcBef>
                <a:spcPts val="0"/>
              </a:spcBef>
              <a:spcAft>
                <a:spcPts val="0"/>
              </a:spcAft>
              <a:buClr>
                <a:schemeClr val="dk1"/>
              </a:buClr>
              <a:buSzPts val="2400"/>
              <a:buChar char="○"/>
              <a:defRPr>
                <a:solidFill>
                  <a:schemeClr val="dk1"/>
                </a:solidFill>
              </a:defRPr>
            </a:lvl8pPr>
            <a:lvl9pPr marL="4114800" lvl="8" indent="-381000" algn="l">
              <a:lnSpc>
                <a:spcPct val="100000"/>
              </a:lnSpc>
              <a:spcBef>
                <a:spcPts val="0"/>
              </a:spcBef>
              <a:spcAft>
                <a:spcPts val="0"/>
              </a:spcAft>
              <a:buClr>
                <a:schemeClr val="dk1"/>
              </a:buClr>
              <a:buSzPts val="2400"/>
              <a:buChar char="■"/>
              <a:defRPr>
                <a:solidFill>
                  <a:schemeClr val="dk1"/>
                </a:solidFill>
              </a:defRPr>
            </a:lvl9pPr>
          </a:lstStyle>
          <a:p>
            <a:endParaRPr/>
          </a:p>
        </p:txBody>
      </p:sp>
      <p:sp>
        <p:nvSpPr>
          <p:cNvPr id="49" name="Google Shape;49;p7"/>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7"/>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7"/>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7"/>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7"/>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1"/>
        </a:solidFill>
        <a:effectLst/>
      </p:bgPr>
    </p:bg>
    <p:spTree>
      <p:nvGrpSpPr>
        <p:cNvPr id="1" name="Shape 54"/>
        <p:cNvGrpSpPr/>
        <p:nvPr/>
      </p:nvGrpSpPr>
      <p:grpSpPr>
        <a:xfrm>
          <a:off x="0" y="0"/>
          <a:ext cx="0" cy="0"/>
          <a:chOff x="0" y="0"/>
          <a:chExt cx="0" cy="0"/>
        </a:xfrm>
      </p:grpSpPr>
      <p:sp>
        <p:nvSpPr>
          <p:cNvPr id="55" name="Google Shape;55;p8"/>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8"/>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8"/>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8"/>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8"/>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0"/>
        <p:cNvGrpSpPr/>
        <p:nvPr/>
      </p:nvGrpSpPr>
      <p:grpSpPr>
        <a:xfrm>
          <a:off x="0" y="0"/>
          <a:ext cx="0" cy="0"/>
          <a:chOff x="0" y="0"/>
          <a:chExt cx="0" cy="0"/>
        </a:xfrm>
      </p:grpSpPr>
      <p:sp>
        <p:nvSpPr>
          <p:cNvPr id="61" name="Google Shape;61;p9"/>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9"/>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9"/>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9"/>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9"/>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66" name="Google Shape;66;p9"/>
          <p:cNvSpPr txBox="1">
            <a:spLocks noGrp="1"/>
          </p:cNvSpPr>
          <p:nvPr>
            <p:ph type="body" idx="1"/>
          </p:nvPr>
        </p:nvSpPr>
        <p:spPr>
          <a:xfrm>
            <a:off x="893700" y="1200150"/>
            <a:ext cx="2371200" cy="3725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67" name="Google Shape;67;p9"/>
          <p:cNvSpPr txBox="1">
            <a:spLocks noGrp="1"/>
          </p:cNvSpPr>
          <p:nvPr>
            <p:ph type="body" idx="2"/>
          </p:nvPr>
        </p:nvSpPr>
        <p:spPr>
          <a:xfrm>
            <a:off x="3386404" y="1200150"/>
            <a:ext cx="2371200" cy="3725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68" name="Google Shape;68;p9"/>
          <p:cNvSpPr txBox="1">
            <a:spLocks noGrp="1"/>
          </p:cNvSpPr>
          <p:nvPr>
            <p:ph type="body" idx="3"/>
          </p:nvPr>
        </p:nvSpPr>
        <p:spPr>
          <a:xfrm>
            <a:off x="5879107" y="1200150"/>
            <a:ext cx="2371200" cy="3725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69" name="Google Shape;69;p9"/>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0"/>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76" name="Google Shape;76;p10"/>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8" Type="http://schemas.openxmlformats.org/officeDocument/2006/relationships/slide" Target="slide106.xml"/><Relationship Id="rId3" Type="http://schemas.openxmlformats.org/officeDocument/2006/relationships/slide" Target="slide101.xml"/><Relationship Id="rId7" Type="http://schemas.openxmlformats.org/officeDocument/2006/relationships/slide" Target="slide104.xml"/><Relationship Id="rId2" Type="http://schemas.openxmlformats.org/officeDocument/2006/relationships/notesSlide" Target="../notesSlides/notesSlide100.xml"/><Relationship Id="rId1" Type="http://schemas.openxmlformats.org/officeDocument/2006/relationships/slideLayout" Target="../slideLayouts/slideLayout10.xml"/><Relationship Id="rId6" Type="http://schemas.openxmlformats.org/officeDocument/2006/relationships/slide" Target="slide62.xml"/><Relationship Id="rId5" Type="http://schemas.openxmlformats.org/officeDocument/2006/relationships/slide" Target="slide41.xml"/><Relationship Id="rId4" Type="http://schemas.openxmlformats.org/officeDocument/2006/relationships/slide" Target="slide10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107.xml"/><Relationship Id="rId1" Type="http://schemas.openxmlformats.org/officeDocument/2006/relationships/slideLayout" Target="../slideLayouts/slideLayout3.xml"/><Relationship Id="rId6" Type="http://schemas.openxmlformats.org/officeDocument/2006/relationships/slide" Target="slide27.xml"/><Relationship Id="rId5" Type="http://schemas.openxmlformats.org/officeDocument/2006/relationships/slide" Target="slide63.xml"/><Relationship Id="rId4" Type="http://schemas.openxmlformats.org/officeDocument/2006/relationships/slide" Target="slide4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3" Type="http://schemas.openxmlformats.org/officeDocument/2006/relationships/slide" Target="slide112.xml"/><Relationship Id="rId2" Type="http://schemas.openxmlformats.org/officeDocument/2006/relationships/notesSlide" Target="../notesSlides/notesSlide111.xml"/><Relationship Id="rId1" Type="http://schemas.openxmlformats.org/officeDocument/2006/relationships/slideLayout" Target="../slideLayouts/slideLayout3.xml"/><Relationship Id="rId5" Type="http://schemas.openxmlformats.org/officeDocument/2006/relationships/slide" Target="slide114.xml"/><Relationship Id="rId4" Type="http://schemas.openxmlformats.org/officeDocument/2006/relationships/slide" Target="slide11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3" Type="http://schemas.openxmlformats.org/officeDocument/2006/relationships/slide" Target="slide117.xml"/><Relationship Id="rId2" Type="http://schemas.openxmlformats.org/officeDocument/2006/relationships/notesSlide" Target="../notesSlides/notesSlide115.xml"/><Relationship Id="rId1" Type="http://schemas.openxmlformats.org/officeDocument/2006/relationships/slideLayout" Target="../slideLayouts/slideLayout3.xml"/><Relationship Id="rId6" Type="http://schemas.openxmlformats.org/officeDocument/2006/relationships/slide" Target="slide120.xml"/><Relationship Id="rId5" Type="http://schemas.openxmlformats.org/officeDocument/2006/relationships/slide" Target="slide119.xml"/><Relationship Id="rId4" Type="http://schemas.openxmlformats.org/officeDocument/2006/relationships/slide" Target="slide11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slide" Target="slide27.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slide" Target="slide26.xml"/><Relationship Id="rId5" Type="http://schemas.openxmlformats.org/officeDocument/2006/relationships/slide" Target="slide23.xml"/><Relationship Id="rId4" Type="http://schemas.openxmlformats.org/officeDocument/2006/relationships/slide" Target="slide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7" Type="http://schemas.openxmlformats.org/officeDocument/2006/relationships/slide" Target="slide33.xm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slide" Target="slide24.xml"/><Relationship Id="rId5" Type="http://schemas.openxmlformats.org/officeDocument/2006/relationships/slide" Target="slide31.xml"/><Relationship Id="rId4" Type="http://schemas.openxmlformats.org/officeDocument/2006/relationships/slide" Target="slide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slide" Target="slide35.xml"/><Relationship Id="rId7" Type="http://schemas.openxmlformats.org/officeDocument/2006/relationships/slide" Target="slide41.xml"/><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slide" Target="slide22.xml"/><Relationship Id="rId5" Type="http://schemas.openxmlformats.org/officeDocument/2006/relationships/slide" Target="slide39.xml"/><Relationship Id="rId4" Type="http://schemas.openxmlformats.org/officeDocument/2006/relationships/slide" Target="slide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43.xml"/><Relationship Id="rId1" Type="http://schemas.openxmlformats.org/officeDocument/2006/relationships/slideLayout" Target="../slideLayouts/slideLayout8.xml"/><Relationship Id="rId6" Type="http://schemas.openxmlformats.org/officeDocument/2006/relationships/slide" Target="slide50.xml"/><Relationship Id="rId5" Type="http://schemas.openxmlformats.org/officeDocument/2006/relationships/slide" Target="slide48.xml"/><Relationship Id="rId4" Type="http://schemas.openxmlformats.org/officeDocument/2006/relationships/slide" Target="slide4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51.xml"/><Relationship Id="rId1" Type="http://schemas.openxmlformats.org/officeDocument/2006/relationships/slideLayout" Target="../slideLayouts/slideLayout10.xml"/><Relationship Id="rId6" Type="http://schemas.openxmlformats.org/officeDocument/2006/relationships/slide" Target="slide54.xml"/><Relationship Id="rId5" Type="http://schemas.openxmlformats.org/officeDocument/2006/relationships/slide" Target="slide53.xml"/><Relationship Id="rId4" Type="http://schemas.openxmlformats.org/officeDocument/2006/relationships/slide" Target="slide3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slide" Target="slide58.xml"/><Relationship Id="rId7" Type="http://schemas.openxmlformats.org/officeDocument/2006/relationships/slide" Target="slide62.xml"/><Relationship Id="rId2" Type="http://schemas.openxmlformats.org/officeDocument/2006/relationships/notesSlide" Target="../notesSlides/notesSlide57.xml"/><Relationship Id="rId1" Type="http://schemas.openxmlformats.org/officeDocument/2006/relationships/slideLayout" Target="../slideLayouts/slideLayout8.xml"/><Relationship Id="rId6" Type="http://schemas.openxmlformats.org/officeDocument/2006/relationships/slide" Target="slide23.xml"/><Relationship Id="rId5" Type="http://schemas.openxmlformats.org/officeDocument/2006/relationships/slide" Target="slide53.xml"/><Relationship Id="rId4" Type="http://schemas.openxmlformats.org/officeDocument/2006/relationships/slide" Target="slide5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slide" Target="slide65.xml"/><Relationship Id="rId7" Type="http://schemas.openxmlformats.org/officeDocument/2006/relationships/slide" Target="slide72.xml"/><Relationship Id="rId2" Type="http://schemas.openxmlformats.org/officeDocument/2006/relationships/notesSlide" Target="../notesSlides/notesSlide64.xml"/><Relationship Id="rId1" Type="http://schemas.openxmlformats.org/officeDocument/2006/relationships/slideLayout" Target="../slideLayouts/slideLayout10.xml"/><Relationship Id="rId6" Type="http://schemas.openxmlformats.org/officeDocument/2006/relationships/slide" Target="slide71.xml"/><Relationship Id="rId5" Type="http://schemas.openxmlformats.org/officeDocument/2006/relationships/slide" Target="slide69.xml"/><Relationship Id="rId4" Type="http://schemas.openxmlformats.org/officeDocument/2006/relationships/slide" Target="slide6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slide" Target="slide91.xml"/><Relationship Id="rId13" Type="http://schemas.openxmlformats.org/officeDocument/2006/relationships/slide" Target="slide77.xml"/><Relationship Id="rId3" Type="http://schemas.openxmlformats.org/officeDocument/2006/relationships/slideLayout" Target="../slideLayouts/slideLayout6.xml"/><Relationship Id="rId7" Type="http://schemas.openxmlformats.org/officeDocument/2006/relationships/slide" Target="slide51.xml"/><Relationship Id="rId12" Type="http://schemas.openxmlformats.org/officeDocument/2006/relationships/slide" Target="slide5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slide" Target="slide43.xml"/><Relationship Id="rId11" Type="http://schemas.openxmlformats.org/officeDocument/2006/relationships/slide" Target="slide18.xml"/><Relationship Id="rId5" Type="http://schemas.openxmlformats.org/officeDocument/2006/relationships/slide" Target="slide34.xml"/><Relationship Id="rId15" Type="http://schemas.openxmlformats.org/officeDocument/2006/relationships/image" Target="../media/image2.png"/><Relationship Id="rId10" Type="http://schemas.openxmlformats.org/officeDocument/2006/relationships/slide" Target="slide107.xml"/><Relationship Id="rId4" Type="http://schemas.openxmlformats.org/officeDocument/2006/relationships/notesSlide" Target="../notesSlides/notesSlide7.xml"/><Relationship Id="rId9" Type="http://schemas.openxmlformats.org/officeDocument/2006/relationships/slide" Target="slide100.xml"/><Relationship Id="rId14" Type="http://schemas.openxmlformats.org/officeDocument/2006/relationships/slide" Target="slide8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notesSlide" Target="../notesSlides/notesSlide73.xml"/><Relationship Id="rId1" Type="http://schemas.openxmlformats.org/officeDocument/2006/relationships/slideLayout" Target="../slideLayouts/slideLayout3.xml"/><Relationship Id="rId5" Type="http://schemas.openxmlformats.org/officeDocument/2006/relationships/slide" Target="slide76.xml"/><Relationship Id="rId4" Type="http://schemas.openxmlformats.org/officeDocument/2006/relationships/slide" Target="slide7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notesSlide" Target="../notesSlides/notesSlide77.xml"/><Relationship Id="rId1" Type="http://schemas.openxmlformats.org/officeDocument/2006/relationships/slideLayout" Target="../slideLayouts/slideLayout9.xml"/><Relationship Id="rId6" Type="http://schemas.openxmlformats.org/officeDocument/2006/relationships/slide" Target="slide26.xml"/><Relationship Id="rId5" Type="http://schemas.openxmlformats.org/officeDocument/2006/relationships/slide" Target="slide82.xml"/><Relationship Id="rId4" Type="http://schemas.openxmlformats.org/officeDocument/2006/relationships/slide" Target="slide8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slide" Target="slide86.xml"/><Relationship Id="rId7" Type="http://schemas.openxmlformats.org/officeDocument/2006/relationships/slide" Target="slide80.xml"/><Relationship Id="rId2" Type="http://schemas.openxmlformats.org/officeDocument/2006/relationships/notesSlide" Target="../notesSlides/notesSlide85.xml"/><Relationship Id="rId1" Type="http://schemas.openxmlformats.org/officeDocument/2006/relationships/slideLayout" Target="../slideLayouts/slideLayout6.xml"/><Relationship Id="rId6" Type="http://schemas.openxmlformats.org/officeDocument/2006/relationships/slide" Target="slide59.xml"/><Relationship Id="rId5" Type="http://schemas.openxmlformats.org/officeDocument/2006/relationships/slide" Target="slide38.xml"/><Relationship Id="rId4" Type="http://schemas.openxmlformats.org/officeDocument/2006/relationships/slide" Target="slide4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slide" Target="slide86.xml"/><Relationship Id="rId7" Type="http://schemas.openxmlformats.org/officeDocument/2006/relationships/slide" Target="slide96.xml"/><Relationship Id="rId2" Type="http://schemas.openxmlformats.org/officeDocument/2006/relationships/notesSlide" Target="../notesSlides/notesSlide91.xml"/><Relationship Id="rId1" Type="http://schemas.openxmlformats.org/officeDocument/2006/relationships/slideLayout" Target="../slideLayouts/slideLayout3.xml"/><Relationship Id="rId6" Type="http://schemas.openxmlformats.org/officeDocument/2006/relationships/slide" Target="slide93.xml"/><Relationship Id="rId5" Type="http://schemas.openxmlformats.org/officeDocument/2006/relationships/slide" Target="slide35.xml"/><Relationship Id="rId4" Type="http://schemas.openxmlformats.org/officeDocument/2006/relationships/slide" Target="slide4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3" Type="http://schemas.openxmlformats.org/officeDocument/2006/relationships/slide" Target="slide92.xml"/><Relationship Id="rId7" Type="http://schemas.openxmlformats.org/officeDocument/2006/relationships/slide" Target="slide99.xml"/><Relationship Id="rId2" Type="http://schemas.openxmlformats.org/officeDocument/2006/relationships/notesSlide" Target="../notesSlides/notesSlide97.xml"/><Relationship Id="rId1" Type="http://schemas.openxmlformats.org/officeDocument/2006/relationships/slideLayout" Target="../slideLayouts/slideLayout3.xml"/><Relationship Id="rId6" Type="http://schemas.openxmlformats.org/officeDocument/2006/relationships/slide" Target="slide21.xml"/><Relationship Id="rId5" Type="http://schemas.openxmlformats.org/officeDocument/2006/relationships/slide" Target="slide52.xml"/><Relationship Id="rId4" Type="http://schemas.openxmlformats.org/officeDocument/2006/relationships/slide" Target="slide8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13"/>
          <p:cNvSpPr txBox="1"/>
          <p:nvPr/>
        </p:nvSpPr>
        <p:spPr>
          <a:xfrm>
            <a:off x="70650" y="1178375"/>
            <a:ext cx="9007200" cy="3588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4000">
              <a:solidFill>
                <a:srgbClr val="741B47"/>
              </a:solidFill>
              <a:latin typeface="Barlow SemiBold"/>
              <a:ea typeface="Barlow SemiBold"/>
              <a:cs typeface="Barlow SemiBold"/>
              <a:sym typeface="Barlow SemiBold"/>
            </a:endParaRPr>
          </a:p>
          <a:p>
            <a:pPr marL="0" lvl="0" indent="0" algn="l" rtl="0">
              <a:lnSpc>
                <a:spcPct val="90000"/>
              </a:lnSpc>
              <a:spcBef>
                <a:spcPts val="0"/>
              </a:spcBef>
              <a:spcAft>
                <a:spcPts val="0"/>
              </a:spcAft>
              <a:buNone/>
            </a:pPr>
            <a:r>
              <a:rPr lang="en" sz="4000">
                <a:latin typeface="Barlow SemiBold"/>
                <a:ea typeface="Barlow SemiBold"/>
                <a:cs typeface="Barlow SemiBold"/>
                <a:sym typeface="Barlow SemiBold"/>
              </a:rPr>
              <a:t>BEd.</a:t>
            </a:r>
            <a:endParaRPr sz="4000">
              <a:latin typeface="Barlow SemiBold"/>
              <a:ea typeface="Barlow SemiBold"/>
              <a:cs typeface="Barlow SemiBold"/>
              <a:sym typeface="Barlow SemiBold"/>
            </a:endParaRPr>
          </a:p>
          <a:p>
            <a:pPr marL="0" lvl="0" indent="0" algn="l" rtl="0">
              <a:lnSpc>
                <a:spcPct val="90000"/>
              </a:lnSpc>
              <a:spcBef>
                <a:spcPts val="0"/>
              </a:spcBef>
              <a:spcAft>
                <a:spcPts val="0"/>
              </a:spcAft>
              <a:buNone/>
            </a:pPr>
            <a:r>
              <a:rPr lang="en" sz="4000">
                <a:latin typeface="Barlow SemiBold"/>
                <a:ea typeface="Barlow SemiBold"/>
                <a:cs typeface="Barlow SemiBold"/>
                <a:sym typeface="Barlow SemiBold"/>
              </a:rPr>
              <a:t>Senior and FET-phase registration guidelines</a:t>
            </a:r>
            <a:endParaRPr sz="4000">
              <a:latin typeface="Barlow SemiBold"/>
              <a:ea typeface="Barlow SemiBold"/>
              <a:cs typeface="Barlow SemiBold"/>
              <a:sym typeface="Barlow SemiBold"/>
            </a:endParaRPr>
          </a:p>
          <a:p>
            <a:pPr marL="0" lvl="0" indent="0" algn="l" rtl="0">
              <a:lnSpc>
                <a:spcPct val="90000"/>
              </a:lnSpc>
              <a:spcBef>
                <a:spcPts val="0"/>
              </a:spcBef>
              <a:spcAft>
                <a:spcPts val="0"/>
              </a:spcAft>
              <a:buNone/>
            </a:pPr>
            <a:r>
              <a:rPr lang="en" sz="4000">
                <a:latin typeface="Barlow SemiBold"/>
                <a:ea typeface="Barlow SemiBold"/>
                <a:cs typeface="Barlow SemiBold"/>
                <a:sym typeface="Barlow SemiBold"/>
              </a:rPr>
              <a:t>Mahikeng Campus</a:t>
            </a:r>
            <a:endParaRPr sz="4000">
              <a:latin typeface="Barlow SemiBold"/>
              <a:ea typeface="Barlow SemiBold"/>
              <a:cs typeface="Barlow SemiBold"/>
              <a:sym typeface="Barlow SemiBold"/>
            </a:endParaRPr>
          </a:p>
          <a:p>
            <a:pPr marL="0" lvl="0" indent="0" algn="l" rtl="0">
              <a:lnSpc>
                <a:spcPct val="90000"/>
              </a:lnSpc>
              <a:spcBef>
                <a:spcPts val="0"/>
              </a:spcBef>
              <a:spcAft>
                <a:spcPts val="0"/>
              </a:spcAft>
              <a:buNone/>
            </a:pPr>
            <a:r>
              <a:rPr lang="en" sz="3000">
                <a:latin typeface="Barlow SemiBold"/>
                <a:ea typeface="Barlow SemiBold"/>
                <a:cs typeface="Barlow SemiBold"/>
                <a:sym typeface="Barlow SemiBold"/>
              </a:rPr>
              <a:t>Dr S. Sibanda, e-mail:21446172@nwu.ac.za</a:t>
            </a:r>
            <a:endParaRPr sz="3000">
              <a:latin typeface="Barlow SemiBold"/>
              <a:ea typeface="Barlow SemiBold"/>
              <a:cs typeface="Barlow SemiBold"/>
              <a:sym typeface="Barlow SemiBold"/>
            </a:endParaRPr>
          </a:p>
          <a:p>
            <a:pPr marL="0" lvl="0" indent="0" algn="l" rtl="0">
              <a:spcBef>
                <a:spcPts val="0"/>
              </a:spcBef>
              <a:spcAft>
                <a:spcPts val="0"/>
              </a:spcAft>
              <a:buNone/>
            </a:pPr>
            <a:endParaRPr>
              <a:solidFill>
                <a:srgbClr val="741B47"/>
              </a:solidFill>
              <a:latin typeface="Barlow Light"/>
              <a:ea typeface="Barlow Light"/>
              <a:cs typeface="Barlow Light"/>
              <a:sym typeface="Barlow Light"/>
            </a:endParaRPr>
          </a:p>
        </p:txBody>
      </p:sp>
      <p:sp>
        <p:nvSpPr>
          <p:cNvPr id="121" name="Google Shape;121;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8"/>
        <p:cNvGrpSpPr/>
        <p:nvPr/>
      </p:nvGrpSpPr>
      <p:grpSpPr>
        <a:xfrm>
          <a:off x="0" y="0"/>
          <a:ext cx="0" cy="0"/>
          <a:chOff x="0" y="0"/>
          <a:chExt cx="0" cy="0"/>
        </a:xfrm>
      </p:grpSpPr>
      <p:sp>
        <p:nvSpPr>
          <p:cNvPr id="199" name="Google Shape;199;p22"/>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Modules for which you should register for the year</a:t>
            </a:r>
            <a:endParaRPr/>
          </a:p>
        </p:txBody>
      </p:sp>
      <p:sp>
        <p:nvSpPr>
          <p:cNvPr id="200" name="Google Shape;200;p22"/>
          <p:cNvSpPr txBox="1">
            <a:spLocks noGrp="1"/>
          </p:cNvSpPr>
          <p:nvPr>
            <p:ph type="body" idx="2"/>
          </p:nvPr>
        </p:nvSpPr>
        <p:spPr>
          <a:xfrm>
            <a:off x="990600" y="1599700"/>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
        <p:nvSpPr>
          <p:cNvPr id="201" name="Google Shape;201;p2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10</a:t>
            </a:fld>
            <a:endParaRPr>
              <a:solidFill>
                <a:schemeClr val="accent6"/>
              </a:solidFill>
              <a:latin typeface="Lato"/>
              <a:ea typeface="Lato"/>
              <a:cs typeface="Lato"/>
              <a:sym typeface="Lato"/>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27"/>
        <p:cNvGrpSpPr/>
        <p:nvPr/>
      </p:nvGrpSpPr>
      <p:grpSpPr>
        <a:xfrm>
          <a:off x="0" y="0"/>
          <a:ext cx="0" cy="0"/>
          <a:chOff x="0" y="0"/>
          <a:chExt cx="0" cy="0"/>
        </a:xfrm>
      </p:grpSpPr>
      <p:sp>
        <p:nvSpPr>
          <p:cNvPr id="828" name="Google Shape;828;p112"/>
          <p:cNvSpPr txBox="1">
            <a:spLocks noGrp="1"/>
          </p:cNvSpPr>
          <p:nvPr>
            <p:ph type="body" idx="1"/>
          </p:nvPr>
        </p:nvSpPr>
        <p:spPr>
          <a:xfrm>
            <a:off x="974100" y="223575"/>
            <a:ext cx="7195800" cy="331200"/>
          </a:xfrm>
          <a:prstGeom prst="rect">
            <a:avLst/>
          </a:prstGeom>
        </p:spPr>
        <p:txBody>
          <a:bodyPr spcFirstLastPara="1" wrap="square" lIns="91425" tIns="91425" rIns="91425" bIns="91425" anchor="b" anchorCtr="0">
            <a:noAutofit/>
          </a:bodyPr>
          <a:lstStyle/>
          <a:p>
            <a:pPr marL="0" lvl="0" indent="0" algn="l" rtl="0">
              <a:spcBef>
                <a:spcPts val="360"/>
              </a:spcBef>
              <a:spcAft>
                <a:spcPts val="0"/>
              </a:spcAft>
              <a:buNone/>
            </a:pPr>
            <a:r>
              <a:rPr lang="en" sz="2700"/>
              <a:t>Select your second specialisation subject:</a:t>
            </a:r>
            <a:endParaRPr sz="2700"/>
          </a:p>
        </p:txBody>
      </p:sp>
      <p:sp>
        <p:nvSpPr>
          <p:cNvPr id="829" name="Google Shape;829;p11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100</a:t>
            </a:fld>
            <a:endParaRPr>
              <a:solidFill>
                <a:schemeClr val="accent6"/>
              </a:solidFill>
              <a:latin typeface="Lato"/>
              <a:ea typeface="Lato"/>
              <a:cs typeface="Lato"/>
              <a:sym typeface="Lato"/>
            </a:endParaRPr>
          </a:p>
        </p:txBody>
      </p:sp>
      <p:sp>
        <p:nvSpPr>
          <p:cNvPr id="830" name="Google Shape;830;p112"/>
          <p:cNvSpPr txBox="1"/>
          <p:nvPr/>
        </p:nvSpPr>
        <p:spPr>
          <a:xfrm>
            <a:off x="617100" y="554775"/>
            <a:ext cx="8526900" cy="44196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SzPts val="2400"/>
              <a:buFont typeface="Barlow Light"/>
              <a:buChar char="★"/>
            </a:pPr>
            <a:r>
              <a:rPr lang="en" sz="2100" u="sng">
                <a:solidFill>
                  <a:schemeClr val="hlink"/>
                </a:solidFill>
                <a:latin typeface="Barlow Light"/>
                <a:ea typeface="Barlow Light"/>
                <a:cs typeface="Barlow Light"/>
                <a:sym typeface="Barlow Light"/>
                <a:hlinkClick r:id="rId3" action="ppaction://hlinksldjump"/>
              </a:rPr>
              <a:t>Accounting</a:t>
            </a:r>
            <a:r>
              <a:rPr lang="en" sz="2100">
                <a:latin typeface="Barlow Light"/>
                <a:ea typeface="Barlow Light"/>
                <a:cs typeface="Barlow Light"/>
                <a:sym typeface="Barlow Light"/>
              </a:rPr>
              <a:t> </a:t>
            </a:r>
            <a:r>
              <a:rPr lang="en" sz="1300">
                <a:solidFill>
                  <a:schemeClr val="dk1"/>
                </a:solidFill>
                <a:latin typeface="Barlow Light"/>
                <a:ea typeface="Barlow Light"/>
                <a:cs typeface="Barlow Light"/>
                <a:sym typeface="Barlow Light"/>
              </a:rPr>
              <a:t>(PREREQUISITE = at least 50% for Accounting in matric)</a:t>
            </a:r>
            <a:endParaRPr sz="2100">
              <a:solidFill>
                <a:schemeClr val="dk1"/>
              </a:solidFill>
              <a:latin typeface="Barlow Light"/>
              <a:ea typeface="Barlow Light"/>
              <a:cs typeface="Barlow Light"/>
              <a:sym typeface="Barlow Light"/>
            </a:endParaRPr>
          </a:p>
          <a:p>
            <a:pPr marL="457200" lvl="0" indent="-361950" algn="l" rtl="0">
              <a:spcBef>
                <a:spcPts val="0"/>
              </a:spcBef>
              <a:spcAft>
                <a:spcPts val="0"/>
              </a:spcAft>
              <a:buSzPts val="2100"/>
              <a:buFont typeface="Barlow Light"/>
              <a:buChar char="★"/>
            </a:pPr>
            <a:r>
              <a:rPr lang="en" sz="2100" u="sng">
                <a:solidFill>
                  <a:schemeClr val="hlink"/>
                </a:solidFill>
                <a:latin typeface="Barlow Light"/>
                <a:ea typeface="Barlow Light"/>
                <a:cs typeface="Barlow Light"/>
                <a:sym typeface="Barlow Light"/>
                <a:hlinkClick r:id="rId4" action="ppaction://hlinksldjump"/>
              </a:rPr>
              <a:t>Economics</a:t>
            </a:r>
            <a:endParaRPr sz="2100">
              <a:latin typeface="Barlow Light"/>
              <a:ea typeface="Barlow Light"/>
              <a:cs typeface="Barlow Light"/>
              <a:sym typeface="Barlow Light"/>
            </a:endParaRPr>
          </a:p>
          <a:p>
            <a:pPr marL="457200" lvl="0" indent="-381000" algn="l" rtl="0">
              <a:spcBef>
                <a:spcPts val="0"/>
              </a:spcBef>
              <a:spcAft>
                <a:spcPts val="0"/>
              </a:spcAft>
              <a:buSzPts val="2400"/>
              <a:buFont typeface="Barlow Light"/>
              <a:buChar char="★"/>
            </a:pPr>
            <a:r>
              <a:rPr lang="en" sz="2100" u="sng">
                <a:solidFill>
                  <a:schemeClr val="hlink"/>
                </a:solidFill>
                <a:latin typeface="Barlow Light"/>
                <a:ea typeface="Barlow Light"/>
                <a:cs typeface="Barlow Light"/>
                <a:sym typeface="Barlow Light"/>
                <a:hlinkClick r:id="rId5" action="ppaction://hlinksldjump"/>
              </a:rPr>
              <a:t>English</a:t>
            </a:r>
            <a:r>
              <a:rPr lang="en" sz="2100">
                <a:latin typeface="Barlow Light"/>
                <a:ea typeface="Barlow Light"/>
                <a:cs typeface="Barlow Light"/>
                <a:sym typeface="Barlow Light"/>
              </a:rPr>
              <a:t> </a:t>
            </a:r>
            <a:r>
              <a:rPr lang="en" sz="1300">
                <a:solidFill>
                  <a:schemeClr val="dk1"/>
                </a:solidFill>
                <a:latin typeface="Barlow Light"/>
                <a:ea typeface="Barlow Light"/>
                <a:cs typeface="Barlow Light"/>
                <a:sym typeface="Barlow Light"/>
              </a:rPr>
              <a:t>(PREREQUISITE = at least 50% for English Home Language in matric OR at least 60% for English First Additional Language in matric)</a:t>
            </a:r>
            <a:endParaRPr sz="1300">
              <a:solidFill>
                <a:schemeClr val="dk1"/>
              </a:solidFill>
              <a:latin typeface="Barlow Light"/>
              <a:ea typeface="Barlow Light"/>
              <a:cs typeface="Barlow Light"/>
              <a:sym typeface="Barlow Light"/>
            </a:endParaRPr>
          </a:p>
          <a:p>
            <a:pPr marL="457200" lvl="0" indent="-361950" algn="l" rtl="0">
              <a:spcBef>
                <a:spcPts val="0"/>
              </a:spcBef>
              <a:spcAft>
                <a:spcPts val="0"/>
              </a:spcAft>
              <a:buClr>
                <a:schemeClr val="dk1"/>
              </a:buClr>
              <a:buSzPts val="2100"/>
              <a:buFont typeface="Barlow Light"/>
              <a:buChar char="★"/>
            </a:pPr>
            <a:r>
              <a:rPr lang="en" sz="2100" u="sng">
                <a:solidFill>
                  <a:schemeClr val="hlink"/>
                </a:solidFill>
                <a:latin typeface="Barlow Light"/>
                <a:ea typeface="Barlow Light"/>
                <a:cs typeface="Barlow Light"/>
                <a:sym typeface="Barlow Light"/>
                <a:hlinkClick r:id="rId6" action="ppaction://hlinksldjump"/>
              </a:rPr>
              <a:t>Geography</a:t>
            </a:r>
            <a:endParaRPr sz="2100">
              <a:solidFill>
                <a:schemeClr val="dk1"/>
              </a:solidFill>
              <a:latin typeface="Barlow Light"/>
              <a:ea typeface="Barlow Light"/>
              <a:cs typeface="Barlow Light"/>
              <a:sym typeface="Barlow Light"/>
            </a:endParaRPr>
          </a:p>
          <a:p>
            <a:pPr marL="457200" lvl="0" indent="-368300" algn="l" rtl="0">
              <a:spcBef>
                <a:spcPts val="0"/>
              </a:spcBef>
              <a:spcAft>
                <a:spcPts val="0"/>
              </a:spcAft>
              <a:buClr>
                <a:schemeClr val="dk1"/>
              </a:buClr>
              <a:buSzPts val="2200"/>
              <a:buFont typeface="Barlow Light"/>
              <a:buChar char="★"/>
            </a:pPr>
            <a:r>
              <a:rPr lang="en" sz="2100" u="sng">
                <a:solidFill>
                  <a:schemeClr val="hlink"/>
                </a:solidFill>
                <a:latin typeface="Barlow Light"/>
                <a:ea typeface="Barlow Light"/>
                <a:cs typeface="Barlow Light"/>
                <a:sym typeface="Barlow Light"/>
                <a:hlinkClick r:id="rId7" action="ppaction://hlinksldjump"/>
              </a:rPr>
              <a:t>Life sciences</a:t>
            </a:r>
            <a:r>
              <a:rPr lang="en" sz="2100">
                <a:solidFill>
                  <a:schemeClr val="dk1"/>
                </a:solidFill>
                <a:latin typeface="Barlow Light"/>
                <a:ea typeface="Barlow Light"/>
                <a:cs typeface="Barlow Light"/>
                <a:sym typeface="Barlow Light"/>
              </a:rPr>
              <a:t> </a:t>
            </a:r>
            <a:r>
              <a:rPr lang="en" sz="1300">
                <a:solidFill>
                  <a:schemeClr val="dk1"/>
                </a:solidFill>
                <a:latin typeface="Barlow Light"/>
                <a:ea typeface="Barlow Light"/>
                <a:cs typeface="Barlow Light"/>
                <a:sym typeface="Barlow Light"/>
              </a:rPr>
              <a:t>(PREREQUISITE = at least 50% for Life Sciences in matric)</a:t>
            </a:r>
            <a:endParaRPr sz="2100">
              <a:latin typeface="Barlow Light"/>
              <a:ea typeface="Barlow Light"/>
              <a:cs typeface="Barlow Light"/>
              <a:sym typeface="Barlow Light"/>
            </a:endParaRPr>
          </a:p>
          <a:p>
            <a:pPr marL="457200" lvl="0" indent="-368300" algn="l" rtl="0">
              <a:spcBef>
                <a:spcPts val="0"/>
              </a:spcBef>
              <a:spcAft>
                <a:spcPts val="0"/>
              </a:spcAft>
              <a:buSzPts val="2200"/>
              <a:buFont typeface="Barlow Light"/>
              <a:buChar char="★"/>
            </a:pPr>
            <a:r>
              <a:rPr lang="en" sz="2100" u="sng">
                <a:solidFill>
                  <a:schemeClr val="hlink"/>
                </a:solidFill>
                <a:latin typeface="Barlow Light"/>
                <a:ea typeface="Barlow Light"/>
                <a:cs typeface="Barlow Light"/>
                <a:sym typeface="Barlow Light"/>
                <a:hlinkClick r:id="rId8" action="ppaction://hlinksldjump"/>
              </a:rPr>
              <a:t>Physical sciences</a:t>
            </a:r>
            <a:r>
              <a:rPr lang="en" sz="2100">
                <a:latin typeface="Barlow Light"/>
                <a:ea typeface="Barlow Light"/>
                <a:cs typeface="Barlow Light"/>
                <a:sym typeface="Barlow Light"/>
              </a:rPr>
              <a:t> </a:t>
            </a:r>
            <a:r>
              <a:rPr lang="en" sz="1300">
                <a:solidFill>
                  <a:schemeClr val="dk1"/>
                </a:solidFill>
                <a:latin typeface="Barlow Light"/>
                <a:ea typeface="Barlow Light"/>
                <a:cs typeface="Barlow Light"/>
                <a:sym typeface="Barlow Light"/>
              </a:rPr>
              <a:t>(PREREQUISITE = at least 50% for Physical Science in matric)</a:t>
            </a:r>
            <a:endParaRPr sz="1800" b="1">
              <a:latin typeface="Barlow"/>
              <a:ea typeface="Barlow"/>
              <a:cs typeface="Barlow"/>
              <a:sym typeface="Barlow"/>
            </a:endParaRPr>
          </a:p>
          <a:p>
            <a:pPr marL="457200" lvl="0" indent="0" algn="l" rtl="0">
              <a:spcBef>
                <a:spcPts val="0"/>
              </a:spcBef>
              <a:spcAft>
                <a:spcPts val="0"/>
              </a:spcAft>
              <a:buNone/>
            </a:pPr>
            <a:endParaRPr sz="2100">
              <a:latin typeface="Barlow Light"/>
              <a:ea typeface="Barlow Light"/>
              <a:cs typeface="Barlow Light"/>
              <a:sym typeface="Barlow Light"/>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34"/>
        <p:cNvGrpSpPr/>
        <p:nvPr/>
      </p:nvGrpSpPr>
      <p:grpSpPr>
        <a:xfrm>
          <a:off x="0" y="0"/>
          <a:ext cx="0" cy="0"/>
          <a:chOff x="0" y="0"/>
          <a:chExt cx="0" cy="0"/>
        </a:xfrm>
      </p:grpSpPr>
      <p:sp>
        <p:nvSpPr>
          <p:cNvPr id="835" name="Google Shape;835;p1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101</a:t>
            </a:fld>
            <a:endParaRPr>
              <a:solidFill>
                <a:schemeClr val="accent6"/>
              </a:solidFill>
              <a:latin typeface="Lato"/>
              <a:ea typeface="Lato"/>
              <a:cs typeface="Lato"/>
              <a:sym typeface="Lato"/>
            </a:endParaRPr>
          </a:p>
        </p:txBody>
      </p:sp>
      <p:sp>
        <p:nvSpPr>
          <p:cNvPr id="836" name="Google Shape;836;p113"/>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837" name="Google Shape;837;p113"/>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MATH111 (Mathematics)</a:t>
            </a:r>
            <a:endParaRPr sz="2000"/>
          </a:p>
          <a:p>
            <a:pPr marL="457200" lvl="0" indent="-355600" algn="l" rtl="0">
              <a:spcBef>
                <a:spcPts val="600"/>
              </a:spcBef>
              <a:spcAft>
                <a:spcPts val="0"/>
              </a:spcAft>
              <a:buSzPts val="2000"/>
              <a:buChar char="★"/>
            </a:pPr>
            <a:r>
              <a:rPr lang="en" sz="2000"/>
              <a:t>ACCE112 (Accounting)</a:t>
            </a:r>
            <a:endParaRPr sz="2000"/>
          </a:p>
          <a:p>
            <a:pPr marL="457200" lvl="0" indent="-355600" algn="l" rtl="0">
              <a:spcBef>
                <a:spcPts val="600"/>
              </a:spcBef>
              <a:spcAft>
                <a:spcPts val="0"/>
              </a:spcAft>
              <a:buSzPts val="2000"/>
              <a:buChar char="★"/>
            </a:pPr>
            <a:r>
              <a:rPr lang="en" sz="2000"/>
              <a:t>MATV111 (Mathematics for the senior phase)</a:t>
            </a:r>
            <a:endParaRPr sz="2000"/>
          </a:p>
          <a:p>
            <a:pPr marL="457200" lvl="0" indent="-355600" algn="l" rtl="0">
              <a:spcBef>
                <a:spcPts val="600"/>
              </a:spcBef>
              <a:spcAft>
                <a:spcPts val="0"/>
              </a:spcAft>
              <a:buSzPts val="2000"/>
              <a:buChar char="★"/>
            </a:pPr>
            <a:r>
              <a:rPr lang="en" sz="2000"/>
              <a:t>MATH121 (Mathematics)</a:t>
            </a:r>
            <a:endParaRPr sz="2000"/>
          </a:p>
          <a:p>
            <a:pPr marL="457200" lvl="0" indent="-355600" algn="l" rtl="0">
              <a:spcBef>
                <a:spcPts val="600"/>
              </a:spcBef>
              <a:spcAft>
                <a:spcPts val="0"/>
              </a:spcAft>
              <a:buSzPts val="2000"/>
              <a:buChar char="★"/>
            </a:pPr>
            <a:r>
              <a:rPr lang="en" sz="2000"/>
              <a:t>ACCE122 (Accounting)</a:t>
            </a:r>
            <a:endParaRPr sz="2000"/>
          </a:p>
          <a:p>
            <a:pPr marL="457200" lvl="0" indent="-355600" algn="l" rtl="0">
              <a:spcBef>
                <a:spcPts val="600"/>
              </a:spcBef>
              <a:spcAft>
                <a:spcPts val="0"/>
              </a:spcAft>
              <a:buSzPts val="2000"/>
              <a:buChar char="★"/>
            </a:pPr>
            <a:r>
              <a:rPr lang="en" sz="2000"/>
              <a:t>MATV121 (Mathematics for the senior phase)</a:t>
            </a:r>
            <a:endParaRPr sz="2000"/>
          </a:p>
          <a:p>
            <a:pPr marL="0" lvl="0" indent="0" algn="l" rtl="0">
              <a:spcBef>
                <a:spcPts val="600"/>
              </a:spcBef>
              <a:spcAft>
                <a:spcPts val="0"/>
              </a:spcAft>
              <a:buNone/>
            </a:pP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41"/>
        <p:cNvGrpSpPr/>
        <p:nvPr/>
      </p:nvGrpSpPr>
      <p:grpSpPr>
        <a:xfrm>
          <a:off x="0" y="0"/>
          <a:ext cx="0" cy="0"/>
          <a:chOff x="0" y="0"/>
          <a:chExt cx="0" cy="0"/>
        </a:xfrm>
      </p:grpSpPr>
      <p:sp>
        <p:nvSpPr>
          <p:cNvPr id="842" name="Google Shape;842;p11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102</a:t>
            </a:fld>
            <a:endParaRPr>
              <a:solidFill>
                <a:schemeClr val="accent6"/>
              </a:solidFill>
              <a:latin typeface="Lato"/>
              <a:ea typeface="Lato"/>
              <a:cs typeface="Lato"/>
              <a:sym typeface="Lato"/>
            </a:endParaRPr>
          </a:p>
        </p:txBody>
      </p:sp>
      <p:sp>
        <p:nvSpPr>
          <p:cNvPr id="843" name="Google Shape;843;p114"/>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844" name="Google Shape;844;p114"/>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MATH111 (Mathematics)</a:t>
            </a:r>
            <a:endParaRPr sz="2000"/>
          </a:p>
          <a:p>
            <a:pPr marL="457200" lvl="0" indent="-355600" algn="l" rtl="0">
              <a:spcBef>
                <a:spcPts val="600"/>
              </a:spcBef>
              <a:spcAft>
                <a:spcPts val="0"/>
              </a:spcAft>
              <a:buSzPts val="2000"/>
              <a:buChar char="★"/>
            </a:pPr>
            <a:r>
              <a:rPr lang="en" sz="2000"/>
              <a:t>ECOE112 (Economics)</a:t>
            </a:r>
            <a:endParaRPr sz="2000"/>
          </a:p>
          <a:p>
            <a:pPr marL="457200" lvl="0" indent="-355600" algn="l" rtl="0">
              <a:spcBef>
                <a:spcPts val="600"/>
              </a:spcBef>
              <a:spcAft>
                <a:spcPts val="0"/>
              </a:spcAft>
              <a:buSzPts val="2000"/>
              <a:buChar char="★"/>
            </a:pPr>
            <a:r>
              <a:rPr lang="en" sz="2000"/>
              <a:t>MATV111 (Mathematics for the senior phase)</a:t>
            </a:r>
            <a:endParaRPr sz="2000"/>
          </a:p>
          <a:p>
            <a:pPr marL="457200" lvl="0" indent="-355600" algn="l" rtl="0">
              <a:spcBef>
                <a:spcPts val="600"/>
              </a:spcBef>
              <a:spcAft>
                <a:spcPts val="0"/>
              </a:spcAft>
              <a:buSzPts val="2000"/>
              <a:buChar char="★"/>
            </a:pPr>
            <a:r>
              <a:rPr lang="en" sz="2000"/>
              <a:t>MATH121 (Mathematics)</a:t>
            </a:r>
            <a:endParaRPr sz="2000"/>
          </a:p>
          <a:p>
            <a:pPr marL="457200" lvl="0" indent="-355600" algn="l" rtl="0">
              <a:spcBef>
                <a:spcPts val="600"/>
              </a:spcBef>
              <a:spcAft>
                <a:spcPts val="0"/>
              </a:spcAft>
              <a:buSzPts val="2000"/>
              <a:buChar char="★"/>
            </a:pPr>
            <a:r>
              <a:rPr lang="en" sz="2000"/>
              <a:t>ECOE122 (Economics)</a:t>
            </a:r>
            <a:endParaRPr sz="2000"/>
          </a:p>
          <a:p>
            <a:pPr marL="457200" lvl="0" indent="-355600" algn="l" rtl="0">
              <a:spcBef>
                <a:spcPts val="600"/>
              </a:spcBef>
              <a:spcAft>
                <a:spcPts val="0"/>
              </a:spcAft>
              <a:buSzPts val="2000"/>
              <a:buChar char="★"/>
            </a:pPr>
            <a:r>
              <a:rPr lang="en" sz="2000"/>
              <a:t>MATV121 (Mathematics for the senior phase)</a:t>
            </a:r>
            <a:endParaRPr sz="2000"/>
          </a:p>
          <a:p>
            <a:pPr marL="0" lvl="0" indent="0" algn="l" rtl="0">
              <a:spcBef>
                <a:spcPts val="600"/>
              </a:spcBef>
              <a:spcAft>
                <a:spcPts val="0"/>
              </a:spcAft>
              <a:buNone/>
            </a:pP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48"/>
        <p:cNvGrpSpPr/>
        <p:nvPr/>
      </p:nvGrpSpPr>
      <p:grpSpPr>
        <a:xfrm>
          <a:off x="0" y="0"/>
          <a:ext cx="0" cy="0"/>
          <a:chOff x="0" y="0"/>
          <a:chExt cx="0" cy="0"/>
        </a:xfrm>
      </p:grpSpPr>
      <p:sp>
        <p:nvSpPr>
          <p:cNvPr id="849" name="Google Shape;849;p11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103</a:t>
            </a:fld>
            <a:endParaRPr>
              <a:solidFill>
                <a:schemeClr val="accent6"/>
              </a:solidFill>
              <a:latin typeface="Lato"/>
              <a:ea typeface="Lato"/>
              <a:cs typeface="Lato"/>
              <a:sym typeface="Lato"/>
            </a:endParaRPr>
          </a:p>
        </p:txBody>
      </p:sp>
      <p:sp>
        <p:nvSpPr>
          <p:cNvPr id="850" name="Google Shape;850;p115"/>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851" name="Google Shape;851;p115"/>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MATH111 (Mathematics)</a:t>
            </a:r>
            <a:endParaRPr sz="2000"/>
          </a:p>
          <a:p>
            <a:pPr marL="457200" lvl="0" indent="-355600" algn="l" rtl="0">
              <a:spcBef>
                <a:spcPts val="600"/>
              </a:spcBef>
              <a:spcAft>
                <a:spcPts val="0"/>
              </a:spcAft>
              <a:buSzPts val="2000"/>
              <a:buChar char="★"/>
            </a:pPr>
            <a:r>
              <a:rPr lang="en" sz="2000"/>
              <a:t>MATV111 (Mathematics for the senior phase)</a:t>
            </a:r>
            <a:endParaRPr sz="2000"/>
          </a:p>
          <a:p>
            <a:pPr marL="457200" lvl="0" indent="-355600" algn="l" rtl="0">
              <a:spcBef>
                <a:spcPts val="600"/>
              </a:spcBef>
              <a:spcAft>
                <a:spcPts val="0"/>
              </a:spcAft>
              <a:buSzPts val="2000"/>
              <a:buChar char="★"/>
            </a:pPr>
            <a:r>
              <a:rPr lang="en" sz="2000"/>
              <a:t>MATH121 (Mathematics)</a:t>
            </a:r>
            <a:endParaRPr sz="2000"/>
          </a:p>
          <a:p>
            <a:pPr marL="457200" lvl="0" indent="-355600" algn="l" rtl="0">
              <a:spcBef>
                <a:spcPts val="600"/>
              </a:spcBef>
              <a:spcAft>
                <a:spcPts val="0"/>
              </a:spcAft>
              <a:buSzPts val="2000"/>
              <a:buChar char="★"/>
            </a:pPr>
            <a:r>
              <a:rPr lang="en" sz="2000"/>
              <a:t>MATV121 (Mathematics for the senior phase)</a:t>
            </a:r>
            <a:endParaRPr sz="2000"/>
          </a:p>
          <a:p>
            <a:pPr marL="0" lvl="0" indent="0" algn="l" rtl="0">
              <a:spcBef>
                <a:spcPts val="600"/>
              </a:spcBef>
              <a:spcAft>
                <a:spcPts val="0"/>
              </a:spcAft>
              <a:buNone/>
            </a:pP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55"/>
        <p:cNvGrpSpPr/>
        <p:nvPr/>
      </p:nvGrpSpPr>
      <p:grpSpPr>
        <a:xfrm>
          <a:off x="0" y="0"/>
          <a:ext cx="0" cy="0"/>
          <a:chOff x="0" y="0"/>
          <a:chExt cx="0" cy="0"/>
        </a:xfrm>
      </p:grpSpPr>
      <p:sp>
        <p:nvSpPr>
          <p:cNvPr id="856" name="Google Shape;856;p11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104</a:t>
            </a:fld>
            <a:endParaRPr>
              <a:solidFill>
                <a:schemeClr val="accent6"/>
              </a:solidFill>
              <a:latin typeface="Lato"/>
              <a:ea typeface="Lato"/>
              <a:cs typeface="Lato"/>
              <a:sym typeface="Lato"/>
            </a:endParaRPr>
          </a:p>
        </p:txBody>
      </p:sp>
      <p:sp>
        <p:nvSpPr>
          <p:cNvPr id="857" name="Google Shape;857;p116"/>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858" name="Google Shape;858;p116"/>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MATH111 (Mathematics)</a:t>
            </a:r>
            <a:endParaRPr sz="2000"/>
          </a:p>
          <a:p>
            <a:pPr marL="457200" lvl="0" indent="-355600" algn="l" rtl="0">
              <a:spcBef>
                <a:spcPts val="600"/>
              </a:spcBef>
              <a:spcAft>
                <a:spcPts val="0"/>
              </a:spcAft>
              <a:buSzPts val="2000"/>
              <a:buChar char="★"/>
            </a:pPr>
            <a:r>
              <a:rPr lang="en" sz="2000"/>
              <a:t>LIFE112 (Life sciences)</a:t>
            </a:r>
            <a:endParaRPr sz="2000"/>
          </a:p>
          <a:p>
            <a:pPr marL="457200" lvl="0" indent="-355600" algn="l" rtl="0">
              <a:spcBef>
                <a:spcPts val="600"/>
              </a:spcBef>
              <a:spcAft>
                <a:spcPts val="0"/>
              </a:spcAft>
              <a:buSzPts val="2000"/>
              <a:buChar char="★"/>
            </a:pPr>
            <a:r>
              <a:rPr lang="en" sz="2000"/>
              <a:t>MATV111 (Mathematics for the senior phase)</a:t>
            </a:r>
            <a:endParaRPr sz="2000"/>
          </a:p>
          <a:p>
            <a:pPr marL="457200" lvl="0" indent="-355600" algn="l" rtl="0">
              <a:spcBef>
                <a:spcPts val="600"/>
              </a:spcBef>
              <a:spcAft>
                <a:spcPts val="0"/>
              </a:spcAft>
              <a:buSzPts val="2000"/>
              <a:buChar char="★"/>
            </a:pPr>
            <a:r>
              <a:rPr lang="en" sz="2000"/>
              <a:t>MATH121 (Mathematics)</a:t>
            </a:r>
            <a:endParaRPr sz="2000"/>
          </a:p>
          <a:p>
            <a:pPr marL="457200" lvl="0" indent="-355600" algn="l" rtl="0">
              <a:spcBef>
                <a:spcPts val="600"/>
              </a:spcBef>
              <a:spcAft>
                <a:spcPts val="0"/>
              </a:spcAft>
              <a:buSzPts val="2000"/>
              <a:buChar char="★"/>
            </a:pPr>
            <a:r>
              <a:rPr lang="en" sz="2000"/>
              <a:t>LIFE122 (Life sciences)</a:t>
            </a:r>
            <a:endParaRPr sz="2000"/>
          </a:p>
          <a:p>
            <a:pPr marL="457200" lvl="0" indent="-355600" algn="l" rtl="0">
              <a:spcBef>
                <a:spcPts val="600"/>
              </a:spcBef>
              <a:spcAft>
                <a:spcPts val="0"/>
              </a:spcAft>
              <a:buSzPts val="2000"/>
              <a:buChar char="★"/>
            </a:pPr>
            <a:r>
              <a:rPr lang="en" sz="2000"/>
              <a:t>MATV121 (Mathematics for the senior phase)</a:t>
            </a:r>
            <a:endParaRPr sz="2000"/>
          </a:p>
          <a:p>
            <a:pPr marL="0" lvl="0" indent="0" algn="l" rtl="0">
              <a:spcBef>
                <a:spcPts val="600"/>
              </a:spcBef>
              <a:spcAft>
                <a:spcPts val="0"/>
              </a:spcAft>
              <a:buNone/>
            </a:pP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62"/>
        <p:cNvGrpSpPr/>
        <p:nvPr/>
      </p:nvGrpSpPr>
      <p:grpSpPr>
        <a:xfrm>
          <a:off x="0" y="0"/>
          <a:ext cx="0" cy="0"/>
          <a:chOff x="0" y="0"/>
          <a:chExt cx="0" cy="0"/>
        </a:xfrm>
      </p:grpSpPr>
      <p:sp>
        <p:nvSpPr>
          <p:cNvPr id="863" name="Google Shape;863;p1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105</a:t>
            </a:fld>
            <a:endParaRPr>
              <a:solidFill>
                <a:schemeClr val="accent6"/>
              </a:solidFill>
              <a:latin typeface="Lato"/>
              <a:ea typeface="Lato"/>
              <a:cs typeface="Lato"/>
              <a:sym typeface="Lato"/>
            </a:endParaRPr>
          </a:p>
        </p:txBody>
      </p:sp>
      <p:sp>
        <p:nvSpPr>
          <p:cNvPr id="864" name="Google Shape;864;p117"/>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865" name="Google Shape;865;p117"/>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MATH111 (Mathematics)</a:t>
            </a:r>
            <a:endParaRPr sz="2000"/>
          </a:p>
          <a:p>
            <a:pPr marL="457200" lvl="0" indent="-355600" algn="l" rtl="0">
              <a:spcBef>
                <a:spcPts val="600"/>
              </a:spcBef>
              <a:spcAft>
                <a:spcPts val="0"/>
              </a:spcAft>
              <a:buSzPts val="2000"/>
              <a:buChar char="★"/>
            </a:pPr>
            <a:r>
              <a:rPr lang="en" sz="2000"/>
              <a:t>MATV111 (Mathematics for the senior phase)</a:t>
            </a:r>
            <a:endParaRPr sz="2000"/>
          </a:p>
          <a:p>
            <a:pPr marL="457200" lvl="0" indent="-355600" algn="l" rtl="0">
              <a:spcBef>
                <a:spcPts val="600"/>
              </a:spcBef>
              <a:spcAft>
                <a:spcPts val="0"/>
              </a:spcAft>
              <a:buSzPts val="2000"/>
              <a:buChar char="★"/>
            </a:pPr>
            <a:r>
              <a:rPr lang="en" sz="2000"/>
              <a:t>MATH121 (Mathematics)</a:t>
            </a:r>
            <a:endParaRPr sz="2000"/>
          </a:p>
          <a:p>
            <a:pPr marL="457200" lvl="0" indent="-355600" algn="l" rtl="0">
              <a:spcBef>
                <a:spcPts val="600"/>
              </a:spcBef>
              <a:spcAft>
                <a:spcPts val="0"/>
              </a:spcAft>
              <a:buSzPts val="2000"/>
              <a:buChar char="★"/>
            </a:pPr>
            <a:r>
              <a:rPr lang="en" sz="2000"/>
              <a:t>MATV121 (Mathematics for the senior phase)</a:t>
            </a:r>
            <a:endParaRPr sz="2000"/>
          </a:p>
          <a:p>
            <a:pPr marL="0" lvl="0" indent="0" algn="l" rtl="0">
              <a:spcBef>
                <a:spcPts val="600"/>
              </a:spcBef>
              <a:spcAft>
                <a:spcPts val="0"/>
              </a:spcAft>
              <a:buNone/>
            </a:pP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69"/>
        <p:cNvGrpSpPr/>
        <p:nvPr/>
      </p:nvGrpSpPr>
      <p:grpSpPr>
        <a:xfrm>
          <a:off x="0" y="0"/>
          <a:ext cx="0" cy="0"/>
          <a:chOff x="0" y="0"/>
          <a:chExt cx="0" cy="0"/>
        </a:xfrm>
      </p:grpSpPr>
      <p:sp>
        <p:nvSpPr>
          <p:cNvPr id="870" name="Google Shape;870;p11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106</a:t>
            </a:fld>
            <a:endParaRPr>
              <a:solidFill>
                <a:schemeClr val="accent6"/>
              </a:solidFill>
              <a:latin typeface="Lato"/>
              <a:ea typeface="Lato"/>
              <a:cs typeface="Lato"/>
              <a:sym typeface="Lato"/>
            </a:endParaRPr>
          </a:p>
        </p:txBody>
      </p:sp>
      <p:sp>
        <p:nvSpPr>
          <p:cNvPr id="871" name="Google Shape;871;p118"/>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872" name="Google Shape;872;p118"/>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MATH111 (Mathematics)</a:t>
            </a:r>
            <a:endParaRPr sz="2000"/>
          </a:p>
          <a:p>
            <a:pPr marL="457200" lvl="0" indent="-355600" algn="l" rtl="0">
              <a:spcBef>
                <a:spcPts val="600"/>
              </a:spcBef>
              <a:spcAft>
                <a:spcPts val="0"/>
              </a:spcAft>
              <a:buSzPts val="2000"/>
              <a:buChar char="★"/>
            </a:pPr>
            <a:r>
              <a:rPr lang="en" sz="2000"/>
              <a:t>PHSE112 (Physical sciences)</a:t>
            </a:r>
            <a:endParaRPr sz="2000"/>
          </a:p>
          <a:p>
            <a:pPr marL="457200" lvl="0" indent="-355600" algn="l" rtl="0">
              <a:spcBef>
                <a:spcPts val="600"/>
              </a:spcBef>
              <a:spcAft>
                <a:spcPts val="0"/>
              </a:spcAft>
              <a:buSzPts val="2000"/>
              <a:buChar char="★"/>
            </a:pPr>
            <a:r>
              <a:rPr lang="en" sz="2000"/>
              <a:t>MATV111 (Mathematics for the senior phase)</a:t>
            </a:r>
            <a:endParaRPr sz="2000"/>
          </a:p>
          <a:p>
            <a:pPr marL="457200" lvl="0" indent="-355600" algn="l" rtl="0">
              <a:spcBef>
                <a:spcPts val="600"/>
              </a:spcBef>
              <a:spcAft>
                <a:spcPts val="0"/>
              </a:spcAft>
              <a:buSzPts val="2000"/>
              <a:buChar char="★"/>
            </a:pPr>
            <a:r>
              <a:rPr lang="en" sz="2000"/>
              <a:t>MATH121 (Mathematics)</a:t>
            </a:r>
            <a:endParaRPr sz="2000"/>
          </a:p>
          <a:p>
            <a:pPr marL="457200" lvl="0" indent="-355600" algn="l" rtl="0">
              <a:spcBef>
                <a:spcPts val="600"/>
              </a:spcBef>
              <a:spcAft>
                <a:spcPts val="0"/>
              </a:spcAft>
              <a:buSzPts val="2000"/>
              <a:buChar char="★"/>
            </a:pPr>
            <a:r>
              <a:rPr lang="en" sz="2000"/>
              <a:t>PHSE122 (Physical sciences)</a:t>
            </a:r>
            <a:endParaRPr sz="2000"/>
          </a:p>
          <a:p>
            <a:pPr marL="457200" lvl="0" indent="-355600" algn="l" rtl="0">
              <a:spcBef>
                <a:spcPts val="600"/>
              </a:spcBef>
              <a:spcAft>
                <a:spcPts val="0"/>
              </a:spcAft>
              <a:buSzPts val="2000"/>
              <a:buChar char="★"/>
            </a:pPr>
            <a:r>
              <a:rPr lang="en" sz="2000"/>
              <a:t>MATV121 (Mathematics for the senior phase)</a:t>
            </a:r>
            <a:endParaRPr sz="2000"/>
          </a:p>
          <a:p>
            <a:pPr marL="0" lvl="0" indent="0" algn="l" rtl="0">
              <a:spcBef>
                <a:spcPts val="600"/>
              </a:spcBef>
              <a:spcAft>
                <a:spcPts val="0"/>
              </a:spcAft>
              <a:buNone/>
            </a:pP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76"/>
        <p:cNvGrpSpPr/>
        <p:nvPr/>
      </p:nvGrpSpPr>
      <p:grpSpPr>
        <a:xfrm>
          <a:off x="0" y="0"/>
          <a:ext cx="0" cy="0"/>
          <a:chOff x="0" y="0"/>
          <a:chExt cx="0" cy="0"/>
        </a:xfrm>
      </p:grpSpPr>
      <p:sp>
        <p:nvSpPr>
          <p:cNvPr id="877" name="Google Shape;877;p119"/>
          <p:cNvSpPr txBox="1">
            <a:spLocks noGrp="1"/>
          </p:cNvSpPr>
          <p:nvPr>
            <p:ph type="ctrTitle" idx="4294967295"/>
          </p:nvPr>
        </p:nvSpPr>
        <p:spPr>
          <a:xfrm>
            <a:off x="379050" y="0"/>
            <a:ext cx="8263200" cy="799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000000"/>
                </a:solidFill>
              </a:rPr>
              <a:t>Select your second specialisation subject:</a:t>
            </a:r>
            <a:endParaRPr>
              <a:solidFill>
                <a:srgbClr val="000000"/>
              </a:solidFill>
            </a:endParaRPr>
          </a:p>
        </p:txBody>
      </p:sp>
      <p:sp>
        <p:nvSpPr>
          <p:cNvPr id="878" name="Google Shape;878;p119"/>
          <p:cNvSpPr txBox="1"/>
          <p:nvPr/>
        </p:nvSpPr>
        <p:spPr>
          <a:xfrm>
            <a:off x="379050" y="922750"/>
            <a:ext cx="8263200" cy="35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100">
              <a:latin typeface="Barlow"/>
              <a:ea typeface="Barlow"/>
              <a:cs typeface="Barlow"/>
              <a:sym typeface="Barlow"/>
            </a:endParaRPr>
          </a:p>
          <a:p>
            <a:pPr marL="457200" lvl="0" indent="-361950" algn="l" rtl="0">
              <a:spcBef>
                <a:spcPts val="0"/>
              </a:spcBef>
              <a:spcAft>
                <a:spcPts val="0"/>
              </a:spcAft>
              <a:buSzPts val="2100"/>
              <a:buFont typeface="Barlow Light"/>
              <a:buChar char="➔"/>
            </a:pPr>
            <a:r>
              <a:rPr lang="en" sz="2100" u="sng">
                <a:latin typeface="Barlow Light"/>
                <a:ea typeface="Barlow Light"/>
                <a:cs typeface="Barlow Light"/>
                <a:sym typeface="Barlow Light"/>
                <a:hlinkClick r:id="rId3" action="ppaction://hlinksldjump"/>
              </a:rPr>
              <a:t>Economics</a:t>
            </a:r>
            <a:endParaRPr sz="2100">
              <a:latin typeface="Barlow Light"/>
              <a:ea typeface="Barlow Light"/>
              <a:cs typeface="Barlow Light"/>
              <a:sym typeface="Barlow Light"/>
            </a:endParaRPr>
          </a:p>
          <a:p>
            <a:pPr marL="457200" lvl="0" indent="-355600" algn="l" rtl="0">
              <a:spcBef>
                <a:spcPts val="0"/>
              </a:spcBef>
              <a:spcAft>
                <a:spcPts val="0"/>
              </a:spcAft>
              <a:buSzPts val="2000"/>
              <a:buFont typeface="Barlow Light"/>
              <a:buChar char="➔"/>
            </a:pPr>
            <a:r>
              <a:rPr lang="en" sz="2100" u="sng">
                <a:latin typeface="Barlow Light"/>
                <a:ea typeface="Barlow Light"/>
                <a:cs typeface="Barlow Light"/>
                <a:sym typeface="Barlow Light"/>
                <a:hlinkClick r:id="rId4" action="ppaction://hlinksldjump"/>
              </a:rPr>
              <a:t>English</a:t>
            </a:r>
            <a:r>
              <a:rPr lang="en" sz="2100">
                <a:latin typeface="Barlow Light"/>
                <a:ea typeface="Barlow Light"/>
                <a:cs typeface="Barlow Light"/>
                <a:sym typeface="Barlow Light"/>
              </a:rPr>
              <a:t> </a:t>
            </a:r>
            <a:r>
              <a:rPr lang="en" sz="1800">
                <a:latin typeface="Barlow Light"/>
                <a:ea typeface="Barlow Light"/>
                <a:cs typeface="Barlow Light"/>
                <a:sym typeface="Barlow Light"/>
              </a:rPr>
              <a:t>(PREREQUISITE = at least 50% for English Home Language in matric OR at least 60% for English First Additional Language in matric)</a:t>
            </a:r>
            <a:endParaRPr sz="1800">
              <a:latin typeface="Barlow Light"/>
              <a:ea typeface="Barlow Light"/>
              <a:cs typeface="Barlow Light"/>
              <a:sym typeface="Barlow Light"/>
            </a:endParaRPr>
          </a:p>
          <a:p>
            <a:pPr marL="457200" lvl="0" indent="-361950" algn="l" rtl="0">
              <a:spcBef>
                <a:spcPts val="0"/>
              </a:spcBef>
              <a:spcAft>
                <a:spcPts val="0"/>
              </a:spcAft>
              <a:buSzPts val="2100"/>
              <a:buFont typeface="Barlow Light"/>
              <a:buChar char="➔"/>
            </a:pPr>
            <a:r>
              <a:rPr lang="en" sz="2100" u="sng">
                <a:latin typeface="Barlow Light"/>
                <a:ea typeface="Barlow Light"/>
                <a:cs typeface="Barlow Light"/>
                <a:sym typeface="Barlow Light"/>
                <a:hlinkClick r:id="rId5" action="ppaction://hlinksldjump"/>
              </a:rPr>
              <a:t>Geography</a:t>
            </a:r>
            <a:endParaRPr sz="2100">
              <a:latin typeface="Barlow Light"/>
              <a:ea typeface="Barlow Light"/>
              <a:cs typeface="Barlow Light"/>
              <a:sym typeface="Barlow Light"/>
            </a:endParaRPr>
          </a:p>
          <a:p>
            <a:pPr marL="457200" lvl="0" indent="-342900" algn="l" rtl="0">
              <a:spcBef>
                <a:spcPts val="0"/>
              </a:spcBef>
              <a:spcAft>
                <a:spcPts val="0"/>
              </a:spcAft>
              <a:buClr>
                <a:srgbClr val="FFFFFF"/>
              </a:buClr>
              <a:buSzPts val="1800"/>
              <a:buFont typeface="Barlow Light"/>
              <a:buChar char="➔"/>
            </a:pPr>
            <a:r>
              <a:rPr lang="en" sz="2100" u="sng">
                <a:latin typeface="Barlow Light"/>
                <a:ea typeface="Barlow Light"/>
                <a:cs typeface="Barlow Light"/>
                <a:sym typeface="Barlow Light"/>
                <a:hlinkClick r:id="rId6" action="ppaction://hlinksldjump"/>
              </a:rPr>
              <a:t>Life sciences</a:t>
            </a:r>
            <a:r>
              <a:rPr lang="en" sz="1800">
                <a:latin typeface="Barlow Light"/>
                <a:ea typeface="Barlow Light"/>
                <a:cs typeface="Barlow Light"/>
                <a:sym typeface="Barlow Light"/>
              </a:rPr>
              <a:t> (PREREQUISITE = at least 50% for Life Sciences in matric</a:t>
            </a:r>
            <a:endParaRPr sz="2100">
              <a:latin typeface="Barlow Light"/>
              <a:ea typeface="Barlow Light"/>
              <a:cs typeface="Barlow Light"/>
              <a:sym typeface="Barlow Light"/>
            </a:endParaRPr>
          </a:p>
        </p:txBody>
      </p:sp>
      <p:sp>
        <p:nvSpPr>
          <p:cNvPr id="879" name="Google Shape;879;p11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107</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83"/>
        <p:cNvGrpSpPr/>
        <p:nvPr/>
      </p:nvGrpSpPr>
      <p:grpSpPr>
        <a:xfrm>
          <a:off x="0" y="0"/>
          <a:ext cx="0" cy="0"/>
          <a:chOff x="0" y="0"/>
          <a:chExt cx="0" cy="0"/>
        </a:xfrm>
      </p:grpSpPr>
      <p:sp>
        <p:nvSpPr>
          <p:cNvPr id="884" name="Google Shape;884;p12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108</a:t>
            </a:fld>
            <a:endParaRPr>
              <a:solidFill>
                <a:schemeClr val="accent6"/>
              </a:solidFill>
              <a:latin typeface="Lato"/>
              <a:ea typeface="Lato"/>
              <a:cs typeface="Lato"/>
              <a:sym typeface="Lato"/>
            </a:endParaRPr>
          </a:p>
        </p:txBody>
      </p:sp>
      <p:sp>
        <p:nvSpPr>
          <p:cNvPr id="885" name="Google Shape;885;p120"/>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886" name="Google Shape;886;p120"/>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SEFV111 (Setswana)</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SEFV121 (Setswana)</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90"/>
        <p:cNvGrpSpPr/>
        <p:nvPr/>
      </p:nvGrpSpPr>
      <p:grpSpPr>
        <a:xfrm>
          <a:off x="0" y="0"/>
          <a:ext cx="0" cy="0"/>
          <a:chOff x="0" y="0"/>
          <a:chExt cx="0" cy="0"/>
        </a:xfrm>
      </p:grpSpPr>
      <p:sp>
        <p:nvSpPr>
          <p:cNvPr id="891" name="Google Shape;891;p12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109</a:t>
            </a:fld>
            <a:endParaRPr>
              <a:solidFill>
                <a:schemeClr val="accent6"/>
              </a:solidFill>
              <a:latin typeface="Lato"/>
              <a:ea typeface="Lato"/>
              <a:cs typeface="Lato"/>
              <a:sym typeface="Lato"/>
            </a:endParaRPr>
          </a:p>
        </p:txBody>
      </p:sp>
      <p:sp>
        <p:nvSpPr>
          <p:cNvPr id="892" name="Google Shape;892;p121"/>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893" name="Google Shape;893;p121"/>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SEFV111 (Setswana)</a:t>
            </a:r>
            <a:endParaRPr sz="2000"/>
          </a:p>
          <a:p>
            <a:pPr marL="457200" lvl="0" indent="-355600" algn="l" rtl="0">
              <a:spcBef>
                <a:spcPts val="600"/>
              </a:spcBef>
              <a:spcAft>
                <a:spcPts val="0"/>
              </a:spcAft>
              <a:buSzPts val="2000"/>
              <a:buChar char="★"/>
            </a:pPr>
            <a:r>
              <a:rPr lang="en" sz="2000"/>
              <a:t>SEFV121 (Setswana)</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5"/>
        <p:cNvGrpSpPr/>
        <p:nvPr/>
      </p:nvGrpSpPr>
      <p:grpSpPr>
        <a:xfrm>
          <a:off x="0" y="0"/>
          <a:ext cx="0" cy="0"/>
          <a:chOff x="0" y="0"/>
          <a:chExt cx="0" cy="0"/>
        </a:xfrm>
      </p:grpSpPr>
      <p:sp>
        <p:nvSpPr>
          <p:cNvPr id="206" name="Google Shape;206;p23"/>
          <p:cNvSpPr txBox="1">
            <a:spLocks noGrp="1"/>
          </p:cNvSpPr>
          <p:nvPr>
            <p:ph type="sldNum" idx="12"/>
          </p:nvPr>
        </p:nvSpPr>
        <p:spPr>
          <a:xfrm>
            <a:off x="8504254" y="4489800"/>
            <a:ext cx="653700" cy="653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lt1"/>
                </a:solidFill>
              </a:rPr>
              <a:t>11</a:t>
            </a:fld>
            <a:endParaRPr>
              <a:solidFill>
                <a:schemeClr val="lt1"/>
              </a:solidFill>
            </a:endParaRPr>
          </a:p>
        </p:txBody>
      </p:sp>
      <p:sp>
        <p:nvSpPr>
          <p:cNvPr id="207" name="Google Shape;207;p23"/>
          <p:cNvSpPr txBox="1">
            <a:spLocks noGrp="1"/>
          </p:cNvSpPr>
          <p:nvPr>
            <p:ph type="title"/>
          </p:nvPr>
        </p:nvSpPr>
        <p:spPr>
          <a:xfrm>
            <a:off x="468000" y="651600"/>
            <a:ext cx="43104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500"/>
              <a:t>Modules for which you should register for the year</a:t>
            </a:r>
            <a:endParaRPr sz="2500"/>
          </a:p>
        </p:txBody>
      </p:sp>
      <p:sp>
        <p:nvSpPr>
          <p:cNvPr id="208" name="Google Shape;208;p23"/>
          <p:cNvSpPr txBox="1">
            <a:spLocks noGrp="1"/>
          </p:cNvSpPr>
          <p:nvPr>
            <p:ph type="body" idx="4294967295"/>
          </p:nvPr>
        </p:nvSpPr>
        <p:spPr>
          <a:xfrm>
            <a:off x="193375" y="1305300"/>
            <a:ext cx="7513800" cy="3597000"/>
          </a:xfrm>
          <a:prstGeom prst="rect">
            <a:avLst/>
          </a:prstGeom>
        </p:spPr>
        <p:txBody>
          <a:bodyPr spcFirstLastPara="1" wrap="square" lIns="91425" tIns="91425" rIns="91425" bIns="91425" anchor="t" anchorCtr="0">
            <a:noAutofit/>
          </a:bodyPr>
          <a:lstStyle/>
          <a:p>
            <a:pPr marL="457200" lvl="0" indent="-349250" algn="l" rtl="0">
              <a:spcBef>
                <a:spcPts val="600"/>
              </a:spcBef>
              <a:spcAft>
                <a:spcPts val="0"/>
              </a:spcAft>
              <a:buSzPts val="1900"/>
              <a:buChar char="★"/>
            </a:pPr>
            <a:r>
              <a:rPr lang="en" sz="1900"/>
              <a:t>All compulsory modules listed on slide 6</a:t>
            </a:r>
            <a:endParaRPr sz="1900"/>
          </a:p>
          <a:p>
            <a:pPr marL="457200" lvl="0" indent="0" algn="l" rtl="0">
              <a:spcBef>
                <a:spcPts val="600"/>
              </a:spcBef>
              <a:spcAft>
                <a:spcPts val="0"/>
              </a:spcAft>
              <a:buNone/>
            </a:pPr>
            <a:r>
              <a:rPr lang="en" sz="1900" b="1">
                <a:latin typeface="Barlow"/>
                <a:ea typeface="Barlow"/>
                <a:cs typeface="Barlow"/>
                <a:sym typeface="Barlow"/>
              </a:rPr>
              <a:t>AND</a:t>
            </a:r>
            <a:endParaRPr sz="1900"/>
          </a:p>
          <a:p>
            <a:pPr marL="457200" lvl="0" indent="-349250" algn="l" rtl="0">
              <a:spcBef>
                <a:spcPts val="600"/>
              </a:spcBef>
              <a:spcAft>
                <a:spcPts val="0"/>
              </a:spcAft>
              <a:buSzPts val="1900"/>
              <a:buChar char="★"/>
            </a:pPr>
            <a:r>
              <a:rPr lang="en" sz="1900"/>
              <a:t>ENGV111 (English) </a:t>
            </a:r>
            <a:endParaRPr sz="1900"/>
          </a:p>
          <a:p>
            <a:pPr marL="457200" lvl="0" indent="-349250" algn="l" rtl="0">
              <a:spcBef>
                <a:spcPts val="600"/>
              </a:spcBef>
              <a:spcAft>
                <a:spcPts val="0"/>
              </a:spcAft>
              <a:buSzPts val="1900"/>
              <a:buChar char="★"/>
            </a:pPr>
            <a:r>
              <a:rPr lang="en" sz="1900"/>
              <a:t>MATF111 (Introduction to Mathematics)</a:t>
            </a:r>
            <a:endParaRPr sz="1900"/>
          </a:p>
          <a:p>
            <a:pPr marL="457200" lvl="0" indent="-355600" algn="l" rtl="0">
              <a:spcBef>
                <a:spcPts val="600"/>
              </a:spcBef>
              <a:spcAft>
                <a:spcPts val="0"/>
              </a:spcAft>
              <a:buSzPts val="2000"/>
              <a:buChar char="★"/>
            </a:pPr>
            <a:r>
              <a:rPr lang="en" sz="1900"/>
              <a:t>ENGV121 (English) </a:t>
            </a:r>
            <a:r>
              <a:rPr lang="en" sz="1700">
                <a:latin typeface="Barlow SemiBold"/>
                <a:ea typeface="Barlow SemiBold"/>
                <a:cs typeface="Barlow SemiBold"/>
                <a:sym typeface="Barlow SemiBold"/>
              </a:rPr>
              <a:t>[PREREQUISITE = a participation </a:t>
            </a:r>
            <a:endParaRPr sz="1700">
              <a:latin typeface="Barlow SemiBold"/>
              <a:ea typeface="Barlow SemiBold"/>
              <a:cs typeface="Barlow SemiBold"/>
              <a:sym typeface="Barlow SemiBold"/>
            </a:endParaRPr>
          </a:p>
          <a:p>
            <a:pPr marL="457200" lvl="0" indent="0" algn="l" rtl="0">
              <a:spcBef>
                <a:spcPts val="600"/>
              </a:spcBef>
              <a:spcAft>
                <a:spcPts val="0"/>
              </a:spcAft>
              <a:buNone/>
            </a:pPr>
            <a:r>
              <a:rPr lang="en" sz="1700">
                <a:latin typeface="Barlow SemiBold"/>
                <a:ea typeface="Barlow SemiBold"/>
                <a:cs typeface="Barlow SemiBold"/>
                <a:sym typeface="Barlow SemiBold"/>
              </a:rPr>
              <a:t>mark of at least 40% for ENGV111]</a:t>
            </a:r>
            <a:endParaRPr sz="1900"/>
          </a:p>
          <a:p>
            <a:pPr marL="457200" lvl="0" indent="-349250" algn="l" rtl="0">
              <a:spcBef>
                <a:spcPts val="600"/>
              </a:spcBef>
              <a:spcAft>
                <a:spcPts val="0"/>
              </a:spcAft>
              <a:buSzPts val="1900"/>
              <a:buChar char="★"/>
            </a:pPr>
            <a:r>
              <a:rPr lang="en" sz="1900"/>
              <a:t>READ121 (Strategic reading in the content areas)</a:t>
            </a:r>
            <a:endParaRPr sz="1900"/>
          </a:p>
          <a:p>
            <a:pPr marL="0" lvl="0" indent="0" algn="l" rtl="0">
              <a:spcBef>
                <a:spcPts val="600"/>
              </a:spcBef>
              <a:spcAft>
                <a:spcPts val="0"/>
              </a:spcAft>
              <a:buNone/>
            </a:pPr>
            <a:endParaRPr sz="230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97"/>
        <p:cNvGrpSpPr/>
        <p:nvPr/>
      </p:nvGrpSpPr>
      <p:grpSpPr>
        <a:xfrm>
          <a:off x="0" y="0"/>
          <a:ext cx="0" cy="0"/>
          <a:chOff x="0" y="0"/>
          <a:chExt cx="0" cy="0"/>
        </a:xfrm>
      </p:grpSpPr>
      <p:sp>
        <p:nvSpPr>
          <p:cNvPr id="898" name="Google Shape;898;p12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110</a:t>
            </a:fld>
            <a:endParaRPr>
              <a:solidFill>
                <a:schemeClr val="accent6"/>
              </a:solidFill>
              <a:latin typeface="Lato"/>
              <a:ea typeface="Lato"/>
              <a:cs typeface="Lato"/>
              <a:sym typeface="Lato"/>
            </a:endParaRPr>
          </a:p>
        </p:txBody>
      </p:sp>
      <p:sp>
        <p:nvSpPr>
          <p:cNvPr id="899" name="Google Shape;899;p122"/>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900" name="Google Shape;900;p122"/>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SEFV111 (Setswana)</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SEFV121 (Setswana)</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04"/>
        <p:cNvGrpSpPr/>
        <p:nvPr/>
      </p:nvGrpSpPr>
      <p:grpSpPr>
        <a:xfrm>
          <a:off x="0" y="0"/>
          <a:ext cx="0" cy="0"/>
          <a:chOff x="0" y="0"/>
          <a:chExt cx="0" cy="0"/>
        </a:xfrm>
      </p:grpSpPr>
      <p:sp>
        <p:nvSpPr>
          <p:cNvPr id="905" name="Google Shape;905;p123"/>
          <p:cNvSpPr txBox="1">
            <a:spLocks noGrp="1"/>
          </p:cNvSpPr>
          <p:nvPr>
            <p:ph type="ctrTitle" idx="4294967295"/>
          </p:nvPr>
        </p:nvSpPr>
        <p:spPr>
          <a:xfrm>
            <a:off x="58075" y="71375"/>
            <a:ext cx="8751900" cy="44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500"/>
              <a:t>Select your second specialisation subject:</a:t>
            </a:r>
            <a:endParaRPr sz="2500"/>
          </a:p>
        </p:txBody>
      </p:sp>
      <p:sp>
        <p:nvSpPr>
          <p:cNvPr id="906" name="Google Shape;906;p123"/>
          <p:cNvSpPr txBox="1">
            <a:spLocks noGrp="1"/>
          </p:cNvSpPr>
          <p:nvPr>
            <p:ph type="subTitle" idx="4294967295"/>
          </p:nvPr>
        </p:nvSpPr>
        <p:spPr>
          <a:xfrm>
            <a:off x="367225" y="749250"/>
            <a:ext cx="7693500" cy="4331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sz="2200">
              <a:solidFill>
                <a:srgbClr val="000000"/>
              </a:solidFill>
            </a:endParaRPr>
          </a:p>
          <a:p>
            <a:pPr marL="457200" lvl="0" indent="-368300" algn="l" rtl="0">
              <a:spcBef>
                <a:spcPts val="600"/>
              </a:spcBef>
              <a:spcAft>
                <a:spcPts val="0"/>
              </a:spcAft>
              <a:buClr>
                <a:srgbClr val="000000"/>
              </a:buClr>
              <a:buSzPts val="2200"/>
              <a:buChar char="●"/>
            </a:pPr>
            <a:r>
              <a:rPr lang="en" sz="2200" u="sng">
                <a:solidFill>
                  <a:srgbClr val="000000"/>
                </a:solidFill>
                <a:hlinkClick r:id="rId3" action="ppaction://hlinksldjump">
                  <a:extLst>
                    <a:ext uri="{A12FA001-AC4F-418D-AE19-62706E023703}">
                      <ahyp:hlinkClr xmlns:ahyp="http://schemas.microsoft.com/office/drawing/2018/hyperlinkcolor" val="tx"/>
                    </a:ext>
                  </a:extLst>
                </a:hlinkClick>
              </a:rPr>
              <a:t>Business studie</a:t>
            </a:r>
            <a:r>
              <a:rPr lang="en" sz="2200">
                <a:solidFill>
                  <a:srgbClr val="000000"/>
                </a:solidFill>
              </a:rPr>
              <a:t>s</a:t>
            </a:r>
            <a:endParaRPr sz="2200">
              <a:solidFill>
                <a:srgbClr val="000000"/>
              </a:solidFill>
            </a:endParaRPr>
          </a:p>
          <a:p>
            <a:pPr marL="457200" lvl="0" indent="-368300" algn="l" rtl="0">
              <a:spcBef>
                <a:spcPts val="600"/>
              </a:spcBef>
              <a:spcAft>
                <a:spcPts val="0"/>
              </a:spcAft>
              <a:buClr>
                <a:srgbClr val="000000"/>
              </a:buClr>
              <a:buSzPts val="2200"/>
              <a:buChar char="●"/>
            </a:pPr>
            <a:r>
              <a:rPr lang="en" sz="2200" u="sng">
                <a:solidFill>
                  <a:srgbClr val="000000"/>
                </a:solidFill>
                <a:hlinkClick r:id="rId4" action="ppaction://hlinksldjump">
                  <a:extLst>
                    <a:ext uri="{A12FA001-AC4F-418D-AE19-62706E023703}">
                      <ahyp:hlinkClr xmlns:ahyp="http://schemas.microsoft.com/office/drawing/2018/hyperlinkcolor" val="tx"/>
                    </a:ext>
                  </a:extLst>
                </a:hlinkClick>
              </a:rPr>
              <a:t>Economics</a:t>
            </a:r>
            <a:endParaRPr sz="2200">
              <a:solidFill>
                <a:srgbClr val="000000"/>
              </a:solidFill>
            </a:endParaRPr>
          </a:p>
          <a:p>
            <a:pPr marL="457200" lvl="0" indent="-381000" algn="l" rtl="0">
              <a:spcBef>
                <a:spcPts val="600"/>
              </a:spcBef>
              <a:spcAft>
                <a:spcPts val="0"/>
              </a:spcAft>
              <a:buClr>
                <a:srgbClr val="000000"/>
              </a:buClr>
              <a:buSzPts val="2400"/>
              <a:buChar char="●"/>
            </a:pPr>
            <a:r>
              <a:rPr lang="en" sz="2200" u="sng">
                <a:solidFill>
                  <a:srgbClr val="000000"/>
                </a:solidFill>
                <a:hlinkClick r:id="rId5" action="ppaction://hlinksldjump">
                  <a:extLst>
                    <a:ext uri="{A12FA001-AC4F-418D-AE19-62706E023703}">
                      <ahyp:hlinkClr xmlns:ahyp="http://schemas.microsoft.com/office/drawing/2018/hyperlinkcolor" val="tx"/>
                    </a:ext>
                  </a:extLst>
                </a:hlinkClick>
              </a:rPr>
              <a:t>English</a:t>
            </a:r>
            <a:r>
              <a:rPr lang="en" sz="2200">
                <a:solidFill>
                  <a:srgbClr val="000000"/>
                </a:solidFill>
              </a:rPr>
              <a:t> </a:t>
            </a:r>
            <a:r>
              <a:rPr lang="en" sz="1300">
                <a:solidFill>
                  <a:srgbClr val="000000"/>
                </a:solidFill>
              </a:rPr>
              <a:t>(PREREQUISITE = at least 50% for English Home Language in matric OR at least 60% for English First Additional Language in matric)</a:t>
            </a:r>
            <a:endParaRPr sz="2200">
              <a:solidFill>
                <a:srgbClr val="000000"/>
              </a:solidFill>
            </a:endParaRPr>
          </a:p>
          <a:p>
            <a:pPr marL="457200" lvl="0" indent="-368300" algn="l" rtl="0">
              <a:spcBef>
                <a:spcPts val="600"/>
              </a:spcBef>
              <a:spcAft>
                <a:spcPts val="0"/>
              </a:spcAft>
              <a:buClr>
                <a:srgbClr val="000000"/>
              </a:buClr>
              <a:buSzPts val="2200"/>
              <a:buChar char="●"/>
            </a:pPr>
            <a:r>
              <a:rPr lang="en" sz="2200" u="sng">
                <a:solidFill>
                  <a:srgbClr val="000000"/>
                </a:solidFill>
                <a:hlinkClick r:id="" action="ppaction://noaction">
                  <a:extLst>
                    <a:ext uri="{A12FA001-AC4F-418D-AE19-62706E023703}">
                      <ahyp:hlinkClr xmlns:ahyp="http://schemas.microsoft.com/office/drawing/2018/hyperlinkcolor" val="tx"/>
                    </a:ext>
                  </a:extLst>
                </a:hlinkClick>
              </a:rPr>
              <a:t>Physical sciences</a:t>
            </a:r>
            <a:r>
              <a:rPr lang="en" sz="2200">
                <a:solidFill>
                  <a:srgbClr val="000000"/>
                </a:solidFill>
              </a:rPr>
              <a:t> </a:t>
            </a:r>
            <a:r>
              <a:rPr lang="en" sz="1300">
                <a:solidFill>
                  <a:srgbClr val="000000"/>
                </a:solidFill>
              </a:rPr>
              <a:t>(PREREQUISITE = at least 50% for Physical Science in matric)</a:t>
            </a:r>
            <a:endParaRPr sz="2200">
              <a:solidFill>
                <a:srgbClr val="000000"/>
              </a:solidFill>
            </a:endParaRPr>
          </a:p>
        </p:txBody>
      </p:sp>
      <p:sp>
        <p:nvSpPr>
          <p:cNvPr id="907" name="Google Shape;907;p12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111</a:t>
            </a:fld>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11"/>
        <p:cNvGrpSpPr/>
        <p:nvPr/>
      </p:nvGrpSpPr>
      <p:grpSpPr>
        <a:xfrm>
          <a:off x="0" y="0"/>
          <a:ext cx="0" cy="0"/>
          <a:chOff x="0" y="0"/>
          <a:chExt cx="0" cy="0"/>
        </a:xfrm>
      </p:grpSpPr>
      <p:sp>
        <p:nvSpPr>
          <p:cNvPr id="912" name="Google Shape;912;p12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112</a:t>
            </a:fld>
            <a:endParaRPr>
              <a:solidFill>
                <a:schemeClr val="accent6"/>
              </a:solidFill>
              <a:latin typeface="Lato"/>
              <a:ea typeface="Lato"/>
              <a:cs typeface="Lato"/>
              <a:sym typeface="Lato"/>
            </a:endParaRPr>
          </a:p>
        </p:txBody>
      </p:sp>
      <p:sp>
        <p:nvSpPr>
          <p:cNvPr id="913" name="Google Shape;913;p124"/>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914" name="Google Shape;914;p124"/>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BSTE112 (Business Studies)</a:t>
            </a:r>
            <a:endParaRPr sz="2000"/>
          </a:p>
          <a:p>
            <a:pPr marL="457200" lvl="0" indent="-355600" algn="l" rtl="0">
              <a:spcBef>
                <a:spcPts val="600"/>
              </a:spcBef>
              <a:spcAft>
                <a:spcPts val="0"/>
              </a:spcAft>
              <a:buSzPts val="2000"/>
              <a:buChar char="★"/>
            </a:pPr>
            <a:r>
              <a:rPr lang="en" sz="2000"/>
              <a:t>BSTE122 (Business Studies)</a:t>
            </a:r>
            <a:endParaRPr sz="2000"/>
          </a:p>
          <a:p>
            <a:pPr marL="0" lvl="0" indent="0" algn="l" rtl="0">
              <a:spcBef>
                <a:spcPts val="600"/>
              </a:spcBef>
              <a:spcAft>
                <a:spcPts val="0"/>
              </a:spcAft>
              <a:buNone/>
            </a:pPr>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18"/>
        <p:cNvGrpSpPr/>
        <p:nvPr/>
      </p:nvGrpSpPr>
      <p:grpSpPr>
        <a:xfrm>
          <a:off x="0" y="0"/>
          <a:ext cx="0" cy="0"/>
          <a:chOff x="0" y="0"/>
          <a:chExt cx="0" cy="0"/>
        </a:xfrm>
      </p:grpSpPr>
      <p:sp>
        <p:nvSpPr>
          <p:cNvPr id="919" name="Google Shape;919;p12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113</a:t>
            </a:fld>
            <a:endParaRPr>
              <a:solidFill>
                <a:schemeClr val="accent6"/>
              </a:solidFill>
              <a:latin typeface="Lato"/>
              <a:ea typeface="Lato"/>
              <a:cs typeface="Lato"/>
              <a:sym typeface="Lato"/>
            </a:endParaRPr>
          </a:p>
        </p:txBody>
      </p:sp>
      <p:sp>
        <p:nvSpPr>
          <p:cNvPr id="920" name="Google Shape;920;p125"/>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921" name="Google Shape;921;p125"/>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ECOE112 (Economics)</a:t>
            </a:r>
            <a:endParaRPr sz="2000"/>
          </a:p>
          <a:p>
            <a:pPr marL="457200" lvl="0" indent="-355600" algn="l" rtl="0">
              <a:spcBef>
                <a:spcPts val="600"/>
              </a:spcBef>
              <a:spcAft>
                <a:spcPts val="0"/>
              </a:spcAft>
              <a:buSzPts val="2000"/>
              <a:buChar char="★"/>
            </a:pPr>
            <a:r>
              <a:rPr lang="en" sz="2000"/>
              <a:t>ECOE122 (Economics)</a:t>
            </a:r>
            <a:endParaRPr sz="2000"/>
          </a:p>
          <a:p>
            <a:pPr marL="0" lvl="0" indent="0" algn="l" rtl="0">
              <a:spcBef>
                <a:spcPts val="600"/>
              </a:spcBef>
              <a:spcAft>
                <a:spcPts val="0"/>
              </a:spcAft>
              <a:buNone/>
            </a:pPr>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25"/>
        <p:cNvGrpSpPr/>
        <p:nvPr/>
      </p:nvGrpSpPr>
      <p:grpSpPr>
        <a:xfrm>
          <a:off x="0" y="0"/>
          <a:ext cx="0" cy="0"/>
          <a:chOff x="0" y="0"/>
          <a:chExt cx="0" cy="0"/>
        </a:xfrm>
      </p:grpSpPr>
      <p:sp>
        <p:nvSpPr>
          <p:cNvPr id="926" name="Google Shape;926;p12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114</a:t>
            </a:fld>
            <a:endParaRPr>
              <a:solidFill>
                <a:schemeClr val="accent6"/>
              </a:solidFill>
              <a:latin typeface="Lato"/>
              <a:ea typeface="Lato"/>
              <a:cs typeface="Lato"/>
              <a:sym typeface="Lato"/>
            </a:endParaRPr>
          </a:p>
        </p:txBody>
      </p:sp>
      <p:sp>
        <p:nvSpPr>
          <p:cNvPr id="927" name="Google Shape;927;p126"/>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928" name="Google Shape;928;p126"/>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ENGV111 (English)</a:t>
            </a:r>
            <a:endParaRPr sz="2000"/>
          </a:p>
          <a:p>
            <a:pPr marL="457200" lvl="0" indent="-355600" algn="l" rtl="0">
              <a:spcBef>
                <a:spcPts val="600"/>
              </a:spcBef>
              <a:spcAft>
                <a:spcPts val="0"/>
              </a:spcAft>
              <a:buSzPts val="2000"/>
              <a:buChar char="★"/>
            </a:pPr>
            <a:r>
              <a:rPr lang="en" sz="2000"/>
              <a:t>ENGV121 (English) </a:t>
            </a:r>
            <a:r>
              <a:rPr lang="en">
                <a:latin typeface="Barlow SemiBold"/>
                <a:ea typeface="Barlow SemiBold"/>
                <a:cs typeface="Barlow SemiBold"/>
                <a:sym typeface="Barlow SemiBold"/>
              </a:rPr>
              <a:t>[PREREQUISITE = a participation mark of at least 40% for ENGV111]</a:t>
            </a:r>
            <a:endParaRPr sz="2000"/>
          </a:p>
          <a:p>
            <a:pPr marL="0" lvl="0" indent="0" algn="l" rtl="0">
              <a:spcBef>
                <a:spcPts val="600"/>
              </a:spcBef>
              <a:spcAft>
                <a:spcPts val="0"/>
              </a:spcAft>
              <a:buNone/>
            </a:pPr>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32"/>
        <p:cNvGrpSpPr/>
        <p:nvPr/>
      </p:nvGrpSpPr>
      <p:grpSpPr>
        <a:xfrm>
          <a:off x="0" y="0"/>
          <a:ext cx="0" cy="0"/>
          <a:chOff x="0" y="0"/>
          <a:chExt cx="0" cy="0"/>
        </a:xfrm>
      </p:grpSpPr>
      <p:sp>
        <p:nvSpPr>
          <p:cNvPr id="933" name="Google Shape;933;p127"/>
          <p:cNvSpPr txBox="1">
            <a:spLocks noGrp="1"/>
          </p:cNvSpPr>
          <p:nvPr>
            <p:ph type="ctrTitle" idx="4294967295"/>
          </p:nvPr>
        </p:nvSpPr>
        <p:spPr>
          <a:xfrm>
            <a:off x="1330275" y="116350"/>
            <a:ext cx="5932500" cy="134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800"/>
              <a:t>	Select your second specialisation subject:</a:t>
            </a:r>
            <a:endParaRPr sz="3800"/>
          </a:p>
        </p:txBody>
      </p:sp>
      <p:sp>
        <p:nvSpPr>
          <p:cNvPr id="934" name="Google Shape;934;p127"/>
          <p:cNvSpPr txBox="1"/>
          <p:nvPr/>
        </p:nvSpPr>
        <p:spPr>
          <a:xfrm>
            <a:off x="334275" y="1618625"/>
            <a:ext cx="8084400" cy="197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a:latin typeface="Barlow"/>
              <a:ea typeface="Barlow"/>
              <a:cs typeface="Barlow"/>
              <a:sym typeface="Barlow"/>
            </a:endParaRPr>
          </a:p>
          <a:p>
            <a:pPr marL="457200" lvl="0" indent="-355600" algn="l" rtl="0">
              <a:spcBef>
                <a:spcPts val="0"/>
              </a:spcBef>
              <a:spcAft>
                <a:spcPts val="0"/>
              </a:spcAft>
              <a:buSzPts val="2000"/>
              <a:buFont typeface="Barlow Light"/>
              <a:buChar char="★"/>
            </a:pPr>
            <a:r>
              <a:rPr lang="en" sz="2000" u="sng">
                <a:latin typeface="Barlow Light"/>
                <a:ea typeface="Barlow Light"/>
                <a:cs typeface="Barlow Light"/>
                <a:sym typeface="Barlow Light"/>
                <a:hlinkClick r:id="rId3" action="ppaction://hlinksldjump"/>
              </a:rPr>
              <a:t>Economics</a:t>
            </a:r>
            <a:endParaRPr sz="2000">
              <a:latin typeface="Barlow Light"/>
              <a:ea typeface="Barlow Light"/>
              <a:cs typeface="Barlow Light"/>
              <a:sym typeface="Barlow Light"/>
            </a:endParaRPr>
          </a:p>
          <a:p>
            <a:pPr marL="457200" lvl="0" indent="-355600" algn="l" rtl="0">
              <a:spcBef>
                <a:spcPts val="0"/>
              </a:spcBef>
              <a:spcAft>
                <a:spcPts val="0"/>
              </a:spcAft>
              <a:buSzPts val="2000"/>
              <a:buFont typeface="Barlow Light"/>
              <a:buChar char="★"/>
            </a:pPr>
            <a:r>
              <a:rPr lang="en" sz="2000" u="sng">
                <a:latin typeface="Barlow Light"/>
                <a:ea typeface="Barlow Light"/>
                <a:cs typeface="Barlow Light"/>
                <a:sym typeface="Barlow Light"/>
                <a:hlinkClick r:id="rId4" action="ppaction://hlinksldjump"/>
              </a:rPr>
              <a:t>English</a:t>
            </a:r>
            <a:r>
              <a:rPr lang="en" sz="1500">
                <a:latin typeface="Barlow Light"/>
                <a:ea typeface="Barlow Light"/>
                <a:cs typeface="Barlow Light"/>
                <a:sym typeface="Barlow Light"/>
              </a:rPr>
              <a:t>  (PREREQUISITE = at least 50% for English Home Language in matric OR at least 60% for English First Additional Language in matric)</a:t>
            </a:r>
            <a:endParaRPr sz="1500">
              <a:latin typeface="Barlow Light"/>
              <a:ea typeface="Barlow Light"/>
              <a:cs typeface="Barlow Light"/>
              <a:sym typeface="Barlow Light"/>
            </a:endParaRPr>
          </a:p>
          <a:p>
            <a:pPr marL="457200" lvl="0" indent="-355600" algn="l" rtl="0">
              <a:spcBef>
                <a:spcPts val="0"/>
              </a:spcBef>
              <a:spcAft>
                <a:spcPts val="0"/>
              </a:spcAft>
              <a:buSzPts val="2000"/>
              <a:buFont typeface="Barlow Light"/>
              <a:buChar char="★"/>
            </a:pPr>
            <a:r>
              <a:rPr lang="en" sz="2000" u="sng">
                <a:latin typeface="Barlow Light"/>
                <a:ea typeface="Barlow Light"/>
                <a:cs typeface="Barlow Light"/>
                <a:sym typeface="Barlow Light"/>
                <a:hlinkClick r:id="rId5" action="ppaction://hlinksldjump"/>
              </a:rPr>
              <a:t>Geography</a:t>
            </a:r>
            <a:endParaRPr sz="2000">
              <a:latin typeface="Barlow Light"/>
              <a:ea typeface="Barlow Light"/>
              <a:cs typeface="Barlow Light"/>
              <a:sym typeface="Barlow Light"/>
            </a:endParaRPr>
          </a:p>
          <a:p>
            <a:pPr marL="457200" lvl="0" indent="-355600" algn="l" rtl="0">
              <a:spcBef>
                <a:spcPts val="0"/>
              </a:spcBef>
              <a:spcAft>
                <a:spcPts val="0"/>
              </a:spcAft>
              <a:buSzPts val="2000"/>
              <a:buFont typeface="Barlow Light"/>
              <a:buChar char="★"/>
            </a:pPr>
            <a:r>
              <a:rPr lang="en" sz="2000" u="sng">
                <a:latin typeface="Barlow Light"/>
                <a:ea typeface="Barlow Light"/>
                <a:cs typeface="Barlow Light"/>
                <a:sym typeface="Barlow Light"/>
                <a:hlinkClick r:id="rId6" action="ppaction://hlinksldjump"/>
              </a:rPr>
              <a:t>Life sciences</a:t>
            </a:r>
            <a:r>
              <a:rPr lang="en" sz="2000">
                <a:latin typeface="Barlow Light"/>
                <a:ea typeface="Barlow Light"/>
                <a:cs typeface="Barlow Light"/>
                <a:sym typeface="Barlow Light"/>
              </a:rPr>
              <a:t> </a:t>
            </a:r>
            <a:r>
              <a:rPr lang="en" sz="1500">
                <a:latin typeface="Barlow Light"/>
                <a:ea typeface="Barlow Light"/>
                <a:cs typeface="Barlow Light"/>
                <a:sym typeface="Barlow Light"/>
              </a:rPr>
              <a:t>(PREREQUISITE = at least 50% for Life Sciences in matric)</a:t>
            </a:r>
            <a:endParaRPr sz="2000">
              <a:latin typeface="Barlow Light"/>
              <a:ea typeface="Barlow Light"/>
              <a:cs typeface="Barlow Light"/>
              <a:sym typeface="Barlow Light"/>
            </a:endParaRPr>
          </a:p>
        </p:txBody>
      </p:sp>
      <p:sp>
        <p:nvSpPr>
          <p:cNvPr id="935" name="Google Shape;935;p12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115</a:t>
            </a:fld>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39"/>
        <p:cNvGrpSpPr/>
        <p:nvPr/>
      </p:nvGrpSpPr>
      <p:grpSpPr>
        <a:xfrm>
          <a:off x="0" y="0"/>
          <a:ext cx="0" cy="0"/>
          <a:chOff x="0" y="0"/>
          <a:chExt cx="0" cy="0"/>
        </a:xfrm>
      </p:grpSpPr>
      <p:sp>
        <p:nvSpPr>
          <p:cNvPr id="940" name="Google Shape;940;p12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116</a:t>
            </a:fld>
            <a:endParaRPr>
              <a:solidFill>
                <a:schemeClr val="accent6"/>
              </a:solidFill>
              <a:latin typeface="Lato"/>
              <a:ea typeface="Lato"/>
              <a:cs typeface="Lato"/>
              <a:sym typeface="Lato"/>
            </a:endParaRPr>
          </a:p>
        </p:txBody>
      </p:sp>
      <p:sp>
        <p:nvSpPr>
          <p:cNvPr id="941" name="Google Shape;941;p128"/>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942" name="Google Shape;942;p128"/>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46"/>
        <p:cNvGrpSpPr/>
        <p:nvPr/>
      </p:nvGrpSpPr>
      <p:grpSpPr>
        <a:xfrm>
          <a:off x="0" y="0"/>
          <a:ext cx="0" cy="0"/>
          <a:chOff x="0" y="0"/>
          <a:chExt cx="0" cy="0"/>
        </a:xfrm>
      </p:grpSpPr>
      <p:sp>
        <p:nvSpPr>
          <p:cNvPr id="947" name="Google Shape;947;p12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117</a:t>
            </a:fld>
            <a:endParaRPr>
              <a:solidFill>
                <a:schemeClr val="accent6"/>
              </a:solidFill>
              <a:latin typeface="Lato"/>
              <a:ea typeface="Lato"/>
              <a:cs typeface="Lato"/>
              <a:sym typeface="Lato"/>
            </a:endParaRPr>
          </a:p>
        </p:txBody>
      </p:sp>
      <p:sp>
        <p:nvSpPr>
          <p:cNvPr id="948" name="Google Shape;948;p129"/>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949" name="Google Shape;949;p129"/>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ECOE112 (Economics)</a:t>
            </a:r>
            <a:endParaRPr sz="2000"/>
          </a:p>
          <a:p>
            <a:pPr marL="457200" lvl="0" indent="-355600" algn="l" rtl="0">
              <a:spcBef>
                <a:spcPts val="600"/>
              </a:spcBef>
              <a:spcAft>
                <a:spcPts val="0"/>
              </a:spcAft>
              <a:buSzPts val="2000"/>
              <a:buChar char="★"/>
            </a:pPr>
            <a:r>
              <a:rPr lang="en" sz="2000"/>
              <a:t>BSTG111 (Economic management sciences for education)</a:t>
            </a:r>
            <a:endParaRPr sz="2000"/>
          </a:p>
          <a:p>
            <a:pPr marL="457200" lvl="0" indent="-355600" algn="l" rtl="0">
              <a:spcBef>
                <a:spcPts val="600"/>
              </a:spcBef>
              <a:spcAft>
                <a:spcPts val="0"/>
              </a:spcAft>
              <a:buSzPts val="2000"/>
              <a:buChar char="★"/>
            </a:pPr>
            <a:r>
              <a:rPr lang="en" sz="2000"/>
              <a:t>ECOE122 (Economics)</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53"/>
        <p:cNvGrpSpPr/>
        <p:nvPr/>
      </p:nvGrpSpPr>
      <p:grpSpPr>
        <a:xfrm>
          <a:off x="0" y="0"/>
          <a:ext cx="0" cy="0"/>
          <a:chOff x="0" y="0"/>
          <a:chExt cx="0" cy="0"/>
        </a:xfrm>
      </p:grpSpPr>
      <p:sp>
        <p:nvSpPr>
          <p:cNvPr id="954" name="Google Shape;954;p13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118</a:t>
            </a:fld>
            <a:endParaRPr>
              <a:solidFill>
                <a:schemeClr val="accent6"/>
              </a:solidFill>
              <a:latin typeface="Lato"/>
              <a:ea typeface="Lato"/>
              <a:cs typeface="Lato"/>
              <a:sym typeface="Lato"/>
            </a:endParaRPr>
          </a:p>
        </p:txBody>
      </p:sp>
      <p:sp>
        <p:nvSpPr>
          <p:cNvPr id="955" name="Google Shape;955;p130"/>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956" name="Google Shape;956;p130"/>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ENGV111 (English)</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ENGV121 (English) </a:t>
            </a:r>
            <a:r>
              <a:rPr lang="en">
                <a:latin typeface="Barlow SemiBold"/>
                <a:ea typeface="Barlow SemiBold"/>
                <a:cs typeface="Barlow SemiBold"/>
                <a:sym typeface="Barlow SemiBold"/>
              </a:rPr>
              <a:t>[PREREQUISITE = a participation mark of at least 40% for ENGV111]</a:t>
            </a:r>
            <a:endParaRPr sz="2000"/>
          </a:p>
          <a:p>
            <a:pPr marL="0" lvl="0" indent="0" algn="l" rtl="0">
              <a:spcBef>
                <a:spcPts val="600"/>
              </a:spcBef>
              <a:spcAft>
                <a:spcPts val="0"/>
              </a:spcAft>
              <a:buNone/>
            </a:pPr>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60"/>
        <p:cNvGrpSpPr/>
        <p:nvPr/>
      </p:nvGrpSpPr>
      <p:grpSpPr>
        <a:xfrm>
          <a:off x="0" y="0"/>
          <a:ext cx="0" cy="0"/>
          <a:chOff x="0" y="0"/>
          <a:chExt cx="0" cy="0"/>
        </a:xfrm>
      </p:grpSpPr>
      <p:sp>
        <p:nvSpPr>
          <p:cNvPr id="961" name="Google Shape;961;p13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119</a:t>
            </a:fld>
            <a:endParaRPr>
              <a:solidFill>
                <a:schemeClr val="accent6"/>
              </a:solidFill>
              <a:latin typeface="Lato"/>
              <a:ea typeface="Lato"/>
              <a:cs typeface="Lato"/>
              <a:sym typeface="Lato"/>
            </a:endParaRPr>
          </a:p>
        </p:txBody>
      </p:sp>
      <p:sp>
        <p:nvSpPr>
          <p:cNvPr id="962" name="Google Shape;962;p131"/>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963" name="Google Shape;963;p131"/>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GEOE112 (Geography)</a:t>
            </a:r>
            <a:endParaRPr sz="2000"/>
          </a:p>
          <a:p>
            <a:pPr marL="457200" lvl="0" indent="-355600" algn="l" rtl="0">
              <a:spcBef>
                <a:spcPts val="600"/>
              </a:spcBef>
              <a:spcAft>
                <a:spcPts val="0"/>
              </a:spcAft>
              <a:buSzPts val="2000"/>
              <a:buChar char="★"/>
            </a:pPr>
            <a:r>
              <a:rPr lang="en" sz="2000"/>
              <a:t>NSSP111 (Natural sciences)</a:t>
            </a:r>
            <a:endParaRPr sz="2000"/>
          </a:p>
          <a:p>
            <a:pPr marL="457200" lvl="0" indent="-355600" algn="l" rtl="0">
              <a:spcBef>
                <a:spcPts val="600"/>
              </a:spcBef>
              <a:spcAft>
                <a:spcPts val="0"/>
              </a:spcAft>
              <a:buSzPts val="2000"/>
              <a:buChar char="★"/>
            </a:pPr>
            <a:r>
              <a:rPr lang="en" sz="2000"/>
              <a:t>GEOE (Geography)</a:t>
            </a:r>
            <a:endParaRPr sz="2000"/>
          </a:p>
          <a:p>
            <a:pPr marL="457200" lvl="0" indent="-355600" algn="l" rtl="0">
              <a:spcBef>
                <a:spcPts val="600"/>
              </a:spcBef>
              <a:spcAft>
                <a:spcPts val="0"/>
              </a:spcAft>
              <a:buSzPts val="2000"/>
              <a:buChar char="★"/>
            </a:pPr>
            <a:r>
              <a:rPr lang="en" sz="2000"/>
              <a:t>NSSP121 (Natural sciences)</a:t>
            </a: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2"/>
        <p:cNvGrpSpPr/>
        <p:nvPr/>
      </p:nvGrpSpPr>
      <p:grpSpPr>
        <a:xfrm>
          <a:off x="0" y="0"/>
          <a:ext cx="0" cy="0"/>
          <a:chOff x="0" y="0"/>
          <a:chExt cx="0" cy="0"/>
        </a:xfrm>
      </p:grpSpPr>
      <p:sp>
        <p:nvSpPr>
          <p:cNvPr id="213" name="Google Shape;213;p2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12</a:t>
            </a:fld>
            <a:endParaRPr>
              <a:solidFill>
                <a:schemeClr val="accent6"/>
              </a:solidFill>
              <a:latin typeface="Lato"/>
              <a:ea typeface="Lato"/>
              <a:cs typeface="Lato"/>
              <a:sym typeface="Lato"/>
            </a:endParaRPr>
          </a:p>
        </p:txBody>
      </p:sp>
      <p:sp>
        <p:nvSpPr>
          <p:cNvPr id="214" name="Google Shape;214;p24"/>
          <p:cNvSpPr txBox="1">
            <a:spLocks noGrp="1"/>
          </p:cNvSpPr>
          <p:nvPr>
            <p:ph type="title" idx="4294967295"/>
          </p:nvPr>
        </p:nvSpPr>
        <p:spPr>
          <a:xfrm>
            <a:off x="650350" y="389250"/>
            <a:ext cx="7843200" cy="65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00000"/>
                </a:solidFill>
              </a:rPr>
              <a:t>Modules for which you should register for the year</a:t>
            </a:r>
            <a:endParaRPr>
              <a:solidFill>
                <a:srgbClr val="000000"/>
              </a:solidFill>
            </a:endParaRPr>
          </a:p>
        </p:txBody>
      </p:sp>
      <p:sp>
        <p:nvSpPr>
          <p:cNvPr id="215" name="Google Shape;215;p24"/>
          <p:cNvSpPr txBox="1">
            <a:spLocks noGrp="1"/>
          </p:cNvSpPr>
          <p:nvPr>
            <p:ph type="body" idx="4294967295"/>
          </p:nvPr>
        </p:nvSpPr>
        <p:spPr>
          <a:xfrm>
            <a:off x="979850" y="1324650"/>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GEOE112 (Geography)</a:t>
            </a:r>
            <a:endParaRPr sz="2000"/>
          </a:p>
          <a:p>
            <a:pPr marL="457200" lvl="0" indent="-355600" algn="l" rtl="0">
              <a:spcBef>
                <a:spcPts val="600"/>
              </a:spcBef>
              <a:spcAft>
                <a:spcPts val="0"/>
              </a:spcAft>
              <a:buSzPts val="2000"/>
              <a:buChar char="★"/>
            </a:pPr>
            <a:r>
              <a:rPr lang="en" sz="2000"/>
              <a:t>NSSP111 (Natural sciences)</a:t>
            </a:r>
            <a:endParaRPr sz="2000"/>
          </a:p>
          <a:p>
            <a:pPr marL="457200" lvl="0" indent="-355600" algn="l" rtl="0">
              <a:spcBef>
                <a:spcPts val="600"/>
              </a:spcBef>
              <a:spcAft>
                <a:spcPts val="0"/>
              </a:spcAft>
              <a:buSzPts val="2000"/>
              <a:buChar char="★"/>
            </a:pPr>
            <a:r>
              <a:rPr lang="en" sz="2000"/>
              <a:t>GEOE122 (Geography)</a:t>
            </a:r>
            <a:endParaRPr sz="2000"/>
          </a:p>
          <a:p>
            <a:pPr marL="457200" lvl="0" indent="-355600" algn="l" rtl="0">
              <a:spcBef>
                <a:spcPts val="600"/>
              </a:spcBef>
              <a:spcAft>
                <a:spcPts val="0"/>
              </a:spcAft>
              <a:buSzPts val="2000"/>
              <a:buChar char="★"/>
            </a:pPr>
            <a:r>
              <a:rPr lang="en" sz="2000"/>
              <a:t>NSSP121 (Natural sciences)</a:t>
            </a:r>
            <a:endParaRPr sz="2000"/>
          </a:p>
          <a:p>
            <a:pPr marL="0" lvl="0" indent="0" algn="l" rtl="0">
              <a:spcBef>
                <a:spcPts val="600"/>
              </a:spcBef>
              <a:spcAft>
                <a:spcPts val="0"/>
              </a:spcAft>
              <a:buNone/>
            </a:pPr>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67"/>
        <p:cNvGrpSpPr/>
        <p:nvPr/>
      </p:nvGrpSpPr>
      <p:grpSpPr>
        <a:xfrm>
          <a:off x="0" y="0"/>
          <a:ext cx="0" cy="0"/>
          <a:chOff x="0" y="0"/>
          <a:chExt cx="0" cy="0"/>
        </a:xfrm>
      </p:grpSpPr>
      <p:sp>
        <p:nvSpPr>
          <p:cNvPr id="968" name="Google Shape;968;p13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120</a:t>
            </a:fld>
            <a:endParaRPr>
              <a:solidFill>
                <a:schemeClr val="accent6"/>
              </a:solidFill>
              <a:latin typeface="Lato"/>
              <a:ea typeface="Lato"/>
              <a:cs typeface="Lato"/>
              <a:sym typeface="Lato"/>
            </a:endParaRPr>
          </a:p>
        </p:txBody>
      </p:sp>
      <p:sp>
        <p:nvSpPr>
          <p:cNvPr id="969" name="Google Shape;969;p132"/>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970" name="Google Shape;970;p132"/>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LIFE112 (Life sciences)</a:t>
            </a:r>
            <a:endParaRPr sz="2000"/>
          </a:p>
          <a:p>
            <a:pPr marL="457200" lvl="0" indent="-355600" algn="l" rtl="0">
              <a:spcBef>
                <a:spcPts val="600"/>
              </a:spcBef>
              <a:spcAft>
                <a:spcPts val="0"/>
              </a:spcAft>
              <a:buSzPts val="2000"/>
              <a:buChar char="★"/>
            </a:pPr>
            <a:r>
              <a:rPr lang="en" sz="2000"/>
              <a:t>NSSP112 (Natural sciences)</a:t>
            </a:r>
            <a:endParaRPr sz="2000"/>
          </a:p>
          <a:p>
            <a:pPr marL="457200" lvl="0" indent="-355600" algn="l" rtl="0">
              <a:spcBef>
                <a:spcPts val="600"/>
              </a:spcBef>
              <a:spcAft>
                <a:spcPts val="0"/>
              </a:spcAft>
              <a:buSzPts val="2000"/>
              <a:buChar char="★"/>
            </a:pPr>
            <a:r>
              <a:rPr lang="en" sz="2000"/>
              <a:t>LIFE122 (Life sciences)</a:t>
            </a:r>
            <a:endParaRPr sz="2000"/>
          </a:p>
          <a:p>
            <a:pPr marL="457200" lvl="0" indent="-355600" algn="l" rtl="0">
              <a:spcBef>
                <a:spcPts val="600"/>
              </a:spcBef>
              <a:spcAft>
                <a:spcPts val="0"/>
              </a:spcAft>
              <a:buSzPts val="2000"/>
              <a:buChar char="★"/>
            </a:pPr>
            <a:r>
              <a:rPr lang="en" sz="2000"/>
              <a:t>NSSP121 (Natural sciences)</a:t>
            </a: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74"/>
        <p:cNvGrpSpPr/>
        <p:nvPr/>
      </p:nvGrpSpPr>
      <p:grpSpPr>
        <a:xfrm>
          <a:off x="0" y="0"/>
          <a:ext cx="0" cy="0"/>
          <a:chOff x="0" y="0"/>
          <a:chExt cx="0" cy="0"/>
        </a:xfrm>
      </p:grpSpPr>
      <p:sp>
        <p:nvSpPr>
          <p:cNvPr id="975" name="Google Shape;975;p13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121</a:t>
            </a:fld>
            <a:endParaRPr>
              <a:solidFill>
                <a:schemeClr val="accent6"/>
              </a:solidFill>
              <a:latin typeface="Lato"/>
              <a:ea typeface="Lato"/>
              <a:cs typeface="Lato"/>
              <a:sym typeface="Lato"/>
            </a:endParaRPr>
          </a:p>
        </p:txBody>
      </p:sp>
      <p:sp>
        <p:nvSpPr>
          <p:cNvPr id="976" name="Google Shape;976;p133"/>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977" name="Google Shape;977;p133"/>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19"/>
        <p:cNvGrpSpPr/>
        <p:nvPr/>
      </p:nvGrpSpPr>
      <p:grpSpPr>
        <a:xfrm>
          <a:off x="0" y="0"/>
          <a:ext cx="0" cy="0"/>
          <a:chOff x="0" y="0"/>
          <a:chExt cx="0" cy="0"/>
        </a:xfrm>
      </p:grpSpPr>
      <p:sp>
        <p:nvSpPr>
          <p:cNvPr id="220" name="Google Shape;220;p2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221" name="Google Shape;221;p2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13</a:t>
            </a:fld>
            <a:endParaRPr>
              <a:solidFill>
                <a:schemeClr val="accent6"/>
              </a:solidFill>
              <a:latin typeface="Lato"/>
              <a:ea typeface="Lato"/>
              <a:cs typeface="Lato"/>
              <a:sym typeface="Lato"/>
            </a:endParaRPr>
          </a:p>
        </p:txBody>
      </p:sp>
      <p:sp>
        <p:nvSpPr>
          <p:cNvPr id="222" name="Google Shape;222;p25"/>
          <p:cNvSpPr txBox="1">
            <a:spLocks noGrp="1"/>
          </p:cNvSpPr>
          <p:nvPr>
            <p:ph type="body" idx="4294967295"/>
          </p:nvPr>
        </p:nvSpPr>
        <p:spPr>
          <a:xfrm>
            <a:off x="979850" y="1324650"/>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HISE112 (History)</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HISE122 (History)</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6"/>
        <p:cNvGrpSpPr/>
        <p:nvPr/>
      </p:nvGrpSpPr>
      <p:grpSpPr>
        <a:xfrm>
          <a:off x="0" y="0"/>
          <a:ext cx="0" cy="0"/>
          <a:chOff x="0" y="0"/>
          <a:chExt cx="0" cy="0"/>
        </a:xfrm>
      </p:grpSpPr>
      <p:sp>
        <p:nvSpPr>
          <p:cNvPr id="227" name="Google Shape;227;p2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228" name="Google Shape;228;p2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14</a:t>
            </a:fld>
            <a:endParaRPr>
              <a:solidFill>
                <a:schemeClr val="accent6"/>
              </a:solidFill>
              <a:latin typeface="Lato"/>
              <a:ea typeface="Lato"/>
              <a:cs typeface="Lato"/>
              <a:sym typeface="Lato"/>
            </a:endParaRPr>
          </a:p>
        </p:txBody>
      </p:sp>
      <p:sp>
        <p:nvSpPr>
          <p:cNvPr id="229" name="Google Shape;229;p26"/>
          <p:cNvSpPr txBox="1">
            <a:spLocks noGrp="1"/>
          </p:cNvSpPr>
          <p:nvPr>
            <p:ph type="body" idx="4294967295"/>
          </p:nvPr>
        </p:nvSpPr>
        <p:spPr>
          <a:xfrm>
            <a:off x="979850" y="1324650"/>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3"/>
        <p:cNvGrpSpPr/>
        <p:nvPr/>
      </p:nvGrpSpPr>
      <p:grpSpPr>
        <a:xfrm>
          <a:off x="0" y="0"/>
          <a:ext cx="0" cy="0"/>
          <a:chOff x="0" y="0"/>
          <a:chExt cx="0" cy="0"/>
        </a:xfrm>
      </p:grpSpPr>
      <p:sp>
        <p:nvSpPr>
          <p:cNvPr id="234" name="Google Shape;234;p27"/>
          <p:cNvSpPr txBox="1">
            <a:spLocks noGrp="1"/>
          </p:cNvSpPr>
          <p:nvPr>
            <p:ph type="ctrTitle" idx="4294967295"/>
          </p:nvPr>
        </p:nvSpPr>
        <p:spPr>
          <a:xfrm>
            <a:off x="850675" y="50700"/>
            <a:ext cx="8178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2800"/>
          </a:p>
          <a:p>
            <a:pPr marL="0" lvl="0" indent="0" algn="l" rtl="0">
              <a:spcBef>
                <a:spcPts val="0"/>
              </a:spcBef>
              <a:spcAft>
                <a:spcPts val="0"/>
              </a:spcAft>
              <a:buNone/>
            </a:pPr>
            <a:endParaRPr sz="2800"/>
          </a:p>
          <a:p>
            <a:pPr marL="0" lvl="0" indent="0" algn="l" rtl="0">
              <a:spcBef>
                <a:spcPts val="0"/>
              </a:spcBef>
              <a:spcAft>
                <a:spcPts val="0"/>
              </a:spcAft>
              <a:buNone/>
            </a:pPr>
            <a:endParaRPr sz="2800"/>
          </a:p>
          <a:p>
            <a:pPr marL="0" lvl="0" indent="0" algn="l" rtl="0">
              <a:spcBef>
                <a:spcPts val="0"/>
              </a:spcBef>
              <a:spcAft>
                <a:spcPts val="0"/>
              </a:spcAft>
              <a:buNone/>
            </a:pPr>
            <a:r>
              <a:rPr lang="en" sz="2800"/>
              <a:t>Modules for which you should register for the year:</a:t>
            </a:r>
            <a:endParaRPr sz="2800"/>
          </a:p>
        </p:txBody>
      </p:sp>
      <p:sp>
        <p:nvSpPr>
          <p:cNvPr id="235" name="Google Shape;235;p27"/>
          <p:cNvSpPr txBox="1">
            <a:spLocks noGrp="1"/>
          </p:cNvSpPr>
          <p:nvPr>
            <p:ph type="body" idx="4294967295"/>
          </p:nvPr>
        </p:nvSpPr>
        <p:spPr>
          <a:xfrm>
            <a:off x="1029500" y="1238913"/>
            <a:ext cx="7513800" cy="3429600"/>
          </a:xfrm>
          <a:prstGeom prst="rect">
            <a:avLst/>
          </a:prstGeom>
        </p:spPr>
        <p:txBody>
          <a:bodyPr spcFirstLastPara="1" wrap="square" lIns="91425" tIns="91425" rIns="91425" bIns="91425" anchor="t" anchorCtr="0">
            <a:noAutofit/>
          </a:bodyPr>
          <a:lstStyle/>
          <a:p>
            <a:pPr marL="457200" lvl="0" indent="-349250" algn="l" rtl="0">
              <a:spcBef>
                <a:spcPts val="600"/>
              </a:spcBef>
              <a:spcAft>
                <a:spcPts val="0"/>
              </a:spcAft>
              <a:buSzPts val="1900"/>
              <a:buChar char="★"/>
            </a:pPr>
            <a:r>
              <a:rPr lang="en" sz="1900"/>
              <a:t>All compulsory modules listed on slide 6</a:t>
            </a:r>
            <a:endParaRPr sz="1900"/>
          </a:p>
          <a:p>
            <a:pPr marL="457200" lvl="0" indent="0" algn="l" rtl="0">
              <a:spcBef>
                <a:spcPts val="600"/>
              </a:spcBef>
              <a:spcAft>
                <a:spcPts val="0"/>
              </a:spcAft>
              <a:buNone/>
            </a:pPr>
            <a:r>
              <a:rPr lang="en" sz="1900" b="1">
                <a:latin typeface="Barlow"/>
                <a:ea typeface="Barlow"/>
                <a:cs typeface="Barlow"/>
                <a:sym typeface="Barlow"/>
              </a:rPr>
              <a:t>AND</a:t>
            </a:r>
            <a:endParaRPr sz="1900"/>
          </a:p>
          <a:p>
            <a:pPr marL="457200" lvl="0" indent="-349250" algn="l" rtl="0">
              <a:spcBef>
                <a:spcPts val="600"/>
              </a:spcBef>
              <a:spcAft>
                <a:spcPts val="0"/>
              </a:spcAft>
              <a:buSzPts val="1900"/>
              <a:buChar char="★"/>
            </a:pPr>
            <a:r>
              <a:rPr lang="en" sz="1900"/>
              <a:t>MATF111 (Introduction to mathematics)</a:t>
            </a:r>
            <a:endParaRPr sz="1900"/>
          </a:p>
          <a:p>
            <a:pPr marL="457200" lvl="0" indent="-349250" algn="l" rtl="0">
              <a:spcBef>
                <a:spcPts val="600"/>
              </a:spcBef>
              <a:spcAft>
                <a:spcPts val="0"/>
              </a:spcAft>
              <a:buSzPts val="1900"/>
              <a:buChar char="★"/>
            </a:pPr>
            <a:r>
              <a:rPr lang="en" sz="1900"/>
              <a:t>READ121 (Strategic reading in the content areas)</a:t>
            </a:r>
            <a:endParaRPr sz="1900"/>
          </a:p>
          <a:p>
            <a:pPr marL="0" lvl="0" indent="0" algn="l" rtl="0">
              <a:spcBef>
                <a:spcPts val="600"/>
              </a:spcBef>
              <a:spcAft>
                <a:spcPts val="0"/>
              </a:spcAft>
              <a:buNone/>
            </a:pPr>
            <a:endParaRPr sz="2300"/>
          </a:p>
        </p:txBody>
      </p:sp>
      <p:sp>
        <p:nvSpPr>
          <p:cNvPr id="236" name="Google Shape;236;p2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0"/>
        <p:cNvGrpSpPr/>
        <p:nvPr/>
      </p:nvGrpSpPr>
      <p:grpSpPr>
        <a:xfrm>
          <a:off x="0" y="0"/>
          <a:ext cx="0" cy="0"/>
          <a:chOff x="0" y="0"/>
          <a:chExt cx="0" cy="0"/>
        </a:xfrm>
      </p:grpSpPr>
      <p:sp>
        <p:nvSpPr>
          <p:cNvPr id="241" name="Google Shape;241;p2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16</a:t>
            </a:fld>
            <a:endParaRPr>
              <a:solidFill>
                <a:schemeClr val="accent6"/>
              </a:solidFill>
              <a:latin typeface="Lato"/>
              <a:ea typeface="Lato"/>
              <a:cs typeface="Lato"/>
              <a:sym typeface="Lato"/>
            </a:endParaRPr>
          </a:p>
        </p:txBody>
      </p:sp>
      <p:sp>
        <p:nvSpPr>
          <p:cNvPr id="242" name="Google Shape;242;p28"/>
          <p:cNvSpPr txBox="1">
            <a:spLocks noGrp="1"/>
          </p:cNvSpPr>
          <p:nvPr>
            <p:ph type="title" idx="4294967295"/>
          </p:nvPr>
        </p:nvSpPr>
        <p:spPr>
          <a:xfrm>
            <a:off x="862725" y="527350"/>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243" name="Google Shape;243;p28"/>
          <p:cNvSpPr txBox="1">
            <a:spLocks noGrp="1"/>
          </p:cNvSpPr>
          <p:nvPr>
            <p:ph type="body" idx="4294967295"/>
          </p:nvPr>
        </p:nvSpPr>
        <p:spPr>
          <a:xfrm>
            <a:off x="912600" y="139812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Clr>
                <a:schemeClr val="dk1"/>
              </a:buClr>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Clr>
                <a:schemeClr val="dk1"/>
              </a:buClr>
              <a:buSzPts val="2000"/>
              <a:buChar char="★"/>
            </a:pPr>
            <a:r>
              <a:rPr lang="en" sz="2000"/>
              <a:t>MATH111 (Mathematics)</a:t>
            </a:r>
            <a:endParaRPr sz="2000"/>
          </a:p>
          <a:p>
            <a:pPr marL="457200" lvl="0" indent="-355600" algn="l" rtl="0">
              <a:spcBef>
                <a:spcPts val="600"/>
              </a:spcBef>
              <a:spcAft>
                <a:spcPts val="0"/>
              </a:spcAft>
              <a:buClr>
                <a:schemeClr val="dk1"/>
              </a:buClr>
              <a:buSzPts val="2000"/>
              <a:buChar char="★"/>
            </a:pPr>
            <a:r>
              <a:rPr lang="en" sz="2000"/>
              <a:t>MATV111 (Mathematics for senior phase)</a:t>
            </a:r>
            <a:endParaRPr sz="2000"/>
          </a:p>
          <a:p>
            <a:pPr marL="457200" lvl="0" indent="-355600" algn="l" rtl="0">
              <a:spcBef>
                <a:spcPts val="600"/>
              </a:spcBef>
              <a:spcAft>
                <a:spcPts val="0"/>
              </a:spcAft>
              <a:buClr>
                <a:schemeClr val="dk1"/>
              </a:buClr>
              <a:buSzPts val="2000"/>
              <a:buChar char="★"/>
            </a:pPr>
            <a:r>
              <a:rPr lang="en" sz="2000"/>
              <a:t>MATH121 (Mathematics)</a:t>
            </a:r>
            <a:endParaRPr sz="2000"/>
          </a:p>
          <a:p>
            <a:pPr marL="457200" lvl="0" indent="-355600" algn="l" rtl="0">
              <a:spcBef>
                <a:spcPts val="600"/>
              </a:spcBef>
              <a:spcAft>
                <a:spcPts val="0"/>
              </a:spcAft>
              <a:buClr>
                <a:schemeClr val="dk1"/>
              </a:buClr>
              <a:buSzPts val="2000"/>
              <a:buChar char="★"/>
            </a:pPr>
            <a:r>
              <a:rPr lang="en" sz="2000"/>
              <a:t>MATV121 (Mathematics for senior phase)</a:t>
            </a:r>
            <a:endParaRPr sz="2000"/>
          </a:p>
          <a:p>
            <a:pPr marL="0" lvl="0" indent="0" algn="l" rtl="0">
              <a:spcBef>
                <a:spcPts val="60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7"/>
        <p:cNvGrpSpPr/>
        <p:nvPr/>
      </p:nvGrpSpPr>
      <p:grpSpPr>
        <a:xfrm>
          <a:off x="0" y="0"/>
          <a:ext cx="0" cy="0"/>
          <a:chOff x="0" y="0"/>
          <a:chExt cx="0" cy="0"/>
        </a:xfrm>
      </p:grpSpPr>
      <p:sp>
        <p:nvSpPr>
          <p:cNvPr id="248" name="Google Shape;248;p29"/>
          <p:cNvSpPr txBox="1">
            <a:spLocks noGrp="1"/>
          </p:cNvSpPr>
          <p:nvPr>
            <p:ph type="title" idx="4294967295"/>
          </p:nvPr>
        </p:nvSpPr>
        <p:spPr>
          <a:xfrm>
            <a:off x="431550" y="428775"/>
            <a:ext cx="84030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249" name="Google Shape;249;p29"/>
          <p:cNvSpPr txBox="1">
            <a:spLocks noGrp="1"/>
          </p:cNvSpPr>
          <p:nvPr>
            <p:ph type="body" idx="4294967295"/>
          </p:nvPr>
        </p:nvSpPr>
        <p:spPr>
          <a:xfrm>
            <a:off x="1239900" y="10824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SEFV111 (Setswana)</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SEFV121 (Setswana)</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3"/>
        <p:cNvGrpSpPr/>
        <p:nvPr/>
      </p:nvGrpSpPr>
      <p:grpSpPr>
        <a:xfrm>
          <a:off x="0" y="0"/>
          <a:ext cx="0" cy="0"/>
          <a:chOff x="0" y="0"/>
          <a:chExt cx="0" cy="0"/>
        </a:xfrm>
      </p:grpSpPr>
      <p:sp>
        <p:nvSpPr>
          <p:cNvPr id="254" name="Google Shape;254;p30"/>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Select your second specialisation subject:</a:t>
            </a:r>
            <a:endParaRPr/>
          </a:p>
        </p:txBody>
      </p:sp>
      <p:sp>
        <p:nvSpPr>
          <p:cNvPr id="255" name="Google Shape;255;p3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18</a:t>
            </a:fld>
            <a:endParaRPr>
              <a:solidFill>
                <a:schemeClr val="accent6"/>
              </a:solidFill>
              <a:latin typeface="Lato"/>
              <a:ea typeface="Lato"/>
              <a:cs typeface="Lato"/>
              <a:sym typeface="Lato"/>
            </a:endParaRPr>
          </a:p>
        </p:txBody>
      </p:sp>
      <p:sp>
        <p:nvSpPr>
          <p:cNvPr id="256" name="Google Shape;256;p30"/>
          <p:cNvSpPr txBox="1"/>
          <p:nvPr/>
        </p:nvSpPr>
        <p:spPr>
          <a:xfrm>
            <a:off x="941850" y="1388150"/>
            <a:ext cx="7562400" cy="362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100">
              <a:latin typeface="Barlow Light"/>
              <a:ea typeface="Barlow Light"/>
              <a:cs typeface="Barlow Light"/>
              <a:sym typeface="Barlow Light"/>
            </a:endParaRPr>
          </a:p>
          <a:p>
            <a:pPr marL="457200" lvl="0" indent="-361950" algn="l" rtl="0">
              <a:spcBef>
                <a:spcPts val="0"/>
              </a:spcBef>
              <a:spcAft>
                <a:spcPts val="0"/>
              </a:spcAft>
              <a:buSzPts val="2100"/>
              <a:buFont typeface="Barlow Light"/>
              <a:buChar char="●"/>
            </a:pPr>
            <a:r>
              <a:rPr lang="en" sz="2100" u="sng">
                <a:solidFill>
                  <a:schemeClr val="hlink"/>
                </a:solidFill>
                <a:latin typeface="Barlow Light"/>
                <a:ea typeface="Barlow Light"/>
                <a:cs typeface="Barlow Light"/>
                <a:sym typeface="Barlow Light"/>
                <a:hlinkClick r:id="rId3" action="ppaction://hlinksldjump"/>
              </a:rPr>
              <a:t>Business studies</a:t>
            </a:r>
            <a:endParaRPr sz="2100">
              <a:latin typeface="Barlow Light"/>
              <a:ea typeface="Barlow Light"/>
              <a:cs typeface="Barlow Light"/>
              <a:sym typeface="Barlow Light"/>
            </a:endParaRPr>
          </a:p>
          <a:p>
            <a:pPr marL="457200" lvl="0" indent="-368300" algn="l" rtl="0">
              <a:spcBef>
                <a:spcPts val="0"/>
              </a:spcBef>
              <a:spcAft>
                <a:spcPts val="0"/>
              </a:spcAft>
              <a:buSzPts val="2200"/>
              <a:buFont typeface="Barlow Light"/>
              <a:buChar char="●"/>
            </a:pPr>
            <a:r>
              <a:rPr lang="en" sz="2100" u="sng">
                <a:solidFill>
                  <a:schemeClr val="hlink"/>
                </a:solidFill>
                <a:latin typeface="Barlow Light"/>
                <a:ea typeface="Barlow Light"/>
                <a:cs typeface="Barlow Light"/>
                <a:sym typeface="Barlow Light"/>
                <a:hlinkClick r:id="rId4" action="ppaction://hlinksldjump"/>
              </a:rPr>
              <a:t>English</a:t>
            </a:r>
            <a:r>
              <a:rPr lang="en" sz="2100">
                <a:latin typeface="Barlow Light"/>
                <a:ea typeface="Barlow Light"/>
                <a:cs typeface="Barlow Light"/>
                <a:sym typeface="Barlow Light"/>
              </a:rPr>
              <a:t> </a:t>
            </a:r>
            <a:r>
              <a:rPr lang="en">
                <a:solidFill>
                  <a:schemeClr val="dk1"/>
                </a:solidFill>
                <a:latin typeface="Barlow Light"/>
                <a:ea typeface="Barlow Light"/>
                <a:cs typeface="Barlow Light"/>
                <a:sym typeface="Barlow Light"/>
              </a:rPr>
              <a:t>(PREREQUISITE = at least 50% for English Home Language in matric OR at least 60% for English First Additional Language in matric)</a:t>
            </a:r>
            <a:endParaRPr sz="2100">
              <a:latin typeface="Barlow Light"/>
              <a:ea typeface="Barlow Light"/>
              <a:cs typeface="Barlow Light"/>
              <a:sym typeface="Barlow Light"/>
            </a:endParaRPr>
          </a:p>
          <a:p>
            <a:pPr marL="457200" lvl="0" indent="-361950" algn="l" rtl="0">
              <a:spcBef>
                <a:spcPts val="0"/>
              </a:spcBef>
              <a:spcAft>
                <a:spcPts val="0"/>
              </a:spcAft>
              <a:buSzPts val="2100"/>
              <a:buFont typeface="Barlow Light"/>
              <a:buChar char="●"/>
            </a:pPr>
            <a:r>
              <a:rPr lang="en" sz="2100" u="sng">
                <a:solidFill>
                  <a:schemeClr val="hlink"/>
                </a:solidFill>
                <a:latin typeface="Barlow Light"/>
                <a:ea typeface="Barlow Light"/>
                <a:cs typeface="Barlow Light"/>
                <a:sym typeface="Barlow Light"/>
                <a:hlinkClick r:id="rId5" action="ppaction://hlinksldjump"/>
              </a:rPr>
              <a:t>Geograp</a:t>
            </a:r>
            <a:r>
              <a:rPr lang="en" sz="2100" u="sng">
                <a:solidFill>
                  <a:schemeClr val="hlink"/>
                </a:solidFill>
                <a:latin typeface="Barlow Light"/>
                <a:ea typeface="Barlow Light"/>
                <a:cs typeface="Barlow Light"/>
                <a:sym typeface="Barlow Light"/>
                <a:hlinkClick r:id="rId5" action="ppaction://hlinksldjump"/>
              </a:rPr>
              <a:t>hy</a:t>
            </a:r>
            <a:endParaRPr sz="2100">
              <a:latin typeface="Barlow Light"/>
              <a:ea typeface="Barlow Light"/>
              <a:cs typeface="Barlow Light"/>
              <a:sym typeface="Barlow Light"/>
            </a:endParaRPr>
          </a:p>
          <a:p>
            <a:pPr marL="457200" lvl="0" indent="-368300" algn="l" rtl="0">
              <a:spcBef>
                <a:spcPts val="0"/>
              </a:spcBef>
              <a:spcAft>
                <a:spcPts val="0"/>
              </a:spcAft>
              <a:buSzPts val="2200"/>
              <a:buFont typeface="Barlow Light"/>
              <a:buChar char="●"/>
            </a:pPr>
            <a:r>
              <a:rPr lang="en" sz="2100" u="sng">
                <a:solidFill>
                  <a:schemeClr val="hlink"/>
                </a:solidFill>
                <a:latin typeface="Barlow Light"/>
                <a:ea typeface="Barlow Light"/>
                <a:cs typeface="Barlow Light"/>
                <a:sym typeface="Barlow Light"/>
                <a:hlinkClick r:id="rId6" action="ppaction://hlinksldjump"/>
              </a:rPr>
              <a:t>Physical science</a:t>
            </a:r>
            <a:r>
              <a:rPr lang="en" sz="2100">
                <a:latin typeface="Barlow Light"/>
                <a:ea typeface="Barlow Light"/>
                <a:cs typeface="Barlow Light"/>
                <a:sym typeface="Barlow Light"/>
              </a:rPr>
              <a:t>s </a:t>
            </a:r>
            <a:r>
              <a:rPr lang="en">
                <a:solidFill>
                  <a:schemeClr val="dk1"/>
                </a:solidFill>
                <a:latin typeface="Barlow Light"/>
                <a:ea typeface="Barlow Light"/>
                <a:cs typeface="Barlow Light"/>
                <a:sym typeface="Barlow Light"/>
              </a:rPr>
              <a:t>(PREREQUISITE = at least 50% for Physical Science in matric)</a:t>
            </a:r>
            <a:endParaRPr sz="2100">
              <a:latin typeface="Barlow Light"/>
              <a:ea typeface="Barlow Light"/>
              <a:cs typeface="Barlow Light"/>
              <a:sym typeface="Barlow Light"/>
            </a:endParaRPr>
          </a:p>
          <a:p>
            <a:pPr marL="457200" lvl="0" indent="-368300" algn="l" rtl="0">
              <a:spcBef>
                <a:spcPts val="0"/>
              </a:spcBef>
              <a:spcAft>
                <a:spcPts val="0"/>
              </a:spcAft>
              <a:buSzPts val="2200"/>
              <a:buFont typeface="Barlow Light"/>
              <a:buChar char="●"/>
            </a:pPr>
            <a:r>
              <a:rPr lang="en" sz="2100" u="sng">
                <a:solidFill>
                  <a:schemeClr val="hlink"/>
                </a:solidFill>
                <a:latin typeface="Barlow Light"/>
                <a:ea typeface="Barlow Light"/>
                <a:cs typeface="Barlow Light"/>
                <a:sym typeface="Barlow Light"/>
                <a:hlinkClick r:id="rId7" action="ppaction://hlinksldjump"/>
              </a:rPr>
              <a:t>Setswana </a:t>
            </a:r>
            <a:r>
              <a:rPr lang="en">
                <a:solidFill>
                  <a:schemeClr val="dk1"/>
                </a:solidFill>
                <a:latin typeface="Barlow Light"/>
                <a:ea typeface="Barlow Light"/>
                <a:cs typeface="Barlow Light"/>
                <a:sym typeface="Barlow Light"/>
              </a:rPr>
              <a:t>(PREREQUISITE = at least 50% for Setswana Home Language in matric)</a:t>
            </a:r>
            <a:endParaRPr sz="2100">
              <a:latin typeface="Barlow Light"/>
              <a:ea typeface="Barlow Light"/>
              <a:cs typeface="Barlow Light"/>
              <a:sym typeface="Barlow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0"/>
        <p:cNvGrpSpPr/>
        <p:nvPr/>
      </p:nvGrpSpPr>
      <p:grpSpPr>
        <a:xfrm>
          <a:off x="0" y="0"/>
          <a:ext cx="0" cy="0"/>
          <a:chOff x="0" y="0"/>
          <a:chExt cx="0" cy="0"/>
        </a:xfrm>
      </p:grpSpPr>
      <p:sp>
        <p:nvSpPr>
          <p:cNvPr id="261" name="Google Shape;261;p31"/>
          <p:cNvSpPr txBox="1">
            <a:spLocks noGrp="1"/>
          </p:cNvSpPr>
          <p:nvPr>
            <p:ph type="body" idx="1"/>
          </p:nvPr>
        </p:nvSpPr>
        <p:spPr>
          <a:xfrm>
            <a:off x="1079500" y="1384300"/>
            <a:ext cx="7424700" cy="37593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All compulsory modules listed on slide 6</a:t>
            </a:r>
            <a:endParaRPr/>
          </a:p>
          <a:p>
            <a:pPr marL="457200" lvl="0" indent="0" algn="l" rtl="0">
              <a:spcBef>
                <a:spcPts val="600"/>
              </a:spcBef>
              <a:spcAft>
                <a:spcPts val="0"/>
              </a:spcAft>
              <a:buNone/>
            </a:pPr>
            <a:r>
              <a:rPr lang="en" b="1">
                <a:latin typeface="Barlow"/>
                <a:ea typeface="Barlow"/>
                <a:cs typeface="Barlow"/>
                <a:sym typeface="Barlow"/>
              </a:rPr>
              <a:t>AND</a:t>
            </a:r>
            <a:endParaRPr/>
          </a:p>
          <a:p>
            <a:pPr marL="457200" lvl="0" indent="-355600" algn="l" rtl="0">
              <a:spcBef>
                <a:spcPts val="600"/>
              </a:spcBef>
              <a:spcAft>
                <a:spcPts val="0"/>
              </a:spcAft>
              <a:buSzPts val="2000"/>
              <a:buChar char="★"/>
            </a:pPr>
            <a:r>
              <a:rPr lang="en"/>
              <a:t>LIFE112 (Life sciences)</a:t>
            </a:r>
            <a:endParaRPr/>
          </a:p>
          <a:p>
            <a:pPr marL="457200" lvl="0" indent="-355600" algn="l" rtl="0">
              <a:spcBef>
                <a:spcPts val="600"/>
              </a:spcBef>
              <a:spcAft>
                <a:spcPts val="0"/>
              </a:spcAft>
              <a:buSzPts val="2000"/>
              <a:buChar char="★"/>
            </a:pPr>
            <a:r>
              <a:rPr lang="en"/>
              <a:t>NSSP112 (Natural sciences)</a:t>
            </a:r>
            <a:endParaRPr/>
          </a:p>
          <a:p>
            <a:pPr marL="457200" lvl="0" indent="-355600" algn="l" rtl="0">
              <a:spcBef>
                <a:spcPts val="600"/>
              </a:spcBef>
              <a:spcAft>
                <a:spcPts val="0"/>
              </a:spcAft>
              <a:buSzPts val="2000"/>
              <a:buChar char="★"/>
            </a:pPr>
            <a:r>
              <a:rPr lang="en"/>
              <a:t>LIFE122 (Life sciences)</a:t>
            </a:r>
            <a:endParaRPr/>
          </a:p>
          <a:p>
            <a:pPr marL="457200" lvl="0" indent="-355600" algn="l" rtl="0">
              <a:spcBef>
                <a:spcPts val="600"/>
              </a:spcBef>
              <a:spcAft>
                <a:spcPts val="0"/>
              </a:spcAft>
              <a:buSzPts val="2000"/>
              <a:buChar char="★"/>
            </a:pPr>
            <a:r>
              <a:rPr lang="en"/>
              <a:t>NSSP121 (Natural sciences)</a:t>
            </a:r>
            <a:endParaRPr/>
          </a:p>
          <a:p>
            <a:pPr marL="0" lvl="0" indent="0" algn="l" rtl="0">
              <a:spcBef>
                <a:spcPts val="600"/>
              </a:spcBef>
              <a:spcAft>
                <a:spcPts val="0"/>
              </a:spcAft>
              <a:buNone/>
            </a:pPr>
            <a:endParaRPr/>
          </a:p>
        </p:txBody>
      </p:sp>
      <p:sp>
        <p:nvSpPr>
          <p:cNvPr id="262" name="Google Shape;262;p31"/>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263" name="Google Shape;263;p3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19</a:t>
            </a:fld>
            <a:endParaRPr>
              <a:solidFill>
                <a:schemeClr val="accent6"/>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5"/>
        <p:cNvGrpSpPr/>
        <p:nvPr/>
      </p:nvGrpSpPr>
      <p:grpSpPr>
        <a:xfrm>
          <a:off x="0" y="0"/>
          <a:ext cx="0" cy="0"/>
          <a:chOff x="0" y="0"/>
          <a:chExt cx="0" cy="0"/>
        </a:xfrm>
      </p:grpSpPr>
      <p:sp>
        <p:nvSpPr>
          <p:cNvPr id="126" name="Google Shape;126;p14"/>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Virtual orientation</a:t>
            </a:r>
            <a:endParaRPr/>
          </a:p>
        </p:txBody>
      </p:sp>
      <p:sp>
        <p:nvSpPr>
          <p:cNvPr id="127" name="Google Shape;127;p14"/>
          <p:cNvSpPr txBox="1">
            <a:spLocks noGrp="1"/>
          </p:cNvSpPr>
          <p:nvPr>
            <p:ph type="body" idx="1"/>
          </p:nvPr>
        </p:nvSpPr>
        <p:spPr>
          <a:xfrm>
            <a:off x="1172650" y="1599700"/>
            <a:ext cx="7331700" cy="2890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2200" b="1"/>
              <a:t>This is an interactive PowerPoint that will assist you with figuring out for which modules you should register. If you follow the prompts on this PowerPoint, you will have clarity on the modules for which you should register. Certain slides require you to click a specific option (e.g. where you have to select your campus and year). There are also some slides that contain voice notes. Be sure to click on the voice note sign and listen to these. I hope you enjoy the presentation!</a:t>
            </a:r>
            <a:endParaRPr sz="3000"/>
          </a:p>
        </p:txBody>
      </p:sp>
      <p:sp>
        <p:nvSpPr>
          <p:cNvPr id="128" name="Google Shape;128;p1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2</a:t>
            </a:fld>
            <a:endParaRPr>
              <a:solidFill>
                <a:schemeClr val="accent6"/>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7"/>
        <p:cNvGrpSpPr/>
        <p:nvPr/>
      </p:nvGrpSpPr>
      <p:grpSpPr>
        <a:xfrm>
          <a:off x="0" y="0"/>
          <a:ext cx="0" cy="0"/>
          <a:chOff x="0" y="0"/>
          <a:chExt cx="0" cy="0"/>
        </a:xfrm>
      </p:grpSpPr>
      <p:sp>
        <p:nvSpPr>
          <p:cNvPr id="268" name="Google Shape;268;p32"/>
          <p:cNvSpPr txBox="1">
            <a:spLocks noGrp="1"/>
          </p:cNvSpPr>
          <p:nvPr>
            <p:ph type="body" idx="1"/>
          </p:nvPr>
        </p:nvSpPr>
        <p:spPr>
          <a:xfrm>
            <a:off x="1079500" y="1384300"/>
            <a:ext cx="7424700" cy="37593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All compulsory modules listed on slide 6</a:t>
            </a:r>
            <a:endParaRPr/>
          </a:p>
          <a:p>
            <a:pPr marL="457200" lvl="0" indent="0" algn="l" rtl="0">
              <a:spcBef>
                <a:spcPts val="600"/>
              </a:spcBef>
              <a:spcAft>
                <a:spcPts val="0"/>
              </a:spcAft>
              <a:buNone/>
            </a:pPr>
            <a:r>
              <a:rPr lang="en" b="1">
                <a:latin typeface="Barlow"/>
                <a:ea typeface="Barlow"/>
                <a:cs typeface="Barlow"/>
                <a:sym typeface="Barlow"/>
              </a:rPr>
              <a:t>AND</a:t>
            </a:r>
            <a:endParaRPr/>
          </a:p>
          <a:p>
            <a:pPr marL="457200" lvl="0" indent="-355600" algn="l" rtl="0">
              <a:spcBef>
                <a:spcPts val="600"/>
              </a:spcBef>
              <a:spcAft>
                <a:spcPts val="0"/>
              </a:spcAft>
              <a:buSzPts val="2000"/>
              <a:buChar char="★"/>
            </a:pPr>
            <a:r>
              <a:rPr lang="en"/>
              <a:t>LIFE112 (Life sciences)</a:t>
            </a:r>
            <a:endParaRPr/>
          </a:p>
          <a:p>
            <a:pPr marL="457200" lvl="0" indent="-355600" algn="l" rtl="0">
              <a:spcBef>
                <a:spcPts val="600"/>
              </a:spcBef>
              <a:spcAft>
                <a:spcPts val="0"/>
              </a:spcAft>
              <a:buSzPts val="2000"/>
              <a:buChar char="★"/>
            </a:pPr>
            <a:r>
              <a:rPr lang="en"/>
              <a:t>BSTE112 (Business studies)</a:t>
            </a:r>
            <a:endParaRPr/>
          </a:p>
          <a:p>
            <a:pPr marL="457200" lvl="0" indent="-355600" algn="l" rtl="0">
              <a:spcBef>
                <a:spcPts val="600"/>
              </a:spcBef>
              <a:spcAft>
                <a:spcPts val="0"/>
              </a:spcAft>
              <a:buSzPts val="2000"/>
              <a:buChar char="★"/>
            </a:pPr>
            <a:r>
              <a:rPr lang="en"/>
              <a:t>NSSP112 (Natural sciences)</a:t>
            </a:r>
            <a:endParaRPr/>
          </a:p>
          <a:p>
            <a:pPr marL="457200" lvl="0" indent="-355600" algn="l" rtl="0">
              <a:spcBef>
                <a:spcPts val="600"/>
              </a:spcBef>
              <a:spcAft>
                <a:spcPts val="0"/>
              </a:spcAft>
              <a:buSzPts val="2000"/>
              <a:buChar char="★"/>
            </a:pPr>
            <a:r>
              <a:rPr lang="en"/>
              <a:t>LIFE122 (Life sciences)</a:t>
            </a:r>
            <a:endParaRPr/>
          </a:p>
          <a:p>
            <a:pPr marL="457200" lvl="0" indent="-355600" algn="l" rtl="0">
              <a:spcBef>
                <a:spcPts val="600"/>
              </a:spcBef>
              <a:spcAft>
                <a:spcPts val="0"/>
              </a:spcAft>
              <a:buSzPts val="2000"/>
              <a:buChar char="★"/>
            </a:pPr>
            <a:r>
              <a:rPr lang="en"/>
              <a:t>BSTE122 (Business studies)</a:t>
            </a:r>
            <a:endParaRPr/>
          </a:p>
          <a:p>
            <a:pPr marL="457200" lvl="0" indent="-355600" algn="l" rtl="0">
              <a:spcBef>
                <a:spcPts val="600"/>
              </a:spcBef>
              <a:spcAft>
                <a:spcPts val="0"/>
              </a:spcAft>
              <a:buSzPts val="2000"/>
              <a:buChar char="★"/>
            </a:pPr>
            <a:r>
              <a:rPr lang="en"/>
              <a:t>NSSP121 (Natural sciences)</a:t>
            </a:r>
            <a:endParaRPr/>
          </a:p>
          <a:p>
            <a:pPr marL="0" lvl="0" indent="0" algn="l" rtl="0">
              <a:spcBef>
                <a:spcPts val="600"/>
              </a:spcBef>
              <a:spcAft>
                <a:spcPts val="0"/>
              </a:spcAft>
              <a:buNone/>
            </a:pPr>
            <a:endParaRPr/>
          </a:p>
        </p:txBody>
      </p:sp>
      <p:sp>
        <p:nvSpPr>
          <p:cNvPr id="269" name="Google Shape;269;p32"/>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270" name="Google Shape;270;p3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20</a:t>
            </a:fld>
            <a:endParaRPr>
              <a:solidFill>
                <a:schemeClr val="accent6"/>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4"/>
        <p:cNvGrpSpPr/>
        <p:nvPr/>
      </p:nvGrpSpPr>
      <p:grpSpPr>
        <a:xfrm>
          <a:off x="0" y="0"/>
          <a:ext cx="0" cy="0"/>
          <a:chOff x="0" y="0"/>
          <a:chExt cx="0" cy="0"/>
        </a:xfrm>
      </p:grpSpPr>
      <p:sp>
        <p:nvSpPr>
          <p:cNvPr id="275" name="Google Shape;275;p33"/>
          <p:cNvSpPr txBox="1">
            <a:spLocks noGrp="1"/>
          </p:cNvSpPr>
          <p:nvPr>
            <p:ph type="body" idx="1"/>
          </p:nvPr>
        </p:nvSpPr>
        <p:spPr>
          <a:xfrm>
            <a:off x="1079500" y="1384300"/>
            <a:ext cx="7424700" cy="37593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All compulsory modules listed on slide 6</a:t>
            </a:r>
            <a:endParaRPr/>
          </a:p>
          <a:p>
            <a:pPr marL="457200" lvl="0" indent="0" algn="l" rtl="0">
              <a:spcBef>
                <a:spcPts val="600"/>
              </a:spcBef>
              <a:spcAft>
                <a:spcPts val="0"/>
              </a:spcAft>
              <a:buNone/>
            </a:pPr>
            <a:r>
              <a:rPr lang="en" b="1">
                <a:latin typeface="Barlow"/>
                <a:ea typeface="Barlow"/>
                <a:cs typeface="Barlow"/>
                <a:sym typeface="Barlow"/>
              </a:rPr>
              <a:t>AND</a:t>
            </a:r>
            <a:endParaRPr/>
          </a:p>
          <a:p>
            <a:pPr marL="457200" lvl="0" indent="-355600" algn="l" rtl="0">
              <a:spcBef>
                <a:spcPts val="600"/>
              </a:spcBef>
              <a:spcAft>
                <a:spcPts val="0"/>
              </a:spcAft>
              <a:buSzPts val="2000"/>
              <a:buChar char="★"/>
            </a:pPr>
            <a:r>
              <a:rPr lang="en"/>
              <a:t>LIFE112 (Life sciences)</a:t>
            </a:r>
            <a:endParaRPr/>
          </a:p>
          <a:p>
            <a:pPr marL="457200" lvl="0" indent="-355600" algn="l" rtl="0">
              <a:spcBef>
                <a:spcPts val="600"/>
              </a:spcBef>
              <a:spcAft>
                <a:spcPts val="0"/>
              </a:spcAft>
              <a:buSzPts val="2000"/>
              <a:buChar char="★"/>
            </a:pPr>
            <a:r>
              <a:rPr lang="en"/>
              <a:t>NSSP112 (Natural sciences)</a:t>
            </a:r>
            <a:endParaRPr/>
          </a:p>
          <a:p>
            <a:pPr marL="457200" lvl="0" indent="-355600" algn="l" rtl="0">
              <a:spcBef>
                <a:spcPts val="600"/>
              </a:spcBef>
              <a:spcAft>
                <a:spcPts val="0"/>
              </a:spcAft>
              <a:buSzPts val="2000"/>
              <a:buChar char="★"/>
            </a:pPr>
            <a:r>
              <a:rPr lang="en"/>
              <a:t>LIFE122 (Life sciences)</a:t>
            </a:r>
            <a:endParaRPr/>
          </a:p>
          <a:p>
            <a:pPr marL="457200" lvl="0" indent="-355600" algn="l" rtl="0">
              <a:spcBef>
                <a:spcPts val="600"/>
              </a:spcBef>
              <a:spcAft>
                <a:spcPts val="0"/>
              </a:spcAft>
              <a:buSzPts val="2000"/>
              <a:buChar char="★"/>
            </a:pPr>
            <a:r>
              <a:rPr lang="en"/>
              <a:t>NSSP121 (Natural sciences)</a:t>
            </a:r>
            <a:endParaRPr/>
          </a:p>
          <a:p>
            <a:pPr marL="0" lvl="0" indent="0" algn="l" rtl="0">
              <a:spcBef>
                <a:spcPts val="600"/>
              </a:spcBef>
              <a:spcAft>
                <a:spcPts val="0"/>
              </a:spcAft>
              <a:buNone/>
            </a:pPr>
            <a:endParaRPr/>
          </a:p>
        </p:txBody>
      </p:sp>
      <p:sp>
        <p:nvSpPr>
          <p:cNvPr id="276" name="Google Shape;276;p33"/>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277" name="Google Shape;277;p3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21</a:t>
            </a:fld>
            <a:endParaRPr>
              <a:solidFill>
                <a:schemeClr val="accent6"/>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1"/>
        <p:cNvGrpSpPr/>
        <p:nvPr/>
      </p:nvGrpSpPr>
      <p:grpSpPr>
        <a:xfrm>
          <a:off x="0" y="0"/>
          <a:ext cx="0" cy="0"/>
          <a:chOff x="0" y="0"/>
          <a:chExt cx="0" cy="0"/>
        </a:xfrm>
      </p:grpSpPr>
      <p:sp>
        <p:nvSpPr>
          <p:cNvPr id="282" name="Google Shape;282;p34"/>
          <p:cNvSpPr txBox="1">
            <a:spLocks noGrp="1"/>
          </p:cNvSpPr>
          <p:nvPr>
            <p:ph type="body" idx="1"/>
          </p:nvPr>
        </p:nvSpPr>
        <p:spPr>
          <a:xfrm>
            <a:off x="1079500" y="1384300"/>
            <a:ext cx="7424700" cy="37593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All compulsory modules listed on slide 6</a:t>
            </a:r>
            <a:endParaRPr/>
          </a:p>
          <a:p>
            <a:pPr marL="457200" lvl="0" indent="0" algn="l" rtl="0">
              <a:spcBef>
                <a:spcPts val="600"/>
              </a:spcBef>
              <a:spcAft>
                <a:spcPts val="0"/>
              </a:spcAft>
              <a:buNone/>
            </a:pPr>
            <a:r>
              <a:rPr lang="en" b="1">
                <a:latin typeface="Barlow"/>
                <a:ea typeface="Barlow"/>
                <a:cs typeface="Barlow"/>
                <a:sym typeface="Barlow"/>
              </a:rPr>
              <a:t>AND</a:t>
            </a:r>
            <a:endParaRPr/>
          </a:p>
          <a:p>
            <a:pPr marL="457200" lvl="0" indent="-355600" algn="l" rtl="0">
              <a:spcBef>
                <a:spcPts val="600"/>
              </a:spcBef>
              <a:spcAft>
                <a:spcPts val="0"/>
              </a:spcAft>
              <a:buSzPts val="2000"/>
              <a:buChar char="★"/>
            </a:pPr>
            <a:r>
              <a:rPr lang="en"/>
              <a:t>LIFE112 (Life sciences)</a:t>
            </a:r>
            <a:endParaRPr/>
          </a:p>
          <a:p>
            <a:pPr marL="457200" lvl="0" indent="-355600" algn="l" rtl="0">
              <a:spcBef>
                <a:spcPts val="600"/>
              </a:spcBef>
              <a:spcAft>
                <a:spcPts val="0"/>
              </a:spcAft>
              <a:buSzPts val="2000"/>
              <a:buChar char="★"/>
            </a:pPr>
            <a:r>
              <a:rPr lang="en"/>
              <a:t>ENGV111 (English)</a:t>
            </a:r>
            <a:endParaRPr/>
          </a:p>
          <a:p>
            <a:pPr marL="457200" lvl="0" indent="-355600" algn="l" rtl="0">
              <a:spcBef>
                <a:spcPts val="600"/>
              </a:spcBef>
              <a:spcAft>
                <a:spcPts val="0"/>
              </a:spcAft>
              <a:buSzPts val="2000"/>
              <a:buChar char="★"/>
            </a:pPr>
            <a:r>
              <a:rPr lang="en"/>
              <a:t>NSSP112 (Natural sciences)</a:t>
            </a:r>
            <a:endParaRPr/>
          </a:p>
          <a:p>
            <a:pPr marL="457200" lvl="0" indent="-355600" algn="l" rtl="0">
              <a:spcBef>
                <a:spcPts val="600"/>
              </a:spcBef>
              <a:spcAft>
                <a:spcPts val="0"/>
              </a:spcAft>
              <a:buSzPts val="2000"/>
              <a:buChar char="★"/>
            </a:pPr>
            <a:r>
              <a:rPr lang="en"/>
              <a:t>LIFE122 (Life sciences)</a:t>
            </a:r>
            <a:endParaRPr/>
          </a:p>
          <a:p>
            <a:pPr marL="457200" lvl="0" indent="-355600" algn="l" rtl="0">
              <a:spcBef>
                <a:spcPts val="600"/>
              </a:spcBef>
              <a:spcAft>
                <a:spcPts val="0"/>
              </a:spcAft>
              <a:buSzPts val="2000"/>
              <a:buChar char="★"/>
            </a:pPr>
            <a:r>
              <a:rPr lang="en"/>
              <a:t>ENGV121 (English) </a:t>
            </a:r>
            <a:r>
              <a:rPr lang="en" sz="1800">
                <a:latin typeface="Barlow SemiBold"/>
                <a:ea typeface="Barlow SemiBold"/>
                <a:cs typeface="Barlow SemiBold"/>
                <a:sym typeface="Barlow SemiBold"/>
              </a:rPr>
              <a:t>[PREREQUISITE = a participation mark of at least 40% for ENGV111]</a:t>
            </a:r>
            <a:endParaRPr/>
          </a:p>
          <a:p>
            <a:pPr marL="457200" lvl="0" indent="-355600" algn="l" rtl="0">
              <a:spcBef>
                <a:spcPts val="600"/>
              </a:spcBef>
              <a:spcAft>
                <a:spcPts val="0"/>
              </a:spcAft>
              <a:buSzPts val="2000"/>
              <a:buChar char="★"/>
            </a:pPr>
            <a:r>
              <a:rPr lang="en"/>
              <a:t>NSSP121 (Natural sciences)</a:t>
            </a:r>
            <a:endParaRPr/>
          </a:p>
          <a:p>
            <a:pPr marL="0" lvl="0" indent="0" algn="l" rtl="0">
              <a:spcBef>
                <a:spcPts val="600"/>
              </a:spcBef>
              <a:spcAft>
                <a:spcPts val="0"/>
              </a:spcAft>
              <a:buNone/>
            </a:pPr>
            <a:endParaRPr/>
          </a:p>
        </p:txBody>
      </p:sp>
      <p:sp>
        <p:nvSpPr>
          <p:cNvPr id="283" name="Google Shape;283;p34"/>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284" name="Google Shape;284;p3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22</a:t>
            </a:fld>
            <a:endParaRPr>
              <a:solidFill>
                <a:schemeClr val="accent6"/>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8"/>
        <p:cNvGrpSpPr/>
        <p:nvPr/>
      </p:nvGrpSpPr>
      <p:grpSpPr>
        <a:xfrm>
          <a:off x="0" y="0"/>
          <a:ext cx="0" cy="0"/>
          <a:chOff x="0" y="0"/>
          <a:chExt cx="0" cy="0"/>
        </a:xfrm>
      </p:grpSpPr>
      <p:sp>
        <p:nvSpPr>
          <p:cNvPr id="289" name="Google Shape;289;p35"/>
          <p:cNvSpPr txBox="1">
            <a:spLocks noGrp="1"/>
          </p:cNvSpPr>
          <p:nvPr>
            <p:ph type="body" idx="1"/>
          </p:nvPr>
        </p:nvSpPr>
        <p:spPr>
          <a:xfrm>
            <a:off x="1079500" y="1384300"/>
            <a:ext cx="7424700" cy="37593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All compulsory modules listed on slide 6</a:t>
            </a:r>
            <a:endParaRPr/>
          </a:p>
          <a:p>
            <a:pPr marL="457200" lvl="0" indent="0" algn="l" rtl="0">
              <a:spcBef>
                <a:spcPts val="600"/>
              </a:spcBef>
              <a:spcAft>
                <a:spcPts val="0"/>
              </a:spcAft>
              <a:buNone/>
            </a:pPr>
            <a:r>
              <a:rPr lang="en" b="1">
                <a:latin typeface="Barlow"/>
                <a:ea typeface="Barlow"/>
                <a:cs typeface="Barlow"/>
                <a:sym typeface="Barlow"/>
              </a:rPr>
              <a:t>AND</a:t>
            </a:r>
            <a:endParaRPr/>
          </a:p>
          <a:p>
            <a:pPr marL="457200" lvl="0" indent="-355600" algn="l" rtl="0">
              <a:spcBef>
                <a:spcPts val="600"/>
              </a:spcBef>
              <a:spcAft>
                <a:spcPts val="0"/>
              </a:spcAft>
              <a:buSzPts val="2000"/>
              <a:buChar char="★"/>
            </a:pPr>
            <a:r>
              <a:rPr lang="en"/>
              <a:t>LIFE112 (Life sciences)</a:t>
            </a:r>
            <a:endParaRPr/>
          </a:p>
          <a:p>
            <a:pPr marL="457200" lvl="0" indent="-355600" algn="l" rtl="0">
              <a:spcBef>
                <a:spcPts val="600"/>
              </a:spcBef>
              <a:spcAft>
                <a:spcPts val="0"/>
              </a:spcAft>
              <a:buSzPts val="2000"/>
              <a:buChar char="★"/>
            </a:pPr>
            <a:r>
              <a:rPr lang="en"/>
              <a:t>GEOE112 (Geography)</a:t>
            </a:r>
            <a:endParaRPr/>
          </a:p>
          <a:p>
            <a:pPr marL="457200" lvl="0" indent="-355600" algn="l" rtl="0">
              <a:spcBef>
                <a:spcPts val="600"/>
              </a:spcBef>
              <a:spcAft>
                <a:spcPts val="0"/>
              </a:spcAft>
              <a:buSzPts val="2000"/>
              <a:buChar char="★"/>
            </a:pPr>
            <a:r>
              <a:rPr lang="en"/>
              <a:t>NSSP112 (Natural sciences)</a:t>
            </a:r>
            <a:endParaRPr/>
          </a:p>
          <a:p>
            <a:pPr marL="457200" lvl="0" indent="-355600" algn="l" rtl="0">
              <a:spcBef>
                <a:spcPts val="600"/>
              </a:spcBef>
              <a:spcAft>
                <a:spcPts val="0"/>
              </a:spcAft>
              <a:buSzPts val="2000"/>
              <a:buChar char="★"/>
            </a:pPr>
            <a:r>
              <a:rPr lang="en"/>
              <a:t>LIFE122 (Life sciences)</a:t>
            </a:r>
            <a:endParaRPr/>
          </a:p>
          <a:p>
            <a:pPr marL="457200" lvl="0" indent="-355600" algn="l" rtl="0">
              <a:spcBef>
                <a:spcPts val="600"/>
              </a:spcBef>
              <a:spcAft>
                <a:spcPts val="0"/>
              </a:spcAft>
              <a:buSzPts val="2000"/>
              <a:buChar char="★"/>
            </a:pPr>
            <a:r>
              <a:rPr lang="en"/>
              <a:t>GEOE122 (Geography)</a:t>
            </a:r>
            <a:endParaRPr/>
          </a:p>
          <a:p>
            <a:pPr marL="457200" lvl="0" indent="-355600" algn="l" rtl="0">
              <a:spcBef>
                <a:spcPts val="600"/>
              </a:spcBef>
              <a:spcAft>
                <a:spcPts val="0"/>
              </a:spcAft>
              <a:buSzPts val="2000"/>
              <a:buChar char="★"/>
            </a:pPr>
            <a:r>
              <a:rPr lang="en"/>
              <a:t>NSSP121 (Natural sciences)</a:t>
            </a:r>
            <a:endParaRPr/>
          </a:p>
          <a:p>
            <a:pPr marL="0" lvl="0" indent="0" algn="l" rtl="0">
              <a:spcBef>
                <a:spcPts val="600"/>
              </a:spcBef>
              <a:spcAft>
                <a:spcPts val="0"/>
              </a:spcAft>
              <a:buNone/>
            </a:pPr>
            <a:endParaRPr/>
          </a:p>
        </p:txBody>
      </p:sp>
      <p:sp>
        <p:nvSpPr>
          <p:cNvPr id="290" name="Google Shape;290;p3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291" name="Google Shape;291;p3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23</a:t>
            </a:fld>
            <a:endParaRPr>
              <a:solidFill>
                <a:schemeClr val="accent6"/>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5"/>
        <p:cNvGrpSpPr/>
        <p:nvPr/>
      </p:nvGrpSpPr>
      <p:grpSpPr>
        <a:xfrm>
          <a:off x="0" y="0"/>
          <a:ext cx="0" cy="0"/>
          <a:chOff x="0" y="0"/>
          <a:chExt cx="0" cy="0"/>
        </a:xfrm>
      </p:grpSpPr>
      <p:sp>
        <p:nvSpPr>
          <p:cNvPr id="296" name="Google Shape;296;p36"/>
          <p:cNvSpPr txBox="1">
            <a:spLocks noGrp="1"/>
          </p:cNvSpPr>
          <p:nvPr>
            <p:ph type="body" idx="1"/>
          </p:nvPr>
        </p:nvSpPr>
        <p:spPr>
          <a:xfrm>
            <a:off x="1079500" y="1384300"/>
            <a:ext cx="7424700" cy="37593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All compulsory modules listed on slide 6</a:t>
            </a:r>
            <a:endParaRPr/>
          </a:p>
          <a:p>
            <a:pPr marL="457200" lvl="0" indent="0" algn="l" rtl="0">
              <a:spcBef>
                <a:spcPts val="600"/>
              </a:spcBef>
              <a:spcAft>
                <a:spcPts val="0"/>
              </a:spcAft>
              <a:buNone/>
            </a:pPr>
            <a:r>
              <a:rPr lang="en" b="1">
                <a:latin typeface="Barlow"/>
                <a:ea typeface="Barlow"/>
                <a:cs typeface="Barlow"/>
                <a:sym typeface="Barlow"/>
              </a:rPr>
              <a:t>AND</a:t>
            </a:r>
            <a:endParaRPr/>
          </a:p>
          <a:p>
            <a:pPr marL="457200" lvl="0" indent="-355600" algn="l" rtl="0">
              <a:spcBef>
                <a:spcPts val="600"/>
              </a:spcBef>
              <a:spcAft>
                <a:spcPts val="0"/>
              </a:spcAft>
              <a:buSzPts val="2000"/>
              <a:buChar char="★"/>
            </a:pPr>
            <a:r>
              <a:rPr lang="en"/>
              <a:t>LIFE112 (Life sciences)</a:t>
            </a:r>
            <a:endParaRPr/>
          </a:p>
          <a:p>
            <a:pPr marL="457200" lvl="0" indent="-355600" algn="l" rtl="0">
              <a:spcBef>
                <a:spcPts val="600"/>
              </a:spcBef>
              <a:spcAft>
                <a:spcPts val="0"/>
              </a:spcAft>
              <a:buSzPts val="2000"/>
              <a:buChar char="★"/>
            </a:pPr>
            <a:r>
              <a:rPr lang="en"/>
              <a:t>NSSP112 (Natural sciences)</a:t>
            </a:r>
            <a:endParaRPr/>
          </a:p>
          <a:p>
            <a:pPr marL="457200" lvl="0" indent="-355600" algn="l" rtl="0">
              <a:spcBef>
                <a:spcPts val="600"/>
              </a:spcBef>
              <a:spcAft>
                <a:spcPts val="0"/>
              </a:spcAft>
              <a:buSzPts val="2000"/>
              <a:buChar char="★"/>
            </a:pPr>
            <a:r>
              <a:rPr lang="en"/>
              <a:t>LIFE122 (Life sciences)</a:t>
            </a:r>
            <a:endParaRPr/>
          </a:p>
          <a:p>
            <a:pPr marL="457200" lvl="0" indent="-355600" algn="l" rtl="0">
              <a:spcBef>
                <a:spcPts val="600"/>
              </a:spcBef>
              <a:spcAft>
                <a:spcPts val="0"/>
              </a:spcAft>
              <a:buSzPts val="2000"/>
              <a:buChar char="★"/>
            </a:pPr>
            <a:r>
              <a:rPr lang="en"/>
              <a:t>NSSP121 (Natural sciences)</a:t>
            </a:r>
            <a:endParaRPr/>
          </a:p>
          <a:p>
            <a:pPr marL="0" lvl="0" indent="0" algn="l" rtl="0">
              <a:spcBef>
                <a:spcPts val="600"/>
              </a:spcBef>
              <a:spcAft>
                <a:spcPts val="0"/>
              </a:spcAft>
              <a:buNone/>
            </a:pPr>
            <a:endParaRPr/>
          </a:p>
        </p:txBody>
      </p:sp>
      <p:sp>
        <p:nvSpPr>
          <p:cNvPr id="297" name="Google Shape;297;p3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298" name="Google Shape;298;p3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24</a:t>
            </a:fld>
            <a:endParaRPr>
              <a:solidFill>
                <a:schemeClr val="accent6"/>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2"/>
        <p:cNvGrpSpPr/>
        <p:nvPr/>
      </p:nvGrpSpPr>
      <p:grpSpPr>
        <a:xfrm>
          <a:off x="0" y="0"/>
          <a:ext cx="0" cy="0"/>
          <a:chOff x="0" y="0"/>
          <a:chExt cx="0" cy="0"/>
        </a:xfrm>
      </p:grpSpPr>
      <p:sp>
        <p:nvSpPr>
          <p:cNvPr id="303" name="Google Shape;303;p37"/>
          <p:cNvSpPr txBox="1">
            <a:spLocks noGrp="1"/>
          </p:cNvSpPr>
          <p:nvPr>
            <p:ph type="body" idx="1"/>
          </p:nvPr>
        </p:nvSpPr>
        <p:spPr>
          <a:xfrm>
            <a:off x="1079500" y="1384300"/>
            <a:ext cx="7424700" cy="37593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All compulsory modules listed on slide 6</a:t>
            </a:r>
            <a:endParaRPr/>
          </a:p>
          <a:p>
            <a:pPr marL="457200" lvl="0" indent="0" algn="l" rtl="0">
              <a:spcBef>
                <a:spcPts val="600"/>
              </a:spcBef>
              <a:spcAft>
                <a:spcPts val="0"/>
              </a:spcAft>
              <a:buNone/>
            </a:pPr>
            <a:r>
              <a:rPr lang="en" b="1">
                <a:latin typeface="Barlow"/>
                <a:ea typeface="Barlow"/>
                <a:cs typeface="Barlow"/>
                <a:sym typeface="Barlow"/>
              </a:rPr>
              <a:t>AND</a:t>
            </a:r>
            <a:endParaRPr/>
          </a:p>
          <a:p>
            <a:pPr marL="457200" lvl="0" indent="-355600" algn="l" rtl="0">
              <a:spcBef>
                <a:spcPts val="600"/>
              </a:spcBef>
              <a:spcAft>
                <a:spcPts val="0"/>
              </a:spcAft>
              <a:buSzPts val="2000"/>
              <a:buChar char="★"/>
            </a:pPr>
            <a:r>
              <a:rPr lang="en"/>
              <a:t>LIFE112 (Life sciences)</a:t>
            </a:r>
            <a:endParaRPr/>
          </a:p>
          <a:p>
            <a:pPr marL="457200" lvl="0" indent="-355600" algn="l" rtl="0">
              <a:spcBef>
                <a:spcPts val="600"/>
              </a:spcBef>
              <a:spcAft>
                <a:spcPts val="0"/>
              </a:spcAft>
              <a:buSzPts val="2000"/>
              <a:buChar char="★"/>
            </a:pPr>
            <a:r>
              <a:rPr lang="en"/>
              <a:t>NSSP112 (Natural sciences)</a:t>
            </a:r>
            <a:endParaRPr/>
          </a:p>
          <a:p>
            <a:pPr marL="457200" lvl="0" indent="-355600" algn="l" rtl="0">
              <a:spcBef>
                <a:spcPts val="600"/>
              </a:spcBef>
              <a:spcAft>
                <a:spcPts val="0"/>
              </a:spcAft>
              <a:buSzPts val="2000"/>
              <a:buChar char="★"/>
            </a:pPr>
            <a:r>
              <a:rPr lang="en"/>
              <a:t>LIFE122 (Life sciences)</a:t>
            </a:r>
            <a:endParaRPr/>
          </a:p>
          <a:p>
            <a:pPr marL="457200" lvl="0" indent="-355600" algn="l" rtl="0">
              <a:spcBef>
                <a:spcPts val="600"/>
              </a:spcBef>
              <a:spcAft>
                <a:spcPts val="0"/>
              </a:spcAft>
              <a:buSzPts val="2000"/>
              <a:buChar char="★"/>
            </a:pPr>
            <a:r>
              <a:rPr lang="en"/>
              <a:t>NSSP121 (Natural sciences)</a:t>
            </a:r>
            <a:endParaRPr/>
          </a:p>
          <a:p>
            <a:pPr marL="0" lvl="0" indent="0" algn="l" rtl="0">
              <a:spcBef>
                <a:spcPts val="600"/>
              </a:spcBef>
              <a:spcAft>
                <a:spcPts val="0"/>
              </a:spcAft>
              <a:buNone/>
            </a:pPr>
            <a:endParaRPr/>
          </a:p>
        </p:txBody>
      </p:sp>
      <p:sp>
        <p:nvSpPr>
          <p:cNvPr id="304" name="Google Shape;304;p3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305" name="Google Shape;305;p3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25</a:t>
            </a:fld>
            <a:endParaRPr>
              <a:solidFill>
                <a:schemeClr val="accent6"/>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9"/>
        <p:cNvGrpSpPr/>
        <p:nvPr/>
      </p:nvGrpSpPr>
      <p:grpSpPr>
        <a:xfrm>
          <a:off x="0" y="0"/>
          <a:ext cx="0" cy="0"/>
          <a:chOff x="0" y="0"/>
          <a:chExt cx="0" cy="0"/>
        </a:xfrm>
      </p:grpSpPr>
      <p:sp>
        <p:nvSpPr>
          <p:cNvPr id="310" name="Google Shape;310;p38"/>
          <p:cNvSpPr txBox="1">
            <a:spLocks noGrp="1"/>
          </p:cNvSpPr>
          <p:nvPr>
            <p:ph type="body" idx="1"/>
          </p:nvPr>
        </p:nvSpPr>
        <p:spPr>
          <a:xfrm>
            <a:off x="1079500" y="1384300"/>
            <a:ext cx="7424700" cy="37593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All compulsory modules listed on slide 6</a:t>
            </a:r>
            <a:endParaRPr/>
          </a:p>
          <a:p>
            <a:pPr marL="457200" lvl="0" indent="0" algn="l" rtl="0">
              <a:spcBef>
                <a:spcPts val="600"/>
              </a:spcBef>
              <a:spcAft>
                <a:spcPts val="0"/>
              </a:spcAft>
              <a:buNone/>
            </a:pPr>
            <a:r>
              <a:rPr lang="en" b="1">
                <a:latin typeface="Barlow"/>
                <a:ea typeface="Barlow"/>
                <a:cs typeface="Barlow"/>
                <a:sym typeface="Barlow"/>
              </a:rPr>
              <a:t>AND</a:t>
            </a:r>
            <a:endParaRPr/>
          </a:p>
          <a:p>
            <a:pPr marL="457200" lvl="0" indent="-355600" algn="l" rtl="0">
              <a:spcBef>
                <a:spcPts val="600"/>
              </a:spcBef>
              <a:spcAft>
                <a:spcPts val="0"/>
              </a:spcAft>
              <a:buSzPts val="2000"/>
              <a:buChar char="★"/>
            </a:pPr>
            <a:r>
              <a:rPr lang="en"/>
              <a:t>LIFE112 (Life sciences)</a:t>
            </a:r>
            <a:endParaRPr/>
          </a:p>
          <a:p>
            <a:pPr marL="457200" lvl="0" indent="-355600" algn="l" rtl="0">
              <a:spcBef>
                <a:spcPts val="600"/>
              </a:spcBef>
              <a:spcAft>
                <a:spcPts val="0"/>
              </a:spcAft>
              <a:buSzPts val="2000"/>
              <a:buChar char="★"/>
            </a:pPr>
            <a:r>
              <a:rPr lang="en"/>
              <a:t>PHSE112 (Physical sciences)</a:t>
            </a:r>
            <a:endParaRPr/>
          </a:p>
          <a:p>
            <a:pPr marL="457200" lvl="0" indent="-355600" algn="l" rtl="0">
              <a:spcBef>
                <a:spcPts val="600"/>
              </a:spcBef>
              <a:spcAft>
                <a:spcPts val="0"/>
              </a:spcAft>
              <a:buSzPts val="2000"/>
              <a:buChar char="★"/>
            </a:pPr>
            <a:r>
              <a:rPr lang="en"/>
              <a:t>MATV111 (Mathematics for the senior phase)</a:t>
            </a:r>
            <a:endParaRPr/>
          </a:p>
          <a:p>
            <a:pPr marL="457200" lvl="0" indent="-355600" algn="l" rtl="0">
              <a:spcBef>
                <a:spcPts val="600"/>
              </a:spcBef>
              <a:spcAft>
                <a:spcPts val="0"/>
              </a:spcAft>
              <a:buSzPts val="2000"/>
              <a:buChar char="★"/>
            </a:pPr>
            <a:r>
              <a:rPr lang="en"/>
              <a:t>LIFE122 (Life sciences)</a:t>
            </a:r>
            <a:endParaRPr/>
          </a:p>
          <a:p>
            <a:pPr marL="457200" lvl="0" indent="-355600" algn="l" rtl="0">
              <a:spcBef>
                <a:spcPts val="600"/>
              </a:spcBef>
              <a:spcAft>
                <a:spcPts val="0"/>
              </a:spcAft>
              <a:buSzPts val="2000"/>
              <a:buChar char="★"/>
            </a:pPr>
            <a:r>
              <a:rPr lang="en"/>
              <a:t>PHSE112 (Physical sciences)</a:t>
            </a:r>
            <a:endParaRPr/>
          </a:p>
          <a:p>
            <a:pPr marL="457200" lvl="0" indent="-355600" algn="l" rtl="0">
              <a:spcBef>
                <a:spcPts val="600"/>
              </a:spcBef>
              <a:spcAft>
                <a:spcPts val="0"/>
              </a:spcAft>
              <a:buSzPts val="2000"/>
              <a:buChar char="★"/>
            </a:pPr>
            <a:r>
              <a:rPr lang="en"/>
              <a:t>MATV121 (Mathematics for the senior phase)</a:t>
            </a:r>
            <a:endParaRPr/>
          </a:p>
          <a:p>
            <a:pPr marL="0" lvl="0" indent="0" algn="l" rtl="0">
              <a:spcBef>
                <a:spcPts val="600"/>
              </a:spcBef>
              <a:spcAft>
                <a:spcPts val="0"/>
              </a:spcAft>
              <a:buNone/>
            </a:pPr>
            <a:endParaRPr/>
          </a:p>
        </p:txBody>
      </p:sp>
      <p:sp>
        <p:nvSpPr>
          <p:cNvPr id="311" name="Google Shape;311;p38"/>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312" name="Google Shape;312;p3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26</a:t>
            </a:fld>
            <a:endParaRPr>
              <a:solidFill>
                <a:schemeClr val="accent6"/>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16"/>
        <p:cNvGrpSpPr/>
        <p:nvPr/>
      </p:nvGrpSpPr>
      <p:grpSpPr>
        <a:xfrm>
          <a:off x="0" y="0"/>
          <a:ext cx="0" cy="0"/>
          <a:chOff x="0" y="0"/>
          <a:chExt cx="0" cy="0"/>
        </a:xfrm>
      </p:grpSpPr>
      <p:sp>
        <p:nvSpPr>
          <p:cNvPr id="317" name="Google Shape;317;p39"/>
          <p:cNvSpPr txBox="1">
            <a:spLocks noGrp="1"/>
          </p:cNvSpPr>
          <p:nvPr>
            <p:ph type="body" idx="1"/>
          </p:nvPr>
        </p:nvSpPr>
        <p:spPr>
          <a:xfrm>
            <a:off x="1079500" y="1384300"/>
            <a:ext cx="7424700" cy="37593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All compulsory modules listed on slide 6</a:t>
            </a:r>
            <a:endParaRPr/>
          </a:p>
          <a:p>
            <a:pPr marL="457200" lvl="0" indent="0" algn="l" rtl="0">
              <a:spcBef>
                <a:spcPts val="600"/>
              </a:spcBef>
              <a:spcAft>
                <a:spcPts val="0"/>
              </a:spcAft>
              <a:buNone/>
            </a:pPr>
            <a:r>
              <a:rPr lang="en" b="1">
                <a:latin typeface="Barlow"/>
                <a:ea typeface="Barlow"/>
                <a:cs typeface="Barlow"/>
                <a:sym typeface="Barlow"/>
              </a:rPr>
              <a:t>AND</a:t>
            </a:r>
            <a:endParaRPr/>
          </a:p>
          <a:p>
            <a:pPr marL="457200" lvl="0" indent="-355600" algn="l" rtl="0">
              <a:spcBef>
                <a:spcPts val="600"/>
              </a:spcBef>
              <a:spcAft>
                <a:spcPts val="0"/>
              </a:spcAft>
              <a:buSzPts val="2000"/>
              <a:buChar char="★"/>
            </a:pPr>
            <a:r>
              <a:rPr lang="en"/>
              <a:t>LIFE112 (Life sciences)</a:t>
            </a:r>
            <a:endParaRPr/>
          </a:p>
          <a:p>
            <a:pPr marL="457200" lvl="0" indent="-355600" algn="l" rtl="0">
              <a:spcBef>
                <a:spcPts val="600"/>
              </a:spcBef>
              <a:spcAft>
                <a:spcPts val="0"/>
              </a:spcAft>
              <a:buSzPts val="2000"/>
              <a:buChar char="★"/>
            </a:pPr>
            <a:r>
              <a:rPr lang="en"/>
              <a:t>SEFV111 (Setswana)</a:t>
            </a:r>
            <a:endParaRPr/>
          </a:p>
          <a:p>
            <a:pPr marL="457200" lvl="0" indent="-355600" algn="l" rtl="0">
              <a:spcBef>
                <a:spcPts val="600"/>
              </a:spcBef>
              <a:spcAft>
                <a:spcPts val="0"/>
              </a:spcAft>
              <a:buSzPts val="2000"/>
              <a:buChar char="★"/>
            </a:pPr>
            <a:r>
              <a:rPr lang="en"/>
              <a:t>NSSP112 (Natural sciences)</a:t>
            </a:r>
            <a:endParaRPr/>
          </a:p>
          <a:p>
            <a:pPr marL="457200" lvl="0" indent="-355600" algn="l" rtl="0">
              <a:spcBef>
                <a:spcPts val="600"/>
              </a:spcBef>
              <a:spcAft>
                <a:spcPts val="0"/>
              </a:spcAft>
              <a:buSzPts val="2000"/>
              <a:buChar char="★"/>
            </a:pPr>
            <a:r>
              <a:rPr lang="en"/>
              <a:t>LIFE122 (Life sciences)</a:t>
            </a:r>
            <a:endParaRPr/>
          </a:p>
          <a:p>
            <a:pPr marL="457200" lvl="0" indent="-355600" algn="l" rtl="0">
              <a:spcBef>
                <a:spcPts val="600"/>
              </a:spcBef>
              <a:spcAft>
                <a:spcPts val="0"/>
              </a:spcAft>
              <a:buSzPts val="2000"/>
              <a:buChar char="★"/>
            </a:pPr>
            <a:r>
              <a:rPr lang="en"/>
              <a:t>SEFV111 (Setswana)</a:t>
            </a:r>
            <a:endParaRPr/>
          </a:p>
          <a:p>
            <a:pPr marL="457200" lvl="0" indent="-355600" algn="l" rtl="0">
              <a:spcBef>
                <a:spcPts val="600"/>
              </a:spcBef>
              <a:spcAft>
                <a:spcPts val="0"/>
              </a:spcAft>
              <a:buSzPts val="2000"/>
              <a:buChar char="★"/>
            </a:pPr>
            <a:r>
              <a:rPr lang="en"/>
              <a:t>NSSP121 (Natural sciences)</a:t>
            </a:r>
            <a:endParaRPr/>
          </a:p>
          <a:p>
            <a:pPr marL="0" lvl="0" indent="0" algn="l" rtl="0">
              <a:spcBef>
                <a:spcPts val="600"/>
              </a:spcBef>
              <a:spcAft>
                <a:spcPts val="0"/>
              </a:spcAft>
              <a:buNone/>
            </a:pPr>
            <a:endParaRPr/>
          </a:p>
        </p:txBody>
      </p:sp>
      <p:sp>
        <p:nvSpPr>
          <p:cNvPr id="318" name="Google Shape;318;p39"/>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319" name="Google Shape;319;p3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27</a:t>
            </a:fld>
            <a:endParaRPr>
              <a:solidFill>
                <a:schemeClr val="accent6"/>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3"/>
        <p:cNvGrpSpPr/>
        <p:nvPr/>
      </p:nvGrpSpPr>
      <p:grpSpPr>
        <a:xfrm>
          <a:off x="0" y="0"/>
          <a:ext cx="0" cy="0"/>
          <a:chOff x="0" y="0"/>
          <a:chExt cx="0" cy="0"/>
        </a:xfrm>
      </p:grpSpPr>
      <p:sp>
        <p:nvSpPr>
          <p:cNvPr id="324" name="Google Shape;324;p40"/>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Select your second specialisation subject:</a:t>
            </a:r>
            <a:endParaRPr/>
          </a:p>
        </p:txBody>
      </p:sp>
      <p:sp>
        <p:nvSpPr>
          <p:cNvPr id="325" name="Google Shape;325;p4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28</a:t>
            </a:fld>
            <a:endParaRPr>
              <a:solidFill>
                <a:schemeClr val="accent6"/>
              </a:solidFill>
              <a:latin typeface="Lato"/>
              <a:ea typeface="Lato"/>
              <a:cs typeface="Lato"/>
              <a:sym typeface="Lato"/>
            </a:endParaRPr>
          </a:p>
        </p:txBody>
      </p:sp>
      <p:sp>
        <p:nvSpPr>
          <p:cNvPr id="326" name="Google Shape;326;p40"/>
          <p:cNvSpPr txBox="1"/>
          <p:nvPr/>
        </p:nvSpPr>
        <p:spPr>
          <a:xfrm>
            <a:off x="941850" y="1318000"/>
            <a:ext cx="7562400" cy="36282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Font typeface="Barlow Light"/>
              <a:buChar char="●"/>
            </a:pPr>
            <a:r>
              <a:rPr lang="en" sz="2200" u="sng">
                <a:solidFill>
                  <a:schemeClr val="hlink"/>
                </a:solidFill>
                <a:latin typeface="Barlow Light"/>
                <a:ea typeface="Barlow Light"/>
                <a:cs typeface="Barlow Light"/>
                <a:sym typeface="Barlow Light"/>
                <a:hlinkClick r:id="rId3" action="ppaction://hlinksldjump"/>
              </a:rPr>
              <a:t>Accounting</a:t>
            </a:r>
            <a:r>
              <a:rPr lang="en" sz="2200">
                <a:latin typeface="Barlow Light"/>
                <a:ea typeface="Barlow Light"/>
                <a:cs typeface="Barlow Light"/>
                <a:sym typeface="Barlow Light"/>
              </a:rPr>
              <a:t> </a:t>
            </a:r>
            <a:r>
              <a:rPr lang="en" sz="1700">
                <a:solidFill>
                  <a:schemeClr val="dk1"/>
                </a:solidFill>
                <a:latin typeface="Barlow Light"/>
                <a:ea typeface="Barlow Light"/>
                <a:cs typeface="Barlow Light"/>
                <a:sym typeface="Barlow Light"/>
              </a:rPr>
              <a:t>(PREREQUISITE = at least 50% for Accounting in matric)</a:t>
            </a:r>
            <a:endParaRPr sz="2200">
              <a:latin typeface="Barlow Light"/>
              <a:ea typeface="Barlow Light"/>
              <a:cs typeface="Barlow Light"/>
              <a:sym typeface="Barlow Light"/>
            </a:endParaRPr>
          </a:p>
          <a:p>
            <a:pPr marL="457200" lvl="0" indent="-368300" algn="l" rtl="0">
              <a:spcBef>
                <a:spcPts val="0"/>
              </a:spcBef>
              <a:spcAft>
                <a:spcPts val="0"/>
              </a:spcAft>
              <a:buSzPts val="2200"/>
              <a:buFont typeface="Barlow Light"/>
              <a:buChar char="●"/>
            </a:pPr>
            <a:r>
              <a:rPr lang="en" sz="2200" u="sng">
                <a:solidFill>
                  <a:schemeClr val="hlink"/>
                </a:solidFill>
                <a:latin typeface="Barlow Light"/>
                <a:ea typeface="Barlow Light"/>
                <a:cs typeface="Barlow Light"/>
                <a:sym typeface="Barlow Light"/>
                <a:hlinkClick r:id="rId4" action="ppaction://hlinksldjump"/>
              </a:rPr>
              <a:t>Business studies</a:t>
            </a:r>
            <a:endParaRPr sz="2200">
              <a:latin typeface="Barlow Light"/>
              <a:ea typeface="Barlow Light"/>
              <a:cs typeface="Barlow Light"/>
              <a:sym typeface="Barlow Light"/>
            </a:endParaRPr>
          </a:p>
          <a:p>
            <a:pPr marL="457200" lvl="0" indent="-368300" algn="l" rtl="0">
              <a:spcBef>
                <a:spcPts val="0"/>
              </a:spcBef>
              <a:spcAft>
                <a:spcPts val="0"/>
              </a:spcAft>
              <a:buSzPts val="2200"/>
              <a:buFont typeface="Barlow Light"/>
              <a:buChar char="●"/>
            </a:pPr>
            <a:r>
              <a:rPr lang="en" sz="2200" u="sng">
                <a:solidFill>
                  <a:schemeClr val="hlink"/>
                </a:solidFill>
                <a:latin typeface="Barlow Light"/>
                <a:ea typeface="Barlow Light"/>
                <a:cs typeface="Barlow Light"/>
                <a:sym typeface="Barlow Light"/>
                <a:hlinkClick r:id="rId5" action="ppaction://hlinksldjump"/>
              </a:rPr>
              <a:t>History</a:t>
            </a:r>
            <a:endParaRPr sz="2200">
              <a:latin typeface="Barlow Light"/>
              <a:ea typeface="Barlow Light"/>
              <a:cs typeface="Barlow Light"/>
              <a:sym typeface="Barlow Light"/>
            </a:endParaRPr>
          </a:p>
          <a:p>
            <a:pPr marL="457200" lvl="0" indent="-368300" algn="l" rtl="0">
              <a:spcBef>
                <a:spcPts val="0"/>
              </a:spcBef>
              <a:spcAft>
                <a:spcPts val="0"/>
              </a:spcAft>
              <a:buSzPts val="2200"/>
              <a:buFont typeface="Barlow Light"/>
              <a:buChar char="●"/>
            </a:pPr>
            <a:r>
              <a:rPr lang="en" sz="2200" u="sng">
                <a:solidFill>
                  <a:schemeClr val="hlink"/>
                </a:solidFill>
                <a:latin typeface="Barlow Light"/>
                <a:ea typeface="Barlow Light"/>
                <a:cs typeface="Barlow Light"/>
                <a:sym typeface="Barlow Light"/>
                <a:hlinkClick r:id="rId6" action="ppaction://hlinksldjump"/>
              </a:rPr>
              <a:t>Life sciences</a:t>
            </a:r>
            <a:r>
              <a:rPr lang="en" sz="2200">
                <a:latin typeface="Barlow Light"/>
                <a:ea typeface="Barlow Light"/>
                <a:cs typeface="Barlow Light"/>
                <a:sym typeface="Barlow Light"/>
              </a:rPr>
              <a:t> </a:t>
            </a:r>
            <a:r>
              <a:rPr lang="en" sz="1700">
                <a:solidFill>
                  <a:schemeClr val="dk1"/>
                </a:solidFill>
                <a:latin typeface="Barlow Light"/>
                <a:ea typeface="Barlow Light"/>
                <a:cs typeface="Barlow Light"/>
                <a:sym typeface="Barlow Light"/>
              </a:rPr>
              <a:t>(PREREQUISITE = at least 50% for Life Sciences in matric)</a:t>
            </a:r>
            <a:endParaRPr sz="2200">
              <a:latin typeface="Barlow Light"/>
              <a:ea typeface="Barlow Light"/>
              <a:cs typeface="Barlow Light"/>
              <a:sym typeface="Barlow Light"/>
            </a:endParaRPr>
          </a:p>
          <a:p>
            <a:pPr marL="457200" lvl="0" indent="-368300" algn="l" rtl="0">
              <a:spcBef>
                <a:spcPts val="0"/>
              </a:spcBef>
              <a:spcAft>
                <a:spcPts val="0"/>
              </a:spcAft>
              <a:buSzPts val="2200"/>
              <a:buFont typeface="Barlow Light"/>
              <a:buChar char="●"/>
            </a:pPr>
            <a:r>
              <a:rPr lang="en" sz="2200" u="sng">
                <a:solidFill>
                  <a:schemeClr val="hlink"/>
                </a:solidFill>
                <a:latin typeface="Barlow Light"/>
                <a:ea typeface="Barlow Light"/>
                <a:cs typeface="Barlow Light"/>
                <a:sym typeface="Barlow Light"/>
                <a:hlinkClick r:id="rId7" action="ppaction://hlinksldjump"/>
              </a:rPr>
              <a:t>Mathematics</a:t>
            </a:r>
            <a:r>
              <a:rPr lang="en" sz="2200">
                <a:latin typeface="Barlow Light"/>
                <a:ea typeface="Barlow Light"/>
                <a:cs typeface="Barlow Light"/>
                <a:sym typeface="Barlow Light"/>
              </a:rPr>
              <a:t> </a:t>
            </a:r>
            <a:r>
              <a:rPr lang="en" sz="1700">
                <a:solidFill>
                  <a:schemeClr val="dk1"/>
                </a:solidFill>
                <a:latin typeface="Barlow Light"/>
                <a:ea typeface="Barlow Light"/>
                <a:cs typeface="Barlow Light"/>
                <a:sym typeface="Barlow Light"/>
              </a:rPr>
              <a:t>(PREREQUISITE = at least 60% for Mathematics in matric)</a:t>
            </a:r>
            <a:endParaRPr sz="2200">
              <a:latin typeface="Barlow Light"/>
              <a:ea typeface="Barlow Light"/>
              <a:cs typeface="Barlow Light"/>
              <a:sym typeface="Barlow Light"/>
            </a:endParaRPr>
          </a:p>
          <a:p>
            <a:pPr marL="0" lvl="0" indent="0" algn="l" rtl="0">
              <a:spcBef>
                <a:spcPts val="0"/>
              </a:spcBef>
              <a:spcAft>
                <a:spcPts val="0"/>
              </a:spcAft>
              <a:buNone/>
            </a:pPr>
            <a:endParaRPr sz="2200">
              <a:latin typeface="Barlow Light"/>
              <a:ea typeface="Barlow Light"/>
              <a:cs typeface="Barlow Light"/>
              <a:sym typeface="Barlow Light"/>
            </a:endParaRPr>
          </a:p>
          <a:p>
            <a:pPr marL="0" lvl="0" indent="0" algn="l" rtl="0">
              <a:spcBef>
                <a:spcPts val="0"/>
              </a:spcBef>
              <a:spcAft>
                <a:spcPts val="0"/>
              </a:spcAft>
              <a:buNone/>
            </a:pPr>
            <a:endParaRPr sz="2200">
              <a:latin typeface="Barlow Light"/>
              <a:ea typeface="Barlow Light"/>
              <a:cs typeface="Barlow Light"/>
              <a:sym typeface="Barlow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0"/>
        <p:cNvGrpSpPr/>
        <p:nvPr/>
      </p:nvGrpSpPr>
      <p:grpSpPr>
        <a:xfrm>
          <a:off x="0" y="0"/>
          <a:ext cx="0" cy="0"/>
          <a:chOff x="0" y="0"/>
          <a:chExt cx="0" cy="0"/>
        </a:xfrm>
      </p:grpSpPr>
      <p:sp>
        <p:nvSpPr>
          <p:cNvPr id="331" name="Google Shape;331;p4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29</a:t>
            </a:fld>
            <a:endParaRPr>
              <a:solidFill>
                <a:schemeClr val="accent6"/>
              </a:solidFill>
              <a:latin typeface="Lato"/>
              <a:ea typeface="Lato"/>
              <a:cs typeface="Lato"/>
              <a:sym typeface="Lato"/>
            </a:endParaRPr>
          </a:p>
        </p:txBody>
      </p:sp>
      <p:sp>
        <p:nvSpPr>
          <p:cNvPr id="332" name="Google Shape;332;p41"/>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333" name="Google Shape;333;p41"/>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ACCE112 (Accounting)</a:t>
            </a:r>
            <a:endParaRPr sz="2000"/>
          </a:p>
          <a:p>
            <a:pPr marL="457200" lvl="0" indent="-355600" algn="l" rtl="0">
              <a:spcBef>
                <a:spcPts val="600"/>
              </a:spcBef>
              <a:spcAft>
                <a:spcPts val="0"/>
              </a:spcAft>
              <a:buSzPts val="2000"/>
              <a:buChar char="★"/>
            </a:pPr>
            <a:r>
              <a:rPr lang="en" sz="2000"/>
              <a:t>BSTG111 (Economic management sciences for education)</a:t>
            </a:r>
            <a:endParaRPr sz="2000"/>
          </a:p>
          <a:p>
            <a:pPr marL="457200" lvl="0" indent="-355600" algn="l" rtl="0">
              <a:spcBef>
                <a:spcPts val="600"/>
              </a:spcBef>
              <a:spcAft>
                <a:spcPts val="0"/>
              </a:spcAft>
              <a:buSzPts val="2000"/>
              <a:buChar char="★"/>
            </a:pPr>
            <a:r>
              <a:rPr lang="en" sz="2000"/>
              <a:t>ACCE122 (Accounting)</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0" lvl="0" indent="0" algn="l" rtl="0">
              <a:spcBef>
                <a:spcPts val="6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2"/>
        <p:cNvGrpSpPr/>
        <p:nvPr/>
      </p:nvGrpSpPr>
      <p:grpSpPr>
        <a:xfrm>
          <a:off x="0" y="0"/>
          <a:ext cx="0" cy="0"/>
          <a:chOff x="0" y="0"/>
          <a:chExt cx="0" cy="0"/>
        </a:xfrm>
      </p:grpSpPr>
      <p:sp>
        <p:nvSpPr>
          <p:cNvPr id="133" name="Google Shape;133;p1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MODULE CODES</a:t>
            </a:r>
            <a:endParaRPr/>
          </a:p>
        </p:txBody>
      </p:sp>
      <p:sp>
        <p:nvSpPr>
          <p:cNvPr id="134" name="Google Shape;134;p15"/>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0"/>
              </a:spcAft>
              <a:buNone/>
            </a:pPr>
            <a:r>
              <a:rPr lang="en"/>
              <a:t>ENGV</a:t>
            </a:r>
            <a:r>
              <a:rPr lang="en" b="1">
                <a:solidFill>
                  <a:srgbClr val="FF0000"/>
                </a:solidFill>
                <a:latin typeface="Barlow"/>
                <a:ea typeface="Barlow"/>
                <a:cs typeface="Barlow"/>
                <a:sym typeface="Barlow"/>
              </a:rPr>
              <a:t>1</a:t>
            </a:r>
            <a:r>
              <a:rPr lang="en" b="1">
                <a:solidFill>
                  <a:srgbClr val="0000FF"/>
                </a:solidFill>
                <a:latin typeface="Barlow"/>
                <a:ea typeface="Barlow"/>
                <a:cs typeface="Barlow"/>
                <a:sym typeface="Barlow"/>
              </a:rPr>
              <a:t>2</a:t>
            </a:r>
            <a:r>
              <a:rPr lang="en"/>
              <a:t>1</a:t>
            </a:r>
            <a:endParaRPr/>
          </a:p>
          <a:p>
            <a:pPr marL="0" lvl="0" indent="0" algn="l" rtl="0">
              <a:spcBef>
                <a:spcPts val="600"/>
              </a:spcBef>
              <a:spcAft>
                <a:spcPts val="0"/>
              </a:spcAft>
              <a:buNone/>
            </a:pPr>
            <a:r>
              <a:rPr lang="en" b="1">
                <a:solidFill>
                  <a:srgbClr val="FF0000"/>
                </a:solidFill>
                <a:latin typeface="Barlow"/>
                <a:ea typeface="Barlow"/>
                <a:cs typeface="Barlow"/>
                <a:sym typeface="Barlow"/>
              </a:rPr>
              <a:t>First -year module</a:t>
            </a:r>
            <a:endParaRPr b="1">
              <a:solidFill>
                <a:srgbClr val="FF0000"/>
              </a:solidFill>
              <a:latin typeface="Barlow"/>
              <a:ea typeface="Barlow"/>
              <a:cs typeface="Barlow"/>
              <a:sym typeface="Barlow"/>
            </a:endParaRPr>
          </a:p>
          <a:p>
            <a:pPr marL="0" lvl="0" indent="0" algn="l" rtl="0">
              <a:spcBef>
                <a:spcPts val="600"/>
              </a:spcBef>
              <a:spcAft>
                <a:spcPts val="0"/>
              </a:spcAft>
              <a:buNone/>
            </a:pPr>
            <a:r>
              <a:rPr lang="en" b="1">
                <a:solidFill>
                  <a:srgbClr val="0000FF"/>
                </a:solidFill>
                <a:latin typeface="Barlow"/>
                <a:ea typeface="Barlow"/>
                <a:cs typeface="Barlow"/>
                <a:sym typeface="Barlow"/>
              </a:rPr>
              <a:t>Second semester module</a:t>
            </a:r>
            <a:endParaRPr b="1">
              <a:solidFill>
                <a:srgbClr val="0000FF"/>
              </a:solidFill>
              <a:latin typeface="Barlow"/>
              <a:ea typeface="Barlow"/>
              <a:cs typeface="Barlow"/>
              <a:sym typeface="Barlow"/>
            </a:endParaRPr>
          </a:p>
        </p:txBody>
      </p:sp>
      <p:sp>
        <p:nvSpPr>
          <p:cNvPr id="135" name="Google Shape;135;p15"/>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0"/>
              </a:spcAft>
              <a:buNone/>
            </a:pPr>
            <a:r>
              <a:rPr lang="en"/>
              <a:t>ENGV</a:t>
            </a:r>
            <a:r>
              <a:rPr lang="en" b="1">
                <a:solidFill>
                  <a:srgbClr val="FF0000"/>
                </a:solidFill>
                <a:latin typeface="Barlow"/>
                <a:ea typeface="Barlow"/>
                <a:cs typeface="Barlow"/>
                <a:sym typeface="Barlow"/>
              </a:rPr>
              <a:t>3</a:t>
            </a:r>
            <a:r>
              <a:rPr lang="en" b="1">
                <a:solidFill>
                  <a:srgbClr val="0000FF"/>
                </a:solidFill>
                <a:latin typeface="Barlow"/>
                <a:ea typeface="Barlow"/>
                <a:cs typeface="Barlow"/>
                <a:sym typeface="Barlow"/>
              </a:rPr>
              <a:t>1</a:t>
            </a:r>
            <a:r>
              <a:rPr lang="en"/>
              <a:t>1</a:t>
            </a:r>
            <a:endParaRPr/>
          </a:p>
          <a:p>
            <a:pPr marL="0" lvl="0" indent="0" algn="l" rtl="0">
              <a:spcBef>
                <a:spcPts val="600"/>
              </a:spcBef>
              <a:spcAft>
                <a:spcPts val="0"/>
              </a:spcAft>
              <a:buNone/>
            </a:pPr>
            <a:r>
              <a:rPr lang="en" b="1">
                <a:solidFill>
                  <a:srgbClr val="FF0000"/>
                </a:solidFill>
                <a:latin typeface="Barlow"/>
                <a:ea typeface="Barlow"/>
                <a:cs typeface="Barlow"/>
                <a:sym typeface="Barlow"/>
              </a:rPr>
              <a:t>Third-year module</a:t>
            </a:r>
            <a:endParaRPr b="1">
              <a:solidFill>
                <a:srgbClr val="FF0000"/>
              </a:solidFill>
              <a:latin typeface="Barlow"/>
              <a:ea typeface="Barlow"/>
              <a:cs typeface="Barlow"/>
              <a:sym typeface="Barlow"/>
            </a:endParaRPr>
          </a:p>
          <a:p>
            <a:pPr marL="0" lvl="0" indent="0" algn="l" rtl="0">
              <a:spcBef>
                <a:spcPts val="600"/>
              </a:spcBef>
              <a:spcAft>
                <a:spcPts val="0"/>
              </a:spcAft>
              <a:buNone/>
            </a:pPr>
            <a:r>
              <a:rPr lang="en" b="1">
                <a:solidFill>
                  <a:srgbClr val="0000FF"/>
                </a:solidFill>
                <a:latin typeface="Barlow"/>
                <a:ea typeface="Barlow"/>
                <a:cs typeface="Barlow"/>
                <a:sym typeface="Barlow"/>
              </a:rPr>
              <a:t>First semester module</a:t>
            </a:r>
            <a:endParaRPr b="1">
              <a:solidFill>
                <a:srgbClr val="0000FF"/>
              </a:solidFill>
              <a:latin typeface="Barlow"/>
              <a:ea typeface="Barlow"/>
              <a:cs typeface="Barlow"/>
              <a:sym typeface="Barlow"/>
            </a:endParaRPr>
          </a:p>
        </p:txBody>
      </p:sp>
      <p:sp>
        <p:nvSpPr>
          <p:cNvPr id="136" name="Google Shape;136;p1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3</a:t>
            </a:fld>
            <a:endParaRPr>
              <a:solidFill>
                <a:schemeClr val="accent6"/>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7"/>
        <p:cNvGrpSpPr/>
        <p:nvPr/>
      </p:nvGrpSpPr>
      <p:grpSpPr>
        <a:xfrm>
          <a:off x="0" y="0"/>
          <a:ext cx="0" cy="0"/>
          <a:chOff x="0" y="0"/>
          <a:chExt cx="0" cy="0"/>
        </a:xfrm>
      </p:grpSpPr>
      <p:sp>
        <p:nvSpPr>
          <p:cNvPr id="338" name="Google Shape;338;p4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30</a:t>
            </a:fld>
            <a:endParaRPr>
              <a:solidFill>
                <a:schemeClr val="accent6"/>
              </a:solidFill>
              <a:latin typeface="Lato"/>
              <a:ea typeface="Lato"/>
              <a:cs typeface="Lato"/>
              <a:sym typeface="Lato"/>
            </a:endParaRPr>
          </a:p>
        </p:txBody>
      </p:sp>
      <p:sp>
        <p:nvSpPr>
          <p:cNvPr id="339" name="Google Shape;339;p42"/>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340" name="Google Shape;340;p42"/>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BSTE112 (Business studies)</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BSTE122 (Business studies)</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0" lvl="0" indent="0" algn="l" rtl="0">
              <a:spcBef>
                <a:spcPts val="60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44"/>
        <p:cNvGrpSpPr/>
        <p:nvPr/>
      </p:nvGrpSpPr>
      <p:grpSpPr>
        <a:xfrm>
          <a:off x="0" y="0"/>
          <a:ext cx="0" cy="0"/>
          <a:chOff x="0" y="0"/>
          <a:chExt cx="0" cy="0"/>
        </a:xfrm>
      </p:grpSpPr>
      <p:sp>
        <p:nvSpPr>
          <p:cNvPr id="345" name="Google Shape;345;p4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31</a:t>
            </a:fld>
            <a:endParaRPr>
              <a:solidFill>
                <a:schemeClr val="accent6"/>
              </a:solidFill>
              <a:latin typeface="Lato"/>
              <a:ea typeface="Lato"/>
              <a:cs typeface="Lato"/>
              <a:sym typeface="Lato"/>
            </a:endParaRPr>
          </a:p>
        </p:txBody>
      </p:sp>
      <p:sp>
        <p:nvSpPr>
          <p:cNvPr id="346" name="Google Shape;346;p43"/>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347" name="Google Shape;347;p43"/>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HISE112 (History)</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HISE122 (History)</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1"/>
        <p:cNvGrpSpPr/>
        <p:nvPr/>
      </p:nvGrpSpPr>
      <p:grpSpPr>
        <a:xfrm>
          <a:off x="0" y="0"/>
          <a:ext cx="0" cy="0"/>
          <a:chOff x="0" y="0"/>
          <a:chExt cx="0" cy="0"/>
        </a:xfrm>
      </p:grpSpPr>
      <p:sp>
        <p:nvSpPr>
          <p:cNvPr id="352" name="Google Shape;352;p4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32</a:t>
            </a:fld>
            <a:endParaRPr>
              <a:solidFill>
                <a:schemeClr val="accent6"/>
              </a:solidFill>
              <a:latin typeface="Lato"/>
              <a:ea typeface="Lato"/>
              <a:cs typeface="Lato"/>
              <a:sym typeface="Lato"/>
            </a:endParaRPr>
          </a:p>
        </p:txBody>
      </p:sp>
      <p:sp>
        <p:nvSpPr>
          <p:cNvPr id="353" name="Google Shape;353;p44"/>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354" name="Google Shape;354;p44"/>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8"/>
        <p:cNvGrpSpPr/>
        <p:nvPr/>
      </p:nvGrpSpPr>
      <p:grpSpPr>
        <a:xfrm>
          <a:off x="0" y="0"/>
          <a:ext cx="0" cy="0"/>
          <a:chOff x="0" y="0"/>
          <a:chExt cx="0" cy="0"/>
        </a:xfrm>
      </p:grpSpPr>
      <p:sp>
        <p:nvSpPr>
          <p:cNvPr id="359" name="Google Shape;359;p4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33</a:t>
            </a:fld>
            <a:endParaRPr>
              <a:solidFill>
                <a:schemeClr val="accent6"/>
              </a:solidFill>
              <a:latin typeface="Lato"/>
              <a:ea typeface="Lato"/>
              <a:cs typeface="Lato"/>
              <a:sym typeface="Lato"/>
            </a:endParaRPr>
          </a:p>
        </p:txBody>
      </p:sp>
      <p:sp>
        <p:nvSpPr>
          <p:cNvPr id="360" name="Google Shape;360;p45"/>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361" name="Google Shape;361;p45"/>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MATH111 (Mathematics)</a:t>
            </a:r>
            <a:endParaRPr sz="2000"/>
          </a:p>
          <a:p>
            <a:pPr marL="457200" lvl="0" indent="-355600" algn="l" rtl="0">
              <a:spcBef>
                <a:spcPts val="600"/>
              </a:spcBef>
              <a:spcAft>
                <a:spcPts val="0"/>
              </a:spcAft>
              <a:buSzPts val="2000"/>
              <a:buChar char="★"/>
            </a:pPr>
            <a:r>
              <a:rPr lang="en" sz="2000"/>
              <a:t>MATV111 (Mathematics for the senior phase)</a:t>
            </a:r>
            <a:endParaRPr sz="2000"/>
          </a:p>
          <a:p>
            <a:pPr marL="457200" lvl="0" indent="-355600" algn="l" rtl="0">
              <a:spcBef>
                <a:spcPts val="600"/>
              </a:spcBef>
              <a:spcAft>
                <a:spcPts val="0"/>
              </a:spcAft>
              <a:buSzPts val="2000"/>
              <a:buChar char="★"/>
            </a:pPr>
            <a:r>
              <a:rPr lang="en" sz="2000"/>
              <a:t>MATH121 (Mathematics)</a:t>
            </a:r>
            <a:endParaRPr sz="2000"/>
          </a:p>
          <a:p>
            <a:pPr marL="457200" lvl="0" indent="-355600" algn="l" rtl="0">
              <a:spcBef>
                <a:spcPts val="600"/>
              </a:spcBef>
              <a:spcAft>
                <a:spcPts val="0"/>
              </a:spcAft>
              <a:buSzPts val="2000"/>
              <a:buChar char="★"/>
            </a:pPr>
            <a:r>
              <a:rPr lang="en" sz="2000"/>
              <a:t>MATV121 (Mathematics for the senior phase)</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5"/>
        <p:cNvGrpSpPr/>
        <p:nvPr/>
      </p:nvGrpSpPr>
      <p:grpSpPr>
        <a:xfrm>
          <a:off x="0" y="0"/>
          <a:ext cx="0" cy="0"/>
          <a:chOff x="0" y="0"/>
          <a:chExt cx="0" cy="0"/>
        </a:xfrm>
      </p:grpSpPr>
      <p:sp>
        <p:nvSpPr>
          <p:cNvPr id="366" name="Google Shape;366;p4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Select your second specialisation subject:</a:t>
            </a:r>
            <a:endParaRPr/>
          </a:p>
        </p:txBody>
      </p:sp>
      <p:sp>
        <p:nvSpPr>
          <p:cNvPr id="367" name="Google Shape;367;p4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34</a:t>
            </a:fld>
            <a:endParaRPr>
              <a:solidFill>
                <a:schemeClr val="accent6"/>
              </a:solidFill>
              <a:latin typeface="Lato"/>
              <a:ea typeface="Lato"/>
              <a:cs typeface="Lato"/>
              <a:sym typeface="Lato"/>
            </a:endParaRPr>
          </a:p>
        </p:txBody>
      </p:sp>
      <p:sp>
        <p:nvSpPr>
          <p:cNvPr id="368" name="Google Shape;368;p46"/>
          <p:cNvSpPr txBox="1"/>
          <p:nvPr/>
        </p:nvSpPr>
        <p:spPr>
          <a:xfrm>
            <a:off x="840550" y="1361875"/>
            <a:ext cx="7843200" cy="37242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Font typeface="Barlow Light"/>
              <a:buChar char="●"/>
            </a:pPr>
            <a:r>
              <a:rPr lang="en" sz="1900" u="sng">
                <a:solidFill>
                  <a:schemeClr val="hlink"/>
                </a:solidFill>
                <a:latin typeface="Barlow Light"/>
                <a:ea typeface="Barlow Light"/>
                <a:cs typeface="Barlow Light"/>
                <a:sym typeface="Barlow Light"/>
                <a:hlinkClick r:id="rId3" action="ppaction://hlinksldjump"/>
              </a:rPr>
              <a:t>Accounting</a:t>
            </a:r>
            <a:r>
              <a:rPr lang="en" sz="1900">
                <a:latin typeface="Barlow Light"/>
                <a:ea typeface="Barlow Light"/>
                <a:cs typeface="Barlow Light"/>
                <a:sym typeface="Barlow Light"/>
              </a:rPr>
              <a:t> </a:t>
            </a:r>
            <a:r>
              <a:rPr lang="en" sz="2100">
                <a:solidFill>
                  <a:schemeClr val="dk1"/>
                </a:solidFill>
                <a:latin typeface="Barlow Light"/>
                <a:ea typeface="Barlow Light"/>
                <a:cs typeface="Barlow Light"/>
                <a:sym typeface="Barlow Light"/>
              </a:rPr>
              <a:t> </a:t>
            </a:r>
            <a:r>
              <a:rPr lang="en" sz="1600">
                <a:solidFill>
                  <a:schemeClr val="dk1"/>
                </a:solidFill>
                <a:latin typeface="Barlow Light"/>
                <a:ea typeface="Barlow Light"/>
                <a:cs typeface="Barlow Light"/>
                <a:sym typeface="Barlow Light"/>
              </a:rPr>
              <a:t>(PREREQUISITE = at least 50% for Accounting in matric)</a:t>
            </a:r>
            <a:endParaRPr sz="1900">
              <a:solidFill>
                <a:schemeClr val="dk1"/>
              </a:solidFill>
              <a:latin typeface="Barlow Light"/>
              <a:ea typeface="Barlow Light"/>
              <a:cs typeface="Barlow Light"/>
              <a:sym typeface="Barlow Light"/>
            </a:endParaRPr>
          </a:p>
          <a:p>
            <a:pPr marL="457200" lvl="0" indent="-349250" algn="l" rtl="0">
              <a:spcBef>
                <a:spcPts val="0"/>
              </a:spcBef>
              <a:spcAft>
                <a:spcPts val="0"/>
              </a:spcAft>
              <a:buSzPts val="1900"/>
              <a:buFont typeface="Barlow Light"/>
              <a:buChar char="●"/>
            </a:pPr>
            <a:r>
              <a:rPr lang="en" sz="1900" u="sng">
                <a:solidFill>
                  <a:schemeClr val="hlink"/>
                </a:solidFill>
                <a:latin typeface="Barlow Light"/>
                <a:ea typeface="Barlow Light"/>
                <a:cs typeface="Barlow Light"/>
                <a:sym typeface="Barlow Light"/>
                <a:hlinkClick r:id="rId4" action="ppaction://hlinksldjump"/>
              </a:rPr>
              <a:t>Business studies</a:t>
            </a:r>
            <a:endParaRPr sz="1900">
              <a:latin typeface="Barlow Light"/>
              <a:ea typeface="Barlow Light"/>
              <a:cs typeface="Barlow Light"/>
              <a:sym typeface="Barlow Light"/>
            </a:endParaRPr>
          </a:p>
          <a:p>
            <a:pPr marL="457200" lvl="0" indent="-349250" algn="l" rtl="0">
              <a:spcBef>
                <a:spcPts val="0"/>
              </a:spcBef>
              <a:spcAft>
                <a:spcPts val="0"/>
              </a:spcAft>
              <a:buSzPts val="1900"/>
              <a:buFont typeface="Barlow Light"/>
              <a:buChar char="●"/>
            </a:pPr>
            <a:r>
              <a:rPr lang="en" sz="1900" u="sng">
                <a:solidFill>
                  <a:schemeClr val="hlink"/>
                </a:solidFill>
                <a:latin typeface="Barlow Light"/>
                <a:ea typeface="Barlow Light"/>
                <a:cs typeface="Barlow Light"/>
                <a:sym typeface="Barlow Light"/>
                <a:hlinkClick r:id="rId5" action="ppaction://hlinksldjump"/>
              </a:rPr>
              <a:t>History</a:t>
            </a:r>
            <a:endParaRPr sz="1900">
              <a:latin typeface="Barlow Light"/>
              <a:ea typeface="Barlow Light"/>
              <a:cs typeface="Barlow Light"/>
              <a:sym typeface="Barlow Light"/>
            </a:endParaRPr>
          </a:p>
          <a:p>
            <a:pPr marL="457200" lvl="0" indent="-349250" algn="l" rtl="0">
              <a:spcBef>
                <a:spcPts val="0"/>
              </a:spcBef>
              <a:spcAft>
                <a:spcPts val="0"/>
              </a:spcAft>
              <a:buSzPts val="1900"/>
              <a:buFont typeface="Barlow Light"/>
              <a:buChar char="●"/>
            </a:pPr>
            <a:r>
              <a:rPr lang="en" sz="1900" u="sng">
                <a:solidFill>
                  <a:schemeClr val="hlink"/>
                </a:solidFill>
                <a:latin typeface="Barlow Light"/>
                <a:ea typeface="Barlow Light"/>
                <a:cs typeface="Barlow Light"/>
                <a:sym typeface="Barlow Light"/>
                <a:hlinkClick r:id="rId6" action="ppaction://hlinksldjump"/>
              </a:rPr>
              <a:t>Life sciences</a:t>
            </a:r>
            <a:r>
              <a:rPr lang="en" sz="1900">
                <a:latin typeface="Barlow Light"/>
                <a:ea typeface="Barlow Light"/>
                <a:cs typeface="Barlow Light"/>
                <a:sym typeface="Barlow Light"/>
              </a:rPr>
              <a:t> </a:t>
            </a:r>
            <a:r>
              <a:rPr lang="en" sz="1700">
                <a:solidFill>
                  <a:schemeClr val="dk1"/>
                </a:solidFill>
                <a:latin typeface="Barlow Light"/>
                <a:ea typeface="Barlow Light"/>
                <a:cs typeface="Barlow Light"/>
                <a:sym typeface="Barlow Light"/>
              </a:rPr>
              <a:t>(PREREQUISITE = at least 50% for Life Sciences in matric)</a:t>
            </a:r>
            <a:endParaRPr sz="1900">
              <a:latin typeface="Barlow Light"/>
              <a:ea typeface="Barlow Light"/>
              <a:cs typeface="Barlow Light"/>
              <a:sym typeface="Barlow Light"/>
            </a:endParaRPr>
          </a:p>
          <a:p>
            <a:pPr marL="457200" lvl="0" indent="-368300" algn="l" rtl="0">
              <a:spcBef>
                <a:spcPts val="0"/>
              </a:spcBef>
              <a:spcAft>
                <a:spcPts val="0"/>
              </a:spcAft>
              <a:buSzPts val="2200"/>
              <a:buFont typeface="Barlow Light"/>
              <a:buChar char="●"/>
            </a:pPr>
            <a:r>
              <a:rPr lang="en" sz="1900" u="sng">
                <a:solidFill>
                  <a:schemeClr val="hlink"/>
                </a:solidFill>
                <a:latin typeface="Barlow Light"/>
                <a:ea typeface="Barlow Light"/>
                <a:cs typeface="Barlow Light"/>
                <a:sym typeface="Barlow Light"/>
                <a:hlinkClick r:id="rId7" action="ppaction://hlinksldjump"/>
              </a:rPr>
              <a:t>Mathematics</a:t>
            </a:r>
            <a:r>
              <a:rPr lang="en" sz="1900">
                <a:latin typeface="Barlow Light"/>
                <a:ea typeface="Barlow Light"/>
                <a:cs typeface="Barlow Light"/>
                <a:sym typeface="Barlow Light"/>
              </a:rPr>
              <a:t> </a:t>
            </a:r>
            <a:r>
              <a:rPr lang="en" sz="1600">
                <a:solidFill>
                  <a:schemeClr val="dk1"/>
                </a:solidFill>
                <a:latin typeface="Barlow Light"/>
                <a:ea typeface="Barlow Light"/>
                <a:cs typeface="Barlow Light"/>
                <a:sym typeface="Barlow Light"/>
              </a:rPr>
              <a:t>(PREREQUISITE = at least 60% for Mathematics in matric)</a:t>
            </a:r>
            <a:endParaRPr sz="1900">
              <a:latin typeface="Barlow Light"/>
              <a:ea typeface="Barlow Light"/>
              <a:cs typeface="Barlow Light"/>
              <a:sym typeface="Barlow Light"/>
            </a:endParaRPr>
          </a:p>
          <a:p>
            <a:pPr marL="457200" lvl="0" indent="-368300" algn="l" rtl="0">
              <a:spcBef>
                <a:spcPts val="0"/>
              </a:spcBef>
              <a:spcAft>
                <a:spcPts val="0"/>
              </a:spcAft>
              <a:buSzPts val="2200"/>
              <a:buFont typeface="Barlow Light"/>
              <a:buChar char="●"/>
            </a:pPr>
            <a:r>
              <a:rPr lang="en" sz="1900" u="sng">
                <a:solidFill>
                  <a:schemeClr val="hlink"/>
                </a:solidFill>
                <a:latin typeface="Barlow Light"/>
                <a:ea typeface="Barlow Light"/>
                <a:cs typeface="Barlow Light"/>
                <a:sym typeface="Barlow Light"/>
                <a:hlinkClick r:id="rId8" action="ppaction://hlinksldjump"/>
              </a:rPr>
              <a:t>Setswana</a:t>
            </a:r>
            <a:r>
              <a:rPr lang="en" sz="1900">
                <a:latin typeface="Barlow Light"/>
                <a:ea typeface="Barlow Light"/>
                <a:cs typeface="Barlow Light"/>
                <a:sym typeface="Barlow Light"/>
              </a:rPr>
              <a:t> </a:t>
            </a:r>
            <a:r>
              <a:rPr lang="en" sz="2100">
                <a:solidFill>
                  <a:schemeClr val="dk1"/>
                </a:solidFill>
                <a:latin typeface="Barlow Light"/>
                <a:ea typeface="Barlow Light"/>
                <a:cs typeface="Barlow Light"/>
                <a:sym typeface="Barlow Light"/>
              </a:rPr>
              <a:t> </a:t>
            </a:r>
            <a:r>
              <a:rPr lang="en" sz="1600">
                <a:solidFill>
                  <a:schemeClr val="dk1"/>
                </a:solidFill>
                <a:latin typeface="Barlow Light"/>
                <a:ea typeface="Barlow Light"/>
                <a:cs typeface="Barlow Light"/>
                <a:sym typeface="Barlow Light"/>
              </a:rPr>
              <a:t>(PREREQUISITE = at least 50% for Setswana Home Language in matric)</a:t>
            </a:r>
            <a:endParaRPr sz="1900">
              <a:latin typeface="Barlow Light"/>
              <a:ea typeface="Barlow Light"/>
              <a:cs typeface="Barlow Light"/>
              <a:sym typeface="Barlow Light"/>
            </a:endParaRPr>
          </a:p>
          <a:p>
            <a:pPr marL="457200" lvl="0" indent="0" algn="l" rtl="0">
              <a:spcBef>
                <a:spcPts val="0"/>
              </a:spcBef>
              <a:spcAft>
                <a:spcPts val="0"/>
              </a:spcAft>
              <a:buNone/>
            </a:pPr>
            <a:endParaRPr sz="1900">
              <a:latin typeface="Barlow Light"/>
              <a:ea typeface="Barlow Light"/>
              <a:cs typeface="Barlow Light"/>
              <a:sym typeface="Barlow 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2"/>
        <p:cNvGrpSpPr/>
        <p:nvPr/>
      </p:nvGrpSpPr>
      <p:grpSpPr>
        <a:xfrm>
          <a:off x="0" y="0"/>
          <a:ext cx="0" cy="0"/>
          <a:chOff x="0" y="0"/>
          <a:chExt cx="0" cy="0"/>
        </a:xfrm>
      </p:grpSpPr>
      <p:sp>
        <p:nvSpPr>
          <p:cNvPr id="373" name="Google Shape;373;p4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35</a:t>
            </a:fld>
            <a:endParaRPr>
              <a:solidFill>
                <a:schemeClr val="accent6"/>
              </a:solidFill>
              <a:latin typeface="Lato"/>
              <a:ea typeface="Lato"/>
              <a:cs typeface="Lato"/>
              <a:sym typeface="Lato"/>
            </a:endParaRPr>
          </a:p>
        </p:txBody>
      </p:sp>
      <p:sp>
        <p:nvSpPr>
          <p:cNvPr id="374" name="Google Shape;374;p47"/>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375" name="Google Shape;375;p47"/>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ENGV111 (English)</a:t>
            </a:r>
            <a:endParaRPr sz="2000"/>
          </a:p>
          <a:p>
            <a:pPr marL="457200" lvl="0" indent="-355600" algn="l" rtl="0">
              <a:spcBef>
                <a:spcPts val="600"/>
              </a:spcBef>
              <a:spcAft>
                <a:spcPts val="0"/>
              </a:spcAft>
              <a:buSzPts val="2000"/>
              <a:buChar char="★"/>
            </a:pPr>
            <a:r>
              <a:rPr lang="en" sz="2000"/>
              <a:t>ACCE112 (Accounting)</a:t>
            </a:r>
            <a:endParaRPr sz="2000"/>
          </a:p>
          <a:p>
            <a:pPr marL="457200" lvl="0" indent="-355600" algn="l" rtl="0">
              <a:spcBef>
                <a:spcPts val="600"/>
              </a:spcBef>
              <a:spcAft>
                <a:spcPts val="0"/>
              </a:spcAft>
              <a:buSzPts val="2000"/>
              <a:buChar char="★"/>
            </a:pPr>
            <a:r>
              <a:rPr lang="en" sz="2000"/>
              <a:t>BSTG111 (Economic management sciences for education)</a:t>
            </a:r>
            <a:endParaRPr sz="2000"/>
          </a:p>
          <a:p>
            <a:pPr marL="457200" lvl="0" indent="-355600" algn="l" rtl="0">
              <a:spcBef>
                <a:spcPts val="600"/>
              </a:spcBef>
              <a:spcAft>
                <a:spcPts val="0"/>
              </a:spcAft>
              <a:buSzPts val="2000"/>
              <a:buChar char="★"/>
            </a:pPr>
            <a:r>
              <a:rPr lang="en" sz="2000"/>
              <a:t>ENGV121 (English) </a:t>
            </a:r>
            <a:r>
              <a:rPr lang="en">
                <a:latin typeface="Barlow SemiBold"/>
                <a:ea typeface="Barlow SemiBold"/>
                <a:cs typeface="Barlow SemiBold"/>
                <a:sym typeface="Barlow SemiBold"/>
              </a:rPr>
              <a:t>[PREREQUISITE = a participation mark of at least 40% for ENGV111]</a:t>
            </a:r>
            <a:endParaRPr sz="2000"/>
          </a:p>
          <a:p>
            <a:pPr marL="457200" lvl="0" indent="-355600" algn="l" rtl="0">
              <a:spcBef>
                <a:spcPts val="600"/>
              </a:spcBef>
              <a:spcAft>
                <a:spcPts val="0"/>
              </a:spcAft>
              <a:buSzPts val="2000"/>
              <a:buChar char="★"/>
            </a:pPr>
            <a:r>
              <a:rPr lang="en" sz="2000"/>
              <a:t>ACCE122 (Accounting)</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0" lvl="0" indent="0" algn="l" rtl="0">
              <a:spcBef>
                <a:spcPts val="60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9"/>
        <p:cNvGrpSpPr/>
        <p:nvPr/>
      </p:nvGrpSpPr>
      <p:grpSpPr>
        <a:xfrm>
          <a:off x="0" y="0"/>
          <a:ext cx="0" cy="0"/>
          <a:chOff x="0" y="0"/>
          <a:chExt cx="0" cy="0"/>
        </a:xfrm>
      </p:grpSpPr>
      <p:sp>
        <p:nvSpPr>
          <p:cNvPr id="380" name="Google Shape;380;p4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36</a:t>
            </a:fld>
            <a:endParaRPr>
              <a:solidFill>
                <a:schemeClr val="accent6"/>
              </a:solidFill>
              <a:latin typeface="Lato"/>
              <a:ea typeface="Lato"/>
              <a:cs typeface="Lato"/>
              <a:sym typeface="Lato"/>
            </a:endParaRPr>
          </a:p>
        </p:txBody>
      </p:sp>
      <p:sp>
        <p:nvSpPr>
          <p:cNvPr id="381" name="Google Shape;381;p48"/>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382" name="Google Shape;382;p48"/>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ENGV111 (English)</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ENGV121 (English) </a:t>
            </a:r>
            <a:r>
              <a:rPr lang="en">
                <a:latin typeface="Barlow SemiBold"/>
                <a:ea typeface="Barlow SemiBold"/>
                <a:cs typeface="Barlow SemiBold"/>
                <a:sym typeface="Barlow SemiBold"/>
              </a:rPr>
              <a:t>[PREREQUISITE = a participation mark of at least 40% for ENGV111]</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6"/>
        <p:cNvGrpSpPr/>
        <p:nvPr/>
      </p:nvGrpSpPr>
      <p:grpSpPr>
        <a:xfrm>
          <a:off x="0" y="0"/>
          <a:ext cx="0" cy="0"/>
          <a:chOff x="0" y="0"/>
          <a:chExt cx="0" cy="0"/>
        </a:xfrm>
      </p:grpSpPr>
      <p:sp>
        <p:nvSpPr>
          <p:cNvPr id="387" name="Google Shape;387;p4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37</a:t>
            </a:fld>
            <a:endParaRPr>
              <a:solidFill>
                <a:schemeClr val="accent6"/>
              </a:solidFill>
              <a:latin typeface="Lato"/>
              <a:ea typeface="Lato"/>
              <a:cs typeface="Lato"/>
              <a:sym typeface="Lato"/>
            </a:endParaRPr>
          </a:p>
        </p:txBody>
      </p:sp>
      <p:sp>
        <p:nvSpPr>
          <p:cNvPr id="388" name="Google Shape;388;p49"/>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389" name="Google Shape;389;p49"/>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ENGV111 (English)</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ENGV121 (English) </a:t>
            </a:r>
            <a:r>
              <a:rPr lang="en">
                <a:latin typeface="Barlow SemiBold"/>
                <a:ea typeface="Barlow SemiBold"/>
                <a:cs typeface="Barlow SemiBold"/>
                <a:sym typeface="Barlow SemiBold"/>
              </a:rPr>
              <a:t>[PREREQUISITE = a participation mark of at least 40% for ENGV111]</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3"/>
        <p:cNvGrpSpPr/>
        <p:nvPr/>
      </p:nvGrpSpPr>
      <p:grpSpPr>
        <a:xfrm>
          <a:off x="0" y="0"/>
          <a:ext cx="0" cy="0"/>
          <a:chOff x="0" y="0"/>
          <a:chExt cx="0" cy="0"/>
        </a:xfrm>
      </p:grpSpPr>
      <p:sp>
        <p:nvSpPr>
          <p:cNvPr id="394" name="Google Shape;394;p5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38</a:t>
            </a:fld>
            <a:endParaRPr>
              <a:solidFill>
                <a:schemeClr val="accent6"/>
              </a:solidFill>
              <a:latin typeface="Lato"/>
              <a:ea typeface="Lato"/>
              <a:cs typeface="Lato"/>
              <a:sym typeface="Lato"/>
            </a:endParaRPr>
          </a:p>
        </p:txBody>
      </p:sp>
      <p:sp>
        <p:nvSpPr>
          <p:cNvPr id="395" name="Google Shape;395;p50"/>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396" name="Google Shape;396;p50"/>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ENGV111 (English)</a:t>
            </a:r>
            <a:endParaRPr sz="2000"/>
          </a:p>
          <a:p>
            <a:pPr marL="457200" lvl="0" indent="-355600" algn="l" rtl="0">
              <a:spcBef>
                <a:spcPts val="600"/>
              </a:spcBef>
              <a:spcAft>
                <a:spcPts val="0"/>
              </a:spcAft>
              <a:buSzPts val="2000"/>
              <a:buChar char="★"/>
            </a:pPr>
            <a:r>
              <a:rPr lang="en" sz="2000"/>
              <a:t>BSTE112 (Business studies)</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ENGV121 (English) </a:t>
            </a:r>
            <a:r>
              <a:rPr lang="en">
                <a:latin typeface="Barlow SemiBold"/>
                <a:ea typeface="Barlow SemiBold"/>
                <a:cs typeface="Barlow SemiBold"/>
                <a:sym typeface="Barlow SemiBold"/>
              </a:rPr>
              <a:t>[PREREQUISITE = a participation mark of at least 40% for ENGV111]</a:t>
            </a:r>
            <a:endParaRPr sz="2000"/>
          </a:p>
          <a:p>
            <a:pPr marL="457200" lvl="0" indent="-355600" algn="l" rtl="0">
              <a:spcBef>
                <a:spcPts val="600"/>
              </a:spcBef>
              <a:spcAft>
                <a:spcPts val="0"/>
              </a:spcAft>
              <a:buSzPts val="2000"/>
              <a:buChar char="★"/>
            </a:pPr>
            <a:r>
              <a:rPr lang="en" sz="2000"/>
              <a:t>BSTE122 (Business studies)</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0" lvl="0" indent="0" algn="l" rtl="0">
              <a:spcBef>
                <a:spcPts val="60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0"/>
        <p:cNvGrpSpPr/>
        <p:nvPr/>
      </p:nvGrpSpPr>
      <p:grpSpPr>
        <a:xfrm>
          <a:off x="0" y="0"/>
          <a:ext cx="0" cy="0"/>
          <a:chOff x="0" y="0"/>
          <a:chExt cx="0" cy="0"/>
        </a:xfrm>
      </p:grpSpPr>
      <p:sp>
        <p:nvSpPr>
          <p:cNvPr id="401" name="Google Shape;401;p5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39</a:t>
            </a:fld>
            <a:endParaRPr>
              <a:solidFill>
                <a:schemeClr val="accent6"/>
              </a:solidFill>
              <a:latin typeface="Lato"/>
              <a:ea typeface="Lato"/>
              <a:cs typeface="Lato"/>
              <a:sym typeface="Lato"/>
            </a:endParaRPr>
          </a:p>
        </p:txBody>
      </p:sp>
      <p:sp>
        <p:nvSpPr>
          <p:cNvPr id="402" name="Google Shape;402;p51"/>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403" name="Google Shape;403;p51"/>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ENGV111 (English)</a:t>
            </a:r>
            <a:endParaRPr sz="2000"/>
          </a:p>
          <a:p>
            <a:pPr marL="457200" lvl="0" indent="-355600" algn="l" rtl="0">
              <a:spcBef>
                <a:spcPts val="600"/>
              </a:spcBef>
              <a:spcAft>
                <a:spcPts val="0"/>
              </a:spcAft>
              <a:buSzPts val="2000"/>
              <a:buChar char="★"/>
            </a:pPr>
            <a:r>
              <a:rPr lang="en" sz="2000"/>
              <a:t>HISE112 (History)</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ENGV121 (English) </a:t>
            </a:r>
            <a:r>
              <a:rPr lang="en">
                <a:latin typeface="Barlow SemiBold"/>
                <a:ea typeface="Barlow SemiBold"/>
                <a:cs typeface="Barlow SemiBold"/>
                <a:sym typeface="Barlow SemiBold"/>
              </a:rPr>
              <a:t>[PREREQUISITE = a participation mark of at least 40% for ENGV111]</a:t>
            </a:r>
            <a:endParaRPr sz="2000"/>
          </a:p>
          <a:p>
            <a:pPr marL="457200" lvl="0" indent="-355600" algn="l" rtl="0">
              <a:spcBef>
                <a:spcPts val="600"/>
              </a:spcBef>
              <a:spcAft>
                <a:spcPts val="0"/>
              </a:spcAft>
              <a:buSzPts val="2000"/>
              <a:buChar char="★"/>
            </a:pPr>
            <a:r>
              <a:rPr lang="en" sz="2000"/>
              <a:t>HISE122 (History)</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0"/>
        <p:cNvGrpSpPr/>
        <p:nvPr/>
      </p:nvGrpSpPr>
      <p:grpSpPr>
        <a:xfrm>
          <a:off x="0" y="0"/>
          <a:ext cx="0" cy="0"/>
          <a:chOff x="0" y="0"/>
          <a:chExt cx="0" cy="0"/>
        </a:xfrm>
      </p:grpSpPr>
      <p:sp>
        <p:nvSpPr>
          <p:cNvPr id="141" name="Google Shape;141;p16"/>
          <p:cNvSpPr txBox="1">
            <a:spLocks noGrp="1"/>
          </p:cNvSpPr>
          <p:nvPr>
            <p:ph type="ctrTitle"/>
          </p:nvPr>
        </p:nvSpPr>
        <p:spPr>
          <a:xfrm>
            <a:off x="307650" y="1359150"/>
            <a:ext cx="8528700" cy="1374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3800"/>
          </a:p>
          <a:p>
            <a:pPr marL="0" lvl="0" indent="0" algn="ctr" rtl="0">
              <a:spcBef>
                <a:spcPts val="0"/>
              </a:spcBef>
              <a:spcAft>
                <a:spcPts val="0"/>
              </a:spcAft>
              <a:buNone/>
            </a:pPr>
            <a:endParaRPr sz="3800"/>
          </a:p>
          <a:p>
            <a:pPr marL="0" lvl="0" indent="0" algn="ctr" rtl="0">
              <a:spcBef>
                <a:spcPts val="0"/>
              </a:spcBef>
              <a:spcAft>
                <a:spcPts val="0"/>
              </a:spcAft>
              <a:buNone/>
            </a:pPr>
            <a:r>
              <a:rPr lang="en" sz="3800"/>
              <a:t>For which year of study are you registering?</a:t>
            </a:r>
            <a:endParaRPr sz="3800"/>
          </a:p>
          <a:p>
            <a:pPr marL="0" lvl="0" indent="0" algn="ctr" rtl="0">
              <a:spcBef>
                <a:spcPts val="0"/>
              </a:spcBef>
              <a:spcAft>
                <a:spcPts val="0"/>
              </a:spcAft>
              <a:buNone/>
            </a:pPr>
            <a:r>
              <a:rPr lang="en" sz="1200"/>
              <a:t>*Click on the year*</a:t>
            </a:r>
            <a:endParaRPr sz="1200"/>
          </a:p>
        </p:txBody>
      </p:sp>
      <p:sp>
        <p:nvSpPr>
          <p:cNvPr id="142" name="Google Shape;142;p16">
            <a:hlinkClick r:id="rId3" action="ppaction://hlinksldjump"/>
          </p:cNvPr>
          <p:cNvSpPr/>
          <p:nvPr/>
        </p:nvSpPr>
        <p:spPr>
          <a:xfrm>
            <a:off x="3915125" y="2900619"/>
            <a:ext cx="1313750" cy="966725"/>
          </a:xfrm>
          <a:prstGeom prst="flowChartInternalStorag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First Year</a:t>
            </a:r>
            <a:endParaRPr b="1"/>
          </a:p>
        </p:txBody>
      </p:sp>
      <p:sp>
        <p:nvSpPr>
          <p:cNvPr id="146" name="Google Shape;146;p16"/>
          <p:cNvSpPr txBox="1"/>
          <p:nvPr/>
        </p:nvSpPr>
        <p:spPr>
          <a:xfrm>
            <a:off x="173525" y="110575"/>
            <a:ext cx="8581200" cy="96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Barlow"/>
                <a:ea typeface="Barlow"/>
                <a:cs typeface="Barlow"/>
                <a:sym typeface="Barlow"/>
              </a:rPr>
              <a:t>If you are a technical student, click </a:t>
            </a:r>
            <a:r>
              <a:rPr lang="en" sz="1800" b="1" u="sng">
                <a:latin typeface="Barlow"/>
                <a:ea typeface="Barlow"/>
                <a:cs typeface="Barlow"/>
                <a:sym typeface="Barlow"/>
                <a:hlinkClick r:id="" action="ppaction://noaction"/>
              </a:rPr>
              <a:t>HERE</a:t>
            </a:r>
            <a:r>
              <a:rPr lang="en" sz="1800" b="1">
                <a:latin typeface="Barlow"/>
                <a:ea typeface="Barlow"/>
                <a:cs typeface="Barlow"/>
                <a:sym typeface="Barlow"/>
              </a:rPr>
              <a:t>.</a:t>
            </a:r>
            <a:endParaRPr sz="1800" b="1">
              <a:latin typeface="Barlow"/>
              <a:ea typeface="Barlow"/>
              <a:cs typeface="Barlow"/>
              <a:sym typeface="Barlow"/>
            </a:endParaRPr>
          </a:p>
          <a:p>
            <a:pPr marL="0" lvl="0" indent="0" algn="l" rtl="0">
              <a:spcBef>
                <a:spcPts val="0"/>
              </a:spcBef>
              <a:spcAft>
                <a:spcPts val="0"/>
              </a:spcAft>
              <a:buNone/>
            </a:pPr>
            <a:endParaRPr>
              <a:latin typeface="Barlow Light"/>
              <a:ea typeface="Barlow Light"/>
              <a:cs typeface="Barlow Light"/>
              <a:sym typeface="Barlow Light"/>
            </a:endParaRPr>
          </a:p>
          <a:p>
            <a:pPr marL="0" lvl="0" indent="0" algn="l" rtl="0">
              <a:spcBef>
                <a:spcPts val="0"/>
              </a:spcBef>
              <a:spcAft>
                <a:spcPts val="0"/>
              </a:spcAft>
              <a:buNone/>
            </a:pPr>
            <a:endParaRPr>
              <a:latin typeface="Barlow Light"/>
              <a:ea typeface="Barlow Light"/>
              <a:cs typeface="Barlow Light"/>
              <a:sym typeface="Barlow Light"/>
            </a:endParaRPr>
          </a:p>
          <a:p>
            <a:pPr marL="0" lvl="0" indent="0" algn="l" rtl="0">
              <a:spcBef>
                <a:spcPts val="0"/>
              </a:spcBef>
              <a:spcAft>
                <a:spcPts val="0"/>
              </a:spcAft>
              <a:buNone/>
            </a:pPr>
            <a:r>
              <a:rPr lang="en" sz="1700" b="1">
                <a:latin typeface="Barlow"/>
                <a:ea typeface="Barlow"/>
                <a:cs typeface="Barlow"/>
                <a:sym typeface="Barlow"/>
              </a:rPr>
              <a:t>If you are not a technical student, select your year group on this slide (see below).</a:t>
            </a:r>
            <a:endParaRPr sz="1700" b="1">
              <a:latin typeface="Barlow"/>
              <a:ea typeface="Barlow"/>
              <a:cs typeface="Barlow"/>
              <a:sym typeface="Barlow"/>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7"/>
        <p:cNvGrpSpPr/>
        <p:nvPr/>
      </p:nvGrpSpPr>
      <p:grpSpPr>
        <a:xfrm>
          <a:off x="0" y="0"/>
          <a:ext cx="0" cy="0"/>
          <a:chOff x="0" y="0"/>
          <a:chExt cx="0" cy="0"/>
        </a:xfrm>
      </p:grpSpPr>
      <p:sp>
        <p:nvSpPr>
          <p:cNvPr id="408" name="Google Shape;408;p5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40</a:t>
            </a:fld>
            <a:endParaRPr>
              <a:solidFill>
                <a:schemeClr val="accent6"/>
              </a:solidFill>
              <a:latin typeface="Lato"/>
              <a:ea typeface="Lato"/>
              <a:cs typeface="Lato"/>
              <a:sym typeface="Lato"/>
            </a:endParaRPr>
          </a:p>
        </p:txBody>
      </p:sp>
      <p:sp>
        <p:nvSpPr>
          <p:cNvPr id="409" name="Google Shape;409;p52"/>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410" name="Google Shape;410;p52"/>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ENGV111 (English)</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ENGV121 (English) </a:t>
            </a:r>
            <a:r>
              <a:rPr lang="en">
                <a:latin typeface="Barlow SemiBold"/>
                <a:ea typeface="Barlow SemiBold"/>
                <a:cs typeface="Barlow SemiBold"/>
                <a:sym typeface="Barlow SemiBold"/>
              </a:rPr>
              <a:t>[PREREQUISITE = a participation mark of at least 40% for ENGV111]</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4"/>
        <p:cNvGrpSpPr/>
        <p:nvPr/>
      </p:nvGrpSpPr>
      <p:grpSpPr>
        <a:xfrm>
          <a:off x="0" y="0"/>
          <a:ext cx="0" cy="0"/>
          <a:chOff x="0" y="0"/>
          <a:chExt cx="0" cy="0"/>
        </a:xfrm>
      </p:grpSpPr>
      <p:sp>
        <p:nvSpPr>
          <p:cNvPr id="415" name="Google Shape;415;p5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41</a:t>
            </a:fld>
            <a:endParaRPr>
              <a:solidFill>
                <a:schemeClr val="accent6"/>
              </a:solidFill>
              <a:latin typeface="Lato"/>
              <a:ea typeface="Lato"/>
              <a:cs typeface="Lato"/>
              <a:sym typeface="Lato"/>
            </a:endParaRPr>
          </a:p>
        </p:txBody>
      </p:sp>
      <p:sp>
        <p:nvSpPr>
          <p:cNvPr id="416" name="Google Shape;416;p53"/>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417" name="Google Shape;417;p53"/>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ENGV111 (English)</a:t>
            </a:r>
            <a:endParaRPr sz="2000"/>
          </a:p>
          <a:p>
            <a:pPr marL="457200" lvl="0" indent="-355600" algn="l" rtl="0">
              <a:spcBef>
                <a:spcPts val="600"/>
              </a:spcBef>
              <a:spcAft>
                <a:spcPts val="0"/>
              </a:spcAft>
              <a:buSzPts val="2000"/>
              <a:buChar char="★"/>
            </a:pPr>
            <a:r>
              <a:rPr lang="en" sz="2000"/>
              <a:t>MATH111 (Mathematics)</a:t>
            </a:r>
            <a:endParaRPr sz="2000"/>
          </a:p>
          <a:p>
            <a:pPr marL="457200" lvl="0" indent="-355600" algn="l" rtl="0">
              <a:spcBef>
                <a:spcPts val="600"/>
              </a:spcBef>
              <a:spcAft>
                <a:spcPts val="0"/>
              </a:spcAft>
              <a:buSzPts val="2000"/>
              <a:buChar char="★"/>
            </a:pPr>
            <a:r>
              <a:rPr lang="en" sz="2000"/>
              <a:t>MATV111 (Mathematics for senior phase)</a:t>
            </a:r>
            <a:endParaRPr sz="2000"/>
          </a:p>
          <a:p>
            <a:pPr marL="457200" lvl="0" indent="-355600" algn="l" rtl="0">
              <a:spcBef>
                <a:spcPts val="600"/>
              </a:spcBef>
              <a:spcAft>
                <a:spcPts val="0"/>
              </a:spcAft>
              <a:buSzPts val="2000"/>
              <a:buChar char="★"/>
            </a:pPr>
            <a:r>
              <a:rPr lang="en" sz="2000"/>
              <a:t>ENGV121 (English) </a:t>
            </a:r>
            <a:r>
              <a:rPr lang="en">
                <a:latin typeface="Barlow SemiBold"/>
                <a:ea typeface="Barlow SemiBold"/>
                <a:cs typeface="Barlow SemiBold"/>
                <a:sym typeface="Barlow SemiBold"/>
              </a:rPr>
              <a:t>[PREREQUISITE = a participation mark of at least 40% for ENGV111]</a:t>
            </a:r>
            <a:endParaRPr sz="2000"/>
          </a:p>
          <a:p>
            <a:pPr marL="457200" lvl="0" indent="-355600" algn="l" rtl="0">
              <a:spcBef>
                <a:spcPts val="600"/>
              </a:spcBef>
              <a:spcAft>
                <a:spcPts val="0"/>
              </a:spcAft>
              <a:buSzPts val="2000"/>
              <a:buChar char="★"/>
            </a:pPr>
            <a:r>
              <a:rPr lang="en" sz="2000"/>
              <a:t>MATH121 (Mathematics)</a:t>
            </a:r>
            <a:endParaRPr sz="2000"/>
          </a:p>
          <a:p>
            <a:pPr marL="457200" lvl="0" indent="-355600" algn="l" rtl="0">
              <a:spcBef>
                <a:spcPts val="600"/>
              </a:spcBef>
              <a:spcAft>
                <a:spcPts val="0"/>
              </a:spcAft>
              <a:buSzPts val="2000"/>
              <a:buChar char="★"/>
            </a:pPr>
            <a:r>
              <a:rPr lang="en" sz="2000"/>
              <a:t>MATV121 (Mathematics for senior phase)</a:t>
            </a: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1"/>
        <p:cNvGrpSpPr/>
        <p:nvPr/>
      </p:nvGrpSpPr>
      <p:grpSpPr>
        <a:xfrm>
          <a:off x="0" y="0"/>
          <a:ext cx="0" cy="0"/>
          <a:chOff x="0" y="0"/>
          <a:chExt cx="0" cy="0"/>
        </a:xfrm>
      </p:grpSpPr>
      <p:sp>
        <p:nvSpPr>
          <p:cNvPr id="422" name="Google Shape;422;p5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42</a:t>
            </a:fld>
            <a:endParaRPr>
              <a:solidFill>
                <a:schemeClr val="accent6"/>
              </a:solidFill>
              <a:latin typeface="Lato"/>
              <a:ea typeface="Lato"/>
              <a:cs typeface="Lato"/>
              <a:sym typeface="Lato"/>
            </a:endParaRPr>
          </a:p>
        </p:txBody>
      </p:sp>
      <p:sp>
        <p:nvSpPr>
          <p:cNvPr id="423" name="Google Shape;423;p54"/>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424" name="Google Shape;424;p54"/>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ENGV111 (English)</a:t>
            </a:r>
            <a:endParaRPr sz="2000"/>
          </a:p>
          <a:p>
            <a:pPr marL="457200" lvl="0" indent="-355600" algn="l" rtl="0">
              <a:spcBef>
                <a:spcPts val="600"/>
              </a:spcBef>
              <a:spcAft>
                <a:spcPts val="0"/>
              </a:spcAft>
              <a:buSzPts val="2000"/>
              <a:buChar char="★"/>
            </a:pPr>
            <a:r>
              <a:rPr lang="en" sz="2000"/>
              <a:t>SEFV111 (Setswana)</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ENGV121 (English) </a:t>
            </a:r>
            <a:r>
              <a:rPr lang="en">
                <a:latin typeface="Barlow SemiBold"/>
                <a:ea typeface="Barlow SemiBold"/>
                <a:cs typeface="Barlow SemiBold"/>
                <a:sym typeface="Barlow SemiBold"/>
              </a:rPr>
              <a:t>[PREREQUISITE = a participation mark of at least 40% for ENGV111]</a:t>
            </a:r>
            <a:endParaRPr sz="2000"/>
          </a:p>
          <a:p>
            <a:pPr marL="457200" lvl="0" indent="-355600" algn="l" rtl="0">
              <a:spcBef>
                <a:spcPts val="600"/>
              </a:spcBef>
              <a:spcAft>
                <a:spcPts val="0"/>
              </a:spcAft>
              <a:buSzPts val="2000"/>
              <a:buChar char="★"/>
            </a:pPr>
            <a:r>
              <a:rPr lang="en" sz="2000"/>
              <a:t>SEFV121 (Setswana)</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8"/>
        <p:cNvGrpSpPr/>
        <p:nvPr/>
      </p:nvGrpSpPr>
      <p:grpSpPr>
        <a:xfrm>
          <a:off x="0" y="0"/>
          <a:ext cx="0" cy="0"/>
          <a:chOff x="0" y="0"/>
          <a:chExt cx="0" cy="0"/>
        </a:xfrm>
      </p:grpSpPr>
      <p:sp>
        <p:nvSpPr>
          <p:cNvPr id="429" name="Google Shape;429;p5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Select your second specialisation subject:</a:t>
            </a:r>
            <a:endParaRPr/>
          </a:p>
        </p:txBody>
      </p:sp>
      <p:sp>
        <p:nvSpPr>
          <p:cNvPr id="430" name="Google Shape;430;p5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43</a:t>
            </a:fld>
            <a:endParaRPr>
              <a:solidFill>
                <a:schemeClr val="accent6"/>
              </a:solidFill>
              <a:latin typeface="Lato"/>
              <a:ea typeface="Lato"/>
              <a:cs typeface="Lato"/>
              <a:sym typeface="Lato"/>
            </a:endParaRPr>
          </a:p>
        </p:txBody>
      </p:sp>
      <p:sp>
        <p:nvSpPr>
          <p:cNvPr id="431" name="Google Shape;431;p55"/>
          <p:cNvSpPr txBox="1"/>
          <p:nvPr/>
        </p:nvSpPr>
        <p:spPr>
          <a:xfrm>
            <a:off x="1103075" y="1393825"/>
            <a:ext cx="7689300" cy="33777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SzPts val="2600"/>
              <a:buFont typeface="Barlow Light"/>
              <a:buChar char="❖"/>
            </a:pPr>
            <a:r>
              <a:rPr lang="en" sz="2400" u="sng">
                <a:solidFill>
                  <a:schemeClr val="hlink"/>
                </a:solidFill>
                <a:latin typeface="Barlow Light"/>
                <a:ea typeface="Barlow Light"/>
                <a:cs typeface="Barlow Light"/>
                <a:sym typeface="Barlow Light"/>
                <a:hlinkClick r:id="rId3" action="ppaction://hlinksldjump"/>
              </a:rPr>
              <a:t>Accounting</a:t>
            </a:r>
            <a:r>
              <a:rPr lang="en" sz="2400">
                <a:latin typeface="Barlow Light"/>
                <a:ea typeface="Barlow Light"/>
                <a:cs typeface="Barlow Light"/>
                <a:sym typeface="Barlow Light"/>
              </a:rPr>
              <a:t> </a:t>
            </a:r>
            <a:r>
              <a:rPr lang="en" sz="1500">
                <a:solidFill>
                  <a:schemeClr val="dk1"/>
                </a:solidFill>
                <a:latin typeface="Barlow Light"/>
                <a:ea typeface="Barlow Light"/>
                <a:cs typeface="Barlow Light"/>
                <a:sym typeface="Barlow Light"/>
              </a:rPr>
              <a:t>(PREREQUISITE = at least 50% for Accounting in matric)</a:t>
            </a:r>
            <a:endParaRPr sz="2400">
              <a:solidFill>
                <a:schemeClr val="dk1"/>
              </a:solidFill>
              <a:latin typeface="Barlow Light"/>
              <a:ea typeface="Barlow Light"/>
              <a:cs typeface="Barlow Light"/>
              <a:sym typeface="Barlow Light"/>
            </a:endParaRPr>
          </a:p>
          <a:p>
            <a:pPr marL="457200" lvl="0" indent="-381000" algn="l" rtl="0">
              <a:spcBef>
                <a:spcPts val="0"/>
              </a:spcBef>
              <a:spcAft>
                <a:spcPts val="0"/>
              </a:spcAft>
              <a:buSzPts val="2400"/>
              <a:buFont typeface="Barlow Light"/>
              <a:buChar char="❖"/>
            </a:pPr>
            <a:r>
              <a:rPr lang="en" sz="2400" u="sng">
                <a:solidFill>
                  <a:schemeClr val="hlink"/>
                </a:solidFill>
                <a:latin typeface="Barlow Light"/>
                <a:ea typeface="Barlow Light"/>
                <a:cs typeface="Barlow Light"/>
                <a:sym typeface="Barlow Light"/>
                <a:hlinkClick r:id="rId4" action="ppaction://hlinksldjump"/>
              </a:rPr>
              <a:t>Business studies</a:t>
            </a:r>
            <a:endParaRPr sz="2400">
              <a:latin typeface="Barlow Light"/>
              <a:ea typeface="Barlow Light"/>
              <a:cs typeface="Barlow Light"/>
              <a:sym typeface="Barlow Light"/>
            </a:endParaRPr>
          </a:p>
          <a:p>
            <a:pPr marL="457200" lvl="0" indent="-381000" algn="l" rtl="0">
              <a:spcBef>
                <a:spcPts val="0"/>
              </a:spcBef>
              <a:spcAft>
                <a:spcPts val="0"/>
              </a:spcAft>
              <a:buSzPts val="2400"/>
              <a:buFont typeface="Barlow Light"/>
              <a:buChar char="❖"/>
            </a:pPr>
            <a:r>
              <a:rPr lang="en" sz="2400" u="sng">
                <a:solidFill>
                  <a:schemeClr val="hlink"/>
                </a:solidFill>
                <a:latin typeface="Barlow Light"/>
                <a:ea typeface="Barlow Light"/>
                <a:cs typeface="Barlow Light"/>
                <a:sym typeface="Barlow Light"/>
                <a:hlinkClick r:id="rId5" action="ppaction://hlinksldjump"/>
              </a:rPr>
              <a:t>History</a:t>
            </a:r>
            <a:endParaRPr sz="2400">
              <a:latin typeface="Barlow Light"/>
              <a:ea typeface="Barlow Light"/>
              <a:cs typeface="Barlow Light"/>
              <a:sym typeface="Barlow Light"/>
            </a:endParaRPr>
          </a:p>
          <a:p>
            <a:pPr marL="457200" lvl="0" indent="-393700" algn="l" rtl="0">
              <a:spcBef>
                <a:spcPts val="0"/>
              </a:spcBef>
              <a:spcAft>
                <a:spcPts val="0"/>
              </a:spcAft>
              <a:buSzPts val="2600"/>
              <a:buFont typeface="Barlow Light"/>
              <a:buChar char="❖"/>
            </a:pPr>
            <a:r>
              <a:rPr lang="en" sz="2400" u="sng">
                <a:solidFill>
                  <a:schemeClr val="hlink"/>
                </a:solidFill>
                <a:latin typeface="Barlow Light"/>
                <a:ea typeface="Barlow Light"/>
                <a:cs typeface="Barlow Light"/>
                <a:sym typeface="Barlow Light"/>
                <a:hlinkClick r:id="rId6" action="ppaction://hlinksldjump"/>
              </a:rPr>
              <a:t>Setswana</a:t>
            </a:r>
            <a:r>
              <a:rPr lang="en" sz="2400">
                <a:latin typeface="Barlow Light"/>
                <a:ea typeface="Barlow Light"/>
                <a:cs typeface="Barlow Light"/>
                <a:sym typeface="Barlow Light"/>
              </a:rPr>
              <a:t> </a:t>
            </a:r>
            <a:r>
              <a:rPr lang="en" sz="1500">
                <a:solidFill>
                  <a:schemeClr val="dk1"/>
                </a:solidFill>
                <a:latin typeface="Barlow Light"/>
                <a:ea typeface="Barlow Light"/>
                <a:cs typeface="Barlow Light"/>
                <a:sym typeface="Barlow Light"/>
              </a:rPr>
              <a:t>(PREREQUISITE = at least 50% for Setswana Home Language in matric)</a:t>
            </a:r>
            <a:endParaRPr sz="2400">
              <a:latin typeface="Barlow Light"/>
              <a:ea typeface="Barlow Light"/>
              <a:cs typeface="Barlow Light"/>
              <a:sym typeface="Barlow Light"/>
            </a:endParaRPr>
          </a:p>
          <a:p>
            <a:pPr marL="457200" lvl="0" indent="0" algn="l" rtl="0">
              <a:spcBef>
                <a:spcPts val="0"/>
              </a:spcBef>
              <a:spcAft>
                <a:spcPts val="0"/>
              </a:spcAft>
              <a:buNone/>
            </a:pPr>
            <a:endParaRPr sz="2400">
              <a:latin typeface="Barlow Light"/>
              <a:ea typeface="Barlow Light"/>
              <a:cs typeface="Barlow Light"/>
              <a:sym typeface="Barlow 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5"/>
        <p:cNvGrpSpPr/>
        <p:nvPr/>
      </p:nvGrpSpPr>
      <p:grpSpPr>
        <a:xfrm>
          <a:off x="0" y="0"/>
          <a:ext cx="0" cy="0"/>
          <a:chOff x="0" y="0"/>
          <a:chExt cx="0" cy="0"/>
        </a:xfrm>
      </p:grpSpPr>
      <p:sp>
        <p:nvSpPr>
          <p:cNvPr id="436" name="Google Shape;436;p5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44</a:t>
            </a:fld>
            <a:endParaRPr>
              <a:solidFill>
                <a:schemeClr val="accent6"/>
              </a:solidFill>
              <a:latin typeface="Lato"/>
              <a:ea typeface="Lato"/>
              <a:cs typeface="Lato"/>
              <a:sym typeface="Lato"/>
            </a:endParaRPr>
          </a:p>
        </p:txBody>
      </p:sp>
      <p:sp>
        <p:nvSpPr>
          <p:cNvPr id="437" name="Google Shape;437;p56"/>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438" name="Google Shape;438;p56"/>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ECOE112 (Economics)</a:t>
            </a:r>
            <a:endParaRPr sz="2000"/>
          </a:p>
          <a:p>
            <a:pPr marL="457200" lvl="0" indent="-355600" algn="l" rtl="0">
              <a:spcBef>
                <a:spcPts val="600"/>
              </a:spcBef>
              <a:spcAft>
                <a:spcPts val="0"/>
              </a:spcAft>
              <a:buSzPts val="2000"/>
              <a:buChar char="★"/>
            </a:pPr>
            <a:r>
              <a:rPr lang="en" sz="2000"/>
              <a:t>ACCE112 (Accounting)</a:t>
            </a:r>
            <a:endParaRPr sz="2000"/>
          </a:p>
          <a:p>
            <a:pPr marL="457200" lvl="0" indent="-355600" algn="l" rtl="0">
              <a:spcBef>
                <a:spcPts val="600"/>
              </a:spcBef>
              <a:spcAft>
                <a:spcPts val="0"/>
              </a:spcAft>
              <a:buSzPts val="2000"/>
              <a:buChar char="★"/>
            </a:pPr>
            <a:r>
              <a:rPr lang="en" sz="2000"/>
              <a:t>BSTG111 (Economic management sciences for education)</a:t>
            </a:r>
            <a:endParaRPr sz="2000"/>
          </a:p>
          <a:p>
            <a:pPr marL="457200" lvl="0" indent="-355600" algn="l" rtl="0">
              <a:spcBef>
                <a:spcPts val="600"/>
              </a:spcBef>
              <a:spcAft>
                <a:spcPts val="0"/>
              </a:spcAft>
              <a:buSzPts val="2000"/>
              <a:buChar char="★"/>
            </a:pPr>
            <a:r>
              <a:rPr lang="en" sz="2000"/>
              <a:t>ECOE122 (Economics)</a:t>
            </a:r>
            <a:endParaRPr sz="2000"/>
          </a:p>
          <a:p>
            <a:pPr marL="457200" lvl="0" indent="-355600" algn="l" rtl="0">
              <a:spcBef>
                <a:spcPts val="600"/>
              </a:spcBef>
              <a:spcAft>
                <a:spcPts val="0"/>
              </a:spcAft>
              <a:buSzPts val="2000"/>
              <a:buChar char="★"/>
            </a:pPr>
            <a:r>
              <a:rPr lang="en" sz="2000"/>
              <a:t>ACCE122 (Accounting)</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2"/>
        <p:cNvGrpSpPr/>
        <p:nvPr/>
      </p:nvGrpSpPr>
      <p:grpSpPr>
        <a:xfrm>
          <a:off x="0" y="0"/>
          <a:ext cx="0" cy="0"/>
          <a:chOff x="0" y="0"/>
          <a:chExt cx="0" cy="0"/>
        </a:xfrm>
      </p:grpSpPr>
      <p:sp>
        <p:nvSpPr>
          <p:cNvPr id="443" name="Google Shape;443;p5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45</a:t>
            </a:fld>
            <a:endParaRPr>
              <a:solidFill>
                <a:schemeClr val="accent6"/>
              </a:solidFill>
              <a:latin typeface="Lato"/>
              <a:ea typeface="Lato"/>
              <a:cs typeface="Lato"/>
              <a:sym typeface="Lato"/>
            </a:endParaRPr>
          </a:p>
        </p:txBody>
      </p:sp>
      <p:sp>
        <p:nvSpPr>
          <p:cNvPr id="444" name="Google Shape;444;p57"/>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445" name="Google Shape;445;p57"/>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ECOE112 (Economics)</a:t>
            </a:r>
            <a:endParaRPr sz="2000"/>
          </a:p>
          <a:p>
            <a:pPr marL="457200" lvl="0" indent="-355600" algn="l" rtl="0">
              <a:spcBef>
                <a:spcPts val="600"/>
              </a:spcBef>
              <a:spcAft>
                <a:spcPts val="0"/>
              </a:spcAft>
              <a:buSzPts val="2000"/>
              <a:buChar char="★"/>
            </a:pPr>
            <a:r>
              <a:rPr lang="en" sz="2000"/>
              <a:t>BSTG111 (Economic management sciences for education)</a:t>
            </a:r>
            <a:endParaRPr sz="2000"/>
          </a:p>
          <a:p>
            <a:pPr marL="457200" lvl="0" indent="-355600" algn="l" rtl="0">
              <a:spcBef>
                <a:spcPts val="600"/>
              </a:spcBef>
              <a:spcAft>
                <a:spcPts val="0"/>
              </a:spcAft>
              <a:buSzPts val="2000"/>
              <a:buChar char="★"/>
            </a:pPr>
            <a:r>
              <a:rPr lang="en" sz="2000"/>
              <a:t>ECOE122 (Economics)</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9"/>
        <p:cNvGrpSpPr/>
        <p:nvPr/>
      </p:nvGrpSpPr>
      <p:grpSpPr>
        <a:xfrm>
          <a:off x="0" y="0"/>
          <a:ext cx="0" cy="0"/>
          <a:chOff x="0" y="0"/>
          <a:chExt cx="0" cy="0"/>
        </a:xfrm>
      </p:grpSpPr>
      <p:sp>
        <p:nvSpPr>
          <p:cNvPr id="450" name="Google Shape;450;p5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46</a:t>
            </a:fld>
            <a:endParaRPr>
              <a:solidFill>
                <a:schemeClr val="accent6"/>
              </a:solidFill>
              <a:latin typeface="Lato"/>
              <a:ea typeface="Lato"/>
              <a:cs typeface="Lato"/>
              <a:sym typeface="Lato"/>
            </a:endParaRPr>
          </a:p>
        </p:txBody>
      </p:sp>
      <p:sp>
        <p:nvSpPr>
          <p:cNvPr id="451" name="Google Shape;451;p58"/>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452" name="Google Shape;452;p58"/>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ECOE112 (Economics)</a:t>
            </a:r>
            <a:endParaRPr sz="2000"/>
          </a:p>
          <a:p>
            <a:pPr marL="457200" lvl="0" indent="-355600" algn="l" rtl="0">
              <a:spcBef>
                <a:spcPts val="600"/>
              </a:spcBef>
              <a:spcAft>
                <a:spcPts val="0"/>
              </a:spcAft>
              <a:buSzPts val="2000"/>
              <a:buChar char="★"/>
            </a:pPr>
            <a:r>
              <a:rPr lang="en" sz="2000"/>
              <a:t>BSTG111 (Economic management sciences for education)</a:t>
            </a:r>
            <a:endParaRPr sz="2000"/>
          </a:p>
          <a:p>
            <a:pPr marL="457200" lvl="0" indent="-355600" algn="l" rtl="0">
              <a:spcBef>
                <a:spcPts val="600"/>
              </a:spcBef>
              <a:spcAft>
                <a:spcPts val="0"/>
              </a:spcAft>
              <a:buSzPts val="2000"/>
              <a:buChar char="★"/>
            </a:pPr>
            <a:r>
              <a:rPr lang="en" sz="2000"/>
              <a:t>ECOE122 (Economics)</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6"/>
        <p:cNvGrpSpPr/>
        <p:nvPr/>
      </p:nvGrpSpPr>
      <p:grpSpPr>
        <a:xfrm>
          <a:off x="0" y="0"/>
          <a:ext cx="0" cy="0"/>
          <a:chOff x="0" y="0"/>
          <a:chExt cx="0" cy="0"/>
        </a:xfrm>
      </p:grpSpPr>
      <p:sp>
        <p:nvSpPr>
          <p:cNvPr id="457" name="Google Shape;457;p5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47</a:t>
            </a:fld>
            <a:endParaRPr>
              <a:solidFill>
                <a:schemeClr val="accent6"/>
              </a:solidFill>
              <a:latin typeface="Lato"/>
              <a:ea typeface="Lato"/>
              <a:cs typeface="Lato"/>
              <a:sym typeface="Lato"/>
            </a:endParaRPr>
          </a:p>
        </p:txBody>
      </p:sp>
      <p:sp>
        <p:nvSpPr>
          <p:cNvPr id="458" name="Google Shape;458;p59"/>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459" name="Google Shape;459;p59"/>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ECOE112 (Economics)</a:t>
            </a:r>
            <a:endParaRPr sz="2000"/>
          </a:p>
          <a:p>
            <a:pPr marL="457200" lvl="0" indent="-355600" algn="l" rtl="0">
              <a:spcBef>
                <a:spcPts val="600"/>
              </a:spcBef>
              <a:spcAft>
                <a:spcPts val="0"/>
              </a:spcAft>
              <a:buSzPts val="2000"/>
              <a:buChar char="★"/>
            </a:pPr>
            <a:r>
              <a:rPr lang="en" sz="2000"/>
              <a:t>BSTE112 (Business Studies)</a:t>
            </a:r>
            <a:endParaRPr sz="2000"/>
          </a:p>
          <a:p>
            <a:pPr marL="457200" lvl="0" indent="-355600" algn="l" rtl="0">
              <a:spcBef>
                <a:spcPts val="600"/>
              </a:spcBef>
              <a:spcAft>
                <a:spcPts val="0"/>
              </a:spcAft>
              <a:buSzPts val="2000"/>
              <a:buChar char="★"/>
            </a:pPr>
            <a:r>
              <a:rPr lang="en" sz="2000"/>
              <a:t>MATF111 (Mathematics for senior phase)</a:t>
            </a:r>
            <a:endParaRPr sz="2000"/>
          </a:p>
          <a:p>
            <a:pPr marL="457200" lvl="0" indent="-355600" algn="l" rtl="0">
              <a:spcBef>
                <a:spcPts val="600"/>
              </a:spcBef>
              <a:spcAft>
                <a:spcPts val="0"/>
              </a:spcAft>
              <a:buSzPts val="2000"/>
              <a:buChar char="★"/>
            </a:pPr>
            <a:r>
              <a:rPr lang="en" sz="2000"/>
              <a:t>ECOE122 (Economics)</a:t>
            </a:r>
            <a:endParaRPr sz="2000"/>
          </a:p>
          <a:p>
            <a:pPr marL="457200" lvl="0" indent="-355600" algn="l" rtl="0">
              <a:spcBef>
                <a:spcPts val="600"/>
              </a:spcBef>
              <a:spcAft>
                <a:spcPts val="0"/>
              </a:spcAft>
              <a:buSzPts val="2000"/>
              <a:buChar char="★"/>
            </a:pPr>
            <a:r>
              <a:rPr lang="en" sz="2000"/>
              <a:t>BSTE122 (Business Studies)</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3"/>
        <p:cNvGrpSpPr/>
        <p:nvPr/>
      </p:nvGrpSpPr>
      <p:grpSpPr>
        <a:xfrm>
          <a:off x="0" y="0"/>
          <a:ext cx="0" cy="0"/>
          <a:chOff x="0" y="0"/>
          <a:chExt cx="0" cy="0"/>
        </a:xfrm>
      </p:grpSpPr>
      <p:sp>
        <p:nvSpPr>
          <p:cNvPr id="464" name="Google Shape;464;p6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48</a:t>
            </a:fld>
            <a:endParaRPr>
              <a:solidFill>
                <a:schemeClr val="accent6"/>
              </a:solidFill>
              <a:latin typeface="Lato"/>
              <a:ea typeface="Lato"/>
              <a:cs typeface="Lato"/>
              <a:sym typeface="Lato"/>
            </a:endParaRPr>
          </a:p>
        </p:txBody>
      </p:sp>
      <p:sp>
        <p:nvSpPr>
          <p:cNvPr id="465" name="Google Shape;465;p60"/>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466" name="Google Shape;466;p60"/>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ECOE112 (Economics)</a:t>
            </a:r>
            <a:endParaRPr sz="2000"/>
          </a:p>
          <a:p>
            <a:pPr marL="457200" lvl="0" indent="-355600" algn="l" rtl="0">
              <a:spcBef>
                <a:spcPts val="600"/>
              </a:spcBef>
              <a:spcAft>
                <a:spcPts val="0"/>
              </a:spcAft>
              <a:buSzPts val="2000"/>
              <a:buChar char="★"/>
            </a:pPr>
            <a:r>
              <a:rPr lang="en" sz="2000"/>
              <a:t>HISE112 (History)</a:t>
            </a:r>
            <a:endParaRPr sz="2000"/>
          </a:p>
          <a:p>
            <a:pPr marL="457200" lvl="0" indent="-355600" algn="l" rtl="0">
              <a:spcBef>
                <a:spcPts val="600"/>
              </a:spcBef>
              <a:spcAft>
                <a:spcPts val="0"/>
              </a:spcAft>
              <a:buSzPts val="2000"/>
              <a:buChar char="★"/>
            </a:pPr>
            <a:r>
              <a:rPr lang="en" sz="2000"/>
              <a:t>BSTG111 (Economic management sciences for education)</a:t>
            </a:r>
            <a:endParaRPr sz="2000"/>
          </a:p>
          <a:p>
            <a:pPr marL="457200" lvl="0" indent="-355600" algn="l" rtl="0">
              <a:spcBef>
                <a:spcPts val="600"/>
              </a:spcBef>
              <a:spcAft>
                <a:spcPts val="0"/>
              </a:spcAft>
              <a:buSzPts val="2000"/>
              <a:buChar char="★"/>
            </a:pPr>
            <a:r>
              <a:rPr lang="en" sz="2000"/>
              <a:t>ECOE122 (Economics)</a:t>
            </a:r>
            <a:endParaRPr sz="2000"/>
          </a:p>
          <a:p>
            <a:pPr marL="457200" lvl="0" indent="-355600" algn="l" rtl="0">
              <a:spcBef>
                <a:spcPts val="600"/>
              </a:spcBef>
              <a:spcAft>
                <a:spcPts val="0"/>
              </a:spcAft>
              <a:buSzPts val="2000"/>
              <a:buChar char="★"/>
            </a:pPr>
            <a:r>
              <a:rPr lang="en" sz="2000"/>
              <a:t>HISE122 (History)</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0"/>
        <p:cNvGrpSpPr/>
        <p:nvPr/>
      </p:nvGrpSpPr>
      <p:grpSpPr>
        <a:xfrm>
          <a:off x="0" y="0"/>
          <a:ext cx="0" cy="0"/>
          <a:chOff x="0" y="0"/>
          <a:chExt cx="0" cy="0"/>
        </a:xfrm>
      </p:grpSpPr>
      <p:sp>
        <p:nvSpPr>
          <p:cNvPr id="471" name="Google Shape;471;p6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49</a:t>
            </a:fld>
            <a:endParaRPr>
              <a:solidFill>
                <a:schemeClr val="accent6"/>
              </a:solidFill>
              <a:latin typeface="Lato"/>
              <a:ea typeface="Lato"/>
              <a:cs typeface="Lato"/>
              <a:sym typeface="Lato"/>
            </a:endParaRPr>
          </a:p>
        </p:txBody>
      </p:sp>
      <p:sp>
        <p:nvSpPr>
          <p:cNvPr id="472" name="Google Shape;472;p61"/>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473" name="Google Shape;473;p61"/>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ECOE112 (Economics)</a:t>
            </a:r>
            <a:endParaRPr sz="2000"/>
          </a:p>
          <a:p>
            <a:pPr marL="457200" lvl="0" indent="-355600" algn="l" rtl="0">
              <a:spcBef>
                <a:spcPts val="600"/>
              </a:spcBef>
              <a:spcAft>
                <a:spcPts val="0"/>
              </a:spcAft>
              <a:buSzPts val="2000"/>
              <a:buChar char="★"/>
            </a:pPr>
            <a:r>
              <a:rPr lang="en" sz="2000"/>
              <a:t>BSTG111 (Economic management sciences for education)</a:t>
            </a:r>
            <a:endParaRPr sz="2000"/>
          </a:p>
          <a:p>
            <a:pPr marL="457200" lvl="0" indent="-355600" algn="l" rtl="0">
              <a:spcBef>
                <a:spcPts val="600"/>
              </a:spcBef>
              <a:spcAft>
                <a:spcPts val="0"/>
              </a:spcAft>
              <a:buSzPts val="2000"/>
              <a:buChar char="★"/>
            </a:pPr>
            <a:r>
              <a:rPr lang="en" sz="2000"/>
              <a:t>ECOE122 (Economics)</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0"/>
        <p:cNvGrpSpPr/>
        <p:nvPr/>
      </p:nvGrpSpPr>
      <p:grpSpPr>
        <a:xfrm>
          <a:off x="0" y="0"/>
          <a:ext cx="0" cy="0"/>
          <a:chOff x="0" y="0"/>
          <a:chExt cx="0" cy="0"/>
        </a:xfrm>
      </p:grpSpPr>
      <p:sp>
        <p:nvSpPr>
          <p:cNvPr id="151" name="Google Shape;151;p17"/>
          <p:cNvSpPr txBox="1">
            <a:spLocks noGrp="1"/>
          </p:cNvSpPr>
          <p:nvPr>
            <p:ph type="ctrTitle" idx="4294967295"/>
          </p:nvPr>
        </p:nvSpPr>
        <p:spPr>
          <a:xfrm>
            <a:off x="164400" y="354500"/>
            <a:ext cx="8815200" cy="83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700">
                <a:solidFill>
                  <a:schemeClr val="accent1"/>
                </a:solidFill>
              </a:rPr>
              <a:t>Specifications for ALL first-year students</a:t>
            </a:r>
            <a:endParaRPr sz="3700">
              <a:solidFill>
                <a:schemeClr val="accent1"/>
              </a:solidFill>
            </a:endParaRPr>
          </a:p>
        </p:txBody>
      </p:sp>
      <p:sp>
        <p:nvSpPr>
          <p:cNvPr id="152" name="Google Shape;152;p17"/>
          <p:cNvSpPr txBox="1">
            <a:spLocks noGrp="1"/>
          </p:cNvSpPr>
          <p:nvPr>
            <p:ph type="subTitle" idx="4294967295"/>
          </p:nvPr>
        </p:nvSpPr>
        <p:spPr>
          <a:xfrm>
            <a:off x="728550" y="1250200"/>
            <a:ext cx="8144700" cy="2511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highlight>
                  <a:srgbClr val="C9DAF8"/>
                </a:highlight>
                <a:latin typeface="Barlow SemiBold"/>
                <a:ea typeface="Barlow SemiBold"/>
                <a:cs typeface="Barlow SemiBold"/>
                <a:sym typeface="Barlow SemiBold"/>
              </a:rPr>
              <a:t>Total credits for the year: 132</a:t>
            </a:r>
            <a:endParaRPr>
              <a:highlight>
                <a:srgbClr val="C9DAF8"/>
              </a:highlight>
              <a:latin typeface="Barlow SemiBold"/>
              <a:ea typeface="Barlow SemiBold"/>
              <a:cs typeface="Barlow SemiBold"/>
              <a:sym typeface="Barlow SemiBold"/>
            </a:endParaRPr>
          </a:p>
          <a:p>
            <a:pPr marL="0" lvl="0" indent="0" algn="l" rtl="0">
              <a:spcBef>
                <a:spcPts val="600"/>
              </a:spcBef>
              <a:spcAft>
                <a:spcPts val="0"/>
              </a:spcAft>
              <a:buNone/>
            </a:pPr>
            <a:r>
              <a:rPr lang="en">
                <a:highlight>
                  <a:srgbClr val="CFE2F3"/>
                </a:highlight>
                <a:latin typeface="Barlow SemiBold"/>
                <a:ea typeface="Barlow SemiBold"/>
                <a:cs typeface="Barlow SemiBold"/>
                <a:sym typeface="Barlow SemiBold"/>
              </a:rPr>
              <a:t>Total number of modules: 14</a:t>
            </a:r>
            <a:endParaRPr>
              <a:highlight>
                <a:srgbClr val="CFE2F3"/>
              </a:highlight>
              <a:latin typeface="Barlow SemiBold"/>
              <a:ea typeface="Barlow SemiBold"/>
              <a:cs typeface="Barlow SemiBold"/>
              <a:sym typeface="Barlow SemiBold"/>
            </a:endParaRPr>
          </a:p>
          <a:p>
            <a:pPr marL="0" lvl="0" indent="0" algn="just" rtl="0">
              <a:lnSpc>
                <a:spcPct val="100000"/>
              </a:lnSpc>
              <a:spcBef>
                <a:spcPts val="0"/>
              </a:spcBef>
              <a:spcAft>
                <a:spcPts val="0"/>
              </a:spcAft>
              <a:buNone/>
            </a:pPr>
            <a:r>
              <a:rPr lang="en" sz="1700" b="1">
                <a:solidFill>
                  <a:srgbClr val="000000"/>
                </a:solidFill>
                <a:latin typeface="Barlow"/>
                <a:ea typeface="Barlow"/>
                <a:cs typeface="Barlow"/>
                <a:sym typeface="Barlow"/>
              </a:rPr>
              <a:t>Please note that the next slide provides you with a list of modules that are compulsory for all first-year students (8 modules). You will then be required to select your first specialisation subject and your second specialisation subject, after which you will be taken to a slide that lists the remaining modules for which you should register (6 modules). That gives you a total of 14 modules for which you should register. </a:t>
            </a:r>
            <a:endParaRPr sz="1700" b="1">
              <a:solidFill>
                <a:srgbClr val="000000"/>
              </a:solidFill>
              <a:latin typeface="Barlow"/>
              <a:ea typeface="Barlow"/>
              <a:cs typeface="Barlow"/>
              <a:sym typeface="Barlow"/>
            </a:endParaRPr>
          </a:p>
          <a:p>
            <a:pPr marL="0" lvl="0" indent="0" algn="l" rtl="0">
              <a:spcBef>
                <a:spcPts val="600"/>
              </a:spcBef>
              <a:spcAft>
                <a:spcPts val="0"/>
              </a:spcAft>
              <a:buNone/>
            </a:pPr>
            <a:endParaRPr>
              <a:highlight>
                <a:schemeClr val="accent1"/>
              </a:highlight>
              <a:latin typeface="Barlow SemiBold"/>
              <a:ea typeface="Barlow SemiBold"/>
              <a:cs typeface="Barlow SemiBold"/>
              <a:sym typeface="Barlow SemiBold"/>
            </a:endParaRPr>
          </a:p>
          <a:p>
            <a:pPr marL="0" lvl="0" indent="0" algn="ctr" rtl="0">
              <a:spcBef>
                <a:spcPts val="600"/>
              </a:spcBef>
              <a:spcAft>
                <a:spcPts val="0"/>
              </a:spcAft>
              <a:buNone/>
            </a:pPr>
            <a:r>
              <a:rPr lang="en" u="sng">
                <a:solidFill>
                  <a:schemeClr val="hlink"/>
                </a:solidFill>
                <a:highlight>
                  <a:srgbClr val="CFE2F3"/>
                </a:highlight>
                <a:latin typeface="Barlow SemiBold"/>
                <a:ea typeface="Barlow SemiBold"/>
                <a:cs typeface="Barlow SemiBold"/>
                <a:sym typeface="Barlow SemiBold"/>
                <a:hlinkClick r:id="rId3" action="ppaction://hlinksldjump"/>
              </a:rPr>
              <a:t>Click here to continue</a:t>
            </a:r>
            <a:r>
              <a:rPr lang="en">
                <a:highlight>
                  <a:srgbClr val="CFE2F3"/>
                </a:highlight>
                <a:latin typeface="Barlow SemiBold"/>
                <a:ea typeface="Barlow SemiBold"/>
                <a:cs typeface="Barlow SemiBold"/>
                <a:sym typeface="Barlow SemiBold"/>
              </a:rPr>
              <a:t>.</a:t>
            </a:r>
            <a:endParaRPr>
              <a:highlight>
                <a:srgbClr val="CFE2F3"/>
              </a:highlight>
              <a:latin typeface="Barlow SemiBold"/>
              <a:ea typeface="Barlow SemiBold"/>
              <a:cs typeface="Barlow SemiBold"/>
              <a:sym typeface="Barlow SemiBold"/>
            </a:endParaRPr>
          </a:p>
          <a:p>
            <a:pPr marL="0" lvl="0" indent="0" algn="ctr" rtl="0">
              <a:lnSpc>
                <a:spcPct val="90000"/>
              </a:lnSpc>
              <a:spcBef>
                <a:spcPts val="0"/>
              </a:spcBef>
              <a:spcAft>
                <a:spcPts val="0"/>
              </a:spcAft>
              <a:buNone/>
            </a:pPr>
            <a:endParaRPr sz="4000">
              <a:solidFill>
                <a:schemeClr val="accent1"/>
              </a:solidFill>
              <a:latin typeface="Barlow SemiBold"/>
              <a:ea typeface="Barlow SemiBold"/>
              <a:cs typeface="Barlow SemiBold"/>
              <a:sym typeface="Barlow SemiBold"/>
            </a:endParaRPr>
          </a:p>
          <a:p>
            <a:pPr marL="0" lvl="0" indent="0" algn="ctr" rtl="0">
              <a:lnSpc>
                <a:spcPct val="90000"/>
              </a:lnSpc>
              <a:spcBef>
                <a:spcPts val="0"/>
              </a:spcBef>
              <a:spcAft>
                <a:spcPts val="0"/>
              </a:spcAft>
              <a:buNone/>
            </a:pPr>
            <a:endParaRPr>
              <a:highlight>
                <a:schemeClr val="accent1"/>
              </a:highlight>
              <a:latin typeface="Barlow SemiBold"/>
              <a:ea typeface="Barlow SemiBold"/>
              <a:cs typeface="Barlow SemiBold"/>
              <a:sym typeface="Barlow SemiBold"/>
            </a:endParaRPr>
          </a:p>
          <a:p>
            <a:pPr marL="0" lvl="0" indent="0" algn="l" rtl="0">
              <a:spcBef>
                <a:spcPts val="600"/>
              </a:spcBef>
              <a:spcAft>
                <a:spcPts val="0"/>
              </a:spcAft>
              <a:buClr>
                <a:schemeClr val="dk1"/>
              </a:buClr>
              <a:buSzPts val="1100"/>
              <a:buFont typeface="Arial"/>
              <a:buNone/>
            </a:pPr>
            <a:endParaRPr b="1"/>
          </a:p>
        </p:txBody>
      </p:sp>
      <p:sp>
        <p:nvSpPr>
          <p:cNvPr id="153" name="Google Shape;153;p1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lt1"/>
                </a:solidFill>
                <a:latin typeface="Lato"/>
                <a:ea typeface="Lato"/>
                <a:cs typeface="Lato"/>
                <a:sym typeface="Lato"/>
              </a:rPr>
              <a:t>5</a:t>
            </a:fld>
            <a:endParaRPr>
              <a:solidFill>
                <a:schemeClr val="lt1"/>
              </a:solidFill>
              <a:latin typeface="Lato"/>
              <a:ea typeface="Lato"/>
              <a:cs typeface="Lato"/>
              <a:sym typeface="Lat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7"/>
        <p:cNvGrpSpPr/>
        <p:nvPr/>
      </p:nvGrpSpPr>
      <p:grpSpPr>
        <a:xfrm>
          <a:off x="0" y="0"/>
          <a:ext cx="0" cy="0"/>
          <a:chOff x="0" y="0"/>
          <a:chExt cx="0" cy="0"/>
        </a:xfrm>
      </p:grpSpPr>
      <p:sp>
        <p:nvSpPr>
          <p:cNvPr id="478" name="Google Shape;478;p6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50</a:t>
            </a:fld>
            <a:endParaRPr>
              <a:solidFill>
                <a:schemeClr val="accent6"/>
              </a:solidFill>
              <a:latin typeface="Lato"/>
              <a:ea typeface="Lato"/>
              <a:cs typeface="Lato"/>
              <a:sym typeface="Lato"/>
            </a:endParaRPr>
          </a:p>
        </p:txBody>
      </p:sp>
      <p:sp>
        <p:nvSpPr>
          <p:cNvPr id="479" name="Google Shape;479;p62"/>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480" name="Google Shape;480;p62"/>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ECOE112 (Economics)</a:t>
            </a:r>
            <a:endParaRPr sz="2000"/>
          </a:p>
          <a:p>
            <a:pPr marL="457200" lvl="0" indent="-355600" algn="l" rtl="0">
              <a:spcBef>
                <a:spcPts val="600"/>
              </a:spcBef>
              <a:spcAft>
                <a:spcPts val="0"/>
              </a:spcAft>
              <a:buSzPts val="2000"/>
              <a:buChar char="★"/>
            </a:pPr>
            <a:r>
              <a:rPr lang="en" sz="2000"/>
              <a:t>SEFV111 (Setswana)</a:t>
            </a:r>
            <a:endParaRPr sz="2000"/>
          </a:p>
          <a:p>
            <a:pPr marL="457200" lvl="0" indent="-355600" algn="l" rtl="0">
              <a:spcBef>
                <a:spcPts val="600"/>
              </a:spcBef>
              <a:spcAft>
                <a:spcPts val="0"/>
              </a:spcAft>
              <a:buSzPts val="2000"/>
              <a:buChar char="★"/>
            </a:pPr>
            <a:r>
              <a:rPr lang="en" sz="2000"/>
              <a:t>BSTG111 (Economic management sciences for education)</a:t>
            </a:r>
            <a:endParaRPr sz="2000"/>
          </a:p>
          <a:p>
            <a:pPr marL="457200" lvl="0" indent="-355600" algn="l" rtl="0">
              <a:spcBef>
                <a:spcPts val="600"/>
              </a:spcBef>
              <a:spcAft>
                <a:spcPts val="0"/>
              </a:spcAft>
              <a:buSzPts val="2000"/>
              <a:buChar char="★"/>
            </a:pPr>
            <a:r>
              <a:rPr lang="en" sz="2000"/>
              <a:t>ECOE122 (Economics)</a:t>
            </a:r>
            <a:endParaRPr sz="2000"/>
          </a:p>
          <a:p>
            <a:pPr marL="457200" lvl="0" indent="-355600" algn="l" rtl="0">
              <a:spcBef>
                <a:spcPts val="600"/>
              </a:spcBef>
              <a:spcAft>
                <a:spcPts val="0"/>
              </a:spcAft>
              <a:buSzPts val="2000"/>
              <a:buChar char="★"/>
            </a:pPr>
            <a:r>
              <a:rPr lang="en" sz="2000"/>
              <a:t>SEFV121 (Setswana)</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4"/>
        <p:cNvGrpSpPr/>
        <p:nvPr/>
      </p:nvGrpSpPr>
      <p:grpSpPr>
        <a:xfrm>
          <a:off x="0" y="0"/>
          <a:ext cx="0" cy="0"/>
          <a:chOff x="0" y="0"/>
          <a:chExt cx="0" cy="0"/>
        </a:xfrm>
      </p:grpSpPr>
      <p:sp>
        <p:nvSpPr>
          <p:cNvPr id="485" name="Google Shape;485;p63"/>
          <p:cNvSpPr txBox="1">
            <a:spLocks noGrp="1"/>
          </p:cNvSpPr>
          <p:nvPr>
            <p:ph type="body" idx="1"/>
          </p:nvPr>
        </p:nvSpPr>
        <p:spPr>
          <a:xfrm>
            <a:off x="1381975" y="251075"/>
            <a:ext cx="7195800" cy="331200"/>
          </a:xfrm>
          <a:prstGeom prst="rect">
            <a:avLst/>
          </a:prstGeom>
        </p:spPr>
        <p:txBody>
          <a:bodyPr spcFirstLastPara="1" wrap="square" lIns="91425" tIns="91425" rIns="91425" bIns="91425" anchor="b" anchorCtr="0">
            <a:noAutofit/>
          </a:bodyPr>
          <a:lstStyle/>
          <a:p>
            <a:pPr marL="0" lvl="0" indent="0" algn="l" rtl="0">
              <a:spcBef>
                <a:spcPts val="360"/>
              </a:spcBef>
              <a:spcAft>
                <a:spcPts val="0"/>
              </a:spcAft>
              <a:buNone/>
            </a:pPr>
            <a:r>
              <a:rPr lang="en" sz="2700" b="1">
                <a:latin typeface="Barlow"/>
                <a:ea typeface="Barlow"/>
                <a:cs typeface="Barlow"/>
                <a:sym typeface="Barlow"/>
              </a:rPr>
              <a:t>Select your second specialisation subject:</a:t>
            </a:r>
            <a:endParaRPr sz="2700" b="1">
              <a:latin typeface="Barlow"/>
              <a:ea typeface="Barlow"/>
              <a:cs typeface="Barlow"/>
              <a:sym typeface="Barlow"/>
            </a:endParaRPr>
          </a:p>
        </p:txBody>
      </p:sp>
      <p:sp>
        <p:nvSpPr>
          <p:cNvPr id="486" name="Google Shape;486;p6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51</a:t>
            </a:fld>
            <a:endParaRPr>
              <a:solidFill>
                <a:schemeClr val="accent6"/>
              </a:solidFill>
              <a:latin typeface="Lato"/>
              <a:ea typeface="Lato"/>
              <a:cs typeface="Lato"/>
              <a:sym typeface="Lato"/>
            </a:endParaRPr>
          </a:p>
        </p:txBody>
      </p:sp>
      <p:sp>
        <p:nvSpPr>
          <p:cNvPr id="487" name="Google Shape;487;p63"/>
          <p:cNvSpPr txBox="1"/>
          <p:nvPr/>
        </p:nvSpPr>
        <p:spPr>
          <a:xfrm>
            <a:off x="1109475" y="707250"/>
            <a:ext cx="7610700" cy="346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300">
              <a:solidFill>
                <a:schemeClr val="dk1"/>
              </a:solidFill>
              <a:latin typeface="Barlow Light"/>
              <a:ea typeface="Barlow Light"/>
              <a:cs typeface="Barlow Light"/>
              <a:sym typeface="Barlow Light"/>
            </a:endParaRPr>
          </a:p>
          <a:p>
            <a:pPr marL="457200" lvl="0" indent="-374650" algn="l" rtl="0">
              <a:spcBef>
                <a:spcPts val="0"/>
              </a:spcBef>
              <a:spcAft>
                <a:spcPts val="0"/>
              </a:spcAft>
              <a:buSzPts val="2300"/>
              <a:buFont typeface="Barlow Light"/>
              <a:buChar char="❖"/>
            </a:pPr>
            <a:r>
              <a:rPr lang="en" sz="2300" u="sng">
                <a:solidFill>
                  <a:schemeClr val="hlink"/>
                </a:solidFill>
                <a:latin typeface="Barlow Light"/>
                <a:ea typeface="Barlow Light"/>
                <a:cs typeface="Barlow Light"/>
                <a:sym typeface="Barlow Light"/>
                <a:hlinkClick r:id="rId3" action="ppaction://hlinksldjump"/>
              </a:rPr>
              <a:t>Economics</a:t>
            </a:r>
            <a:endParaRPr sz="2300">
              <a:latin typeface="Barlow Light"/>
              <a:ea typeface="Barlow Light"/>
              <a:cs typeface="Barlow Light"/>
              <a:sym typeface="Barlow Light"/>
            </a:endParaRPr>
          </a:p>
          <a:p>
            <a:pPr marL="457200" lvl="0" indent="-387350" algn="l" rtl="0">
              <a:spcBef>
                <a:spcPts val="0"/>
              </a:spcBef>
              <a:spcAft>
                <a:spcPts val="0"/>
              </a:spcAft>
              <a:buSzPts val="2500"/>
              <a:buFont typeface="Barlow Light"/>
              <a:buChar char="❖"/>
            </a:pPr>
            <a:r>
              <a:rPr lang="en" sz="2300" u="sng">
                <a:solidFill>
                  <a:schemeClr val="hlink"/>
                </a:solidFill>
                <a:latin typeface="Barlow Light"/>
                <a:ea typeface="Barlow Light"/>
                <a:cs typeface="Barlow Light"/>
                <a:sym typeface="Barlow Light"/>
                <a:hlinkClick r:id="rId4" action="ppaction://hlinksldjump"/>
              </a:rPr>
              <a:t>English</a:t>
            </a:r>
            <a:r>
              <a:rPr lang="en" sz="2300">
                <a:latin typeface="Barlow Light"/>
                <a:ea typeface="Barlow Light"/>
                <a:cs typeface="Barlow Light"/>
                <a:sym typeface="Barlow Light"/>
              </a:rPr>
              <a:t> </a:t>
            </a:r>
            <a:r>
              <a:rPr lang="en" sz="1700">
                <a:solidFill>
                  <a:schemeClr val="dk1"/>
                </a:solidFill>
                <a:latin typeface="Barlow Light"/>
                <a:ea typeface="Barlow Light"/>
                <a:cs typeface="Barlow Light"/>
                <a:sym typeface="Barlow Light"/>
              </a:rPr>
              <a:t>(PREREQUISITE = at least 50% for English Home Language in matric OR at least 60% for English First Additional Language in matric)</a:t>
            </a:r>
            <a:endParaRPr sz="1700">
              <a:solidFill>
                <a:schemeClr val="dk1"/>
              </a:solidFill>
              <a:latin typeface="Barlow Light"/>
              <a:ea typeface="Barlow Light"/>
              <a:cs typeface="Barlow Light"/>
              <a:sym typeface="Barlow Light"/>
            </a:endParaRPr>
          </a:p>
          <a:p>
            <a:pPr marL="457200" lvl="0" indent="-374650" algn="l" rtl="0">
              <a:spcBef>
                <a:spcPts val="0"/>
              </a:spcBef>
              <a:spcAft>
                <a:spcPts val="0"/>
              </a:spcAft>
              <a:buClr>
                <a:schemeClr val="dk1"/>
              </a:buClr>
              <a:buSzPts val="2300"/>
              <a:buFont typeface="Barlow Light"/>
              <a:buChar char="❖"/>
            </a:pPr>
            <a:r>
              <a:rPr lang="en" sz="2300" u="sng">
                <a:solidFill>
                  <a:schemeClr val="hlink"/>
                </a:solidFill>
                <a:latin typeface="Barlow Light"/>
                <a:ea typeface="Barlow Light"/>
                <a:cs typeface="Barlow Light"/>
                <a:sym typeface="Barlow Light"/>
                <a:hlinkClick r:id="rId5" action="ppaction://hlinksldjump"/>
              </a:rPr>
              <a:t>Geography</a:t>
            </a:r>
            <a:endParaRPr sz="2300">
              <a:solidFill>
                <a:schemeClr val="dk1"/>
              </a:solidFill>
              <a:latin typeface="Barlow Light"/>
              <a:ea typeface="Barlow Light"/>
              <a:cs typeface="Barlow Light"/>
              <a:sym typeface="Barlow Light"/>
            </a:endParaRPr>
          </a:p>
          <a:p>
            <a:pPr marL="457200" lvl="0" indent="-374650" algn="l" rtl="0">
              <a:spcBef>
                <a:spcPts val="0"/>
              </a:spcBef>
              <a:spcAft>
                <a:spcPts val="0"/>
              </a:spcAft>
              <a:buClr>
                <a:schemeClr val="dk1"/>
              </a:buClr>
              <a:buSzPts val="2300"/>
              <a:buFont typeface="Barlow Light"/>
              <a:buChar char="❖"/>
            </a:pPr>
            <a:r>
              <a:rPr lang="en" sz="2300" u="sng">
                <a:solidFill>
                  <a:schemeClr val="hlink"/>
                </a:solidFill>
                <a:latin typeface="Barlow Light"/>
                <a:ea typeface="Barlow Light"/>
                <a:cs typeface="Barlow Light"/>
                <a:sym typeface="Barlow Light"/>
                <a:hlinkClick r:id="rId6" action="ppaction://hlinksldjump"/>
              </a:rPr>
              <a:t>Life sciences</a:t>
            </a:r>
            <a:r>
              <a:rPr lang="en" sz="2300">
                <a:solidFill>
                  <a:schemeClr val="dk1"/>
                </a:solidFill>
                <a:latin typeface="Barlow Light"/>
                <a:ea typeface="Barlow Light"/>
                <a:cs typeface="Barlow Light"/>
                <a:sym typeface="Barlow Light"/>
              </a:rPr>
              <a:t> </a:t>
            </a:r>
            <a:r>
              <a:rPr lang="en" sz="1700">
                <a:solidFill>
                  <a:schemeClr val="dk1"/>
                </a:solidFill>
                <a:latin typeface="Barlow Light"/>
                <a:ea typeface="Barlow Light"/>
                <a:cs typeface="Barlow Light"/>
                <a:sym typeface="Barlow Light"/>
              </a:rPr>
              <a:t>(PREREQUISITE = at least 50% for Life Sciences in matric)</a:t>
            </a:r>
            <a:endParaRPr sz="2300">
              <a:latin typeface="Barlow Light"/>
              <a:ea typeface="Barlow Light"/>
              <a:cs typeface="Barlow Light"/>
              <a:sym typeface="Barlow Ligh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1"/>
        <p:cNvGrpSpPr/>
        <p:nvPr/>
      </p:nvGrpSpPr>
      <p:grpSpPr>
        <a:xfrm>
          <a:off x="0" y="0"/>
          <a:ext cx="0" cy="0"/>
          <a:chOff x="0" y="0"/>
          <a:chExt cx="0" cy="0"/>
        </a:xfrm>
      </p:grpSpPr>
      <p:sp>
        <p:nvSpPr>
          <p:cNvPr id="492" name="Google Shape;492;p6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52</a:t>
            </a:fld>
            <a:endParaRPr>
              <a:solidFill>
                <a:schemeClr val="accent6"/>
              </a:solidFill>
              <a:latin typeface="Lato"/>
              <a:ea typeface="Lato"/>
              <a:cs typeface="Lato"/>
              <a:sym typeface="Lato"/>
            </a:endParaRPr>
          </a:p>
        </p:txBody>
      </p:sp>
      <p:sp>
        <p:nvSpPr>
          <p:cNvPr id="493" name="Google Shape;493;p64"/>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494" name="Google Shape;494;p64"/>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HISE112 (History)</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HISE122 (History)</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98"/>
        <p:cNvGrpSpPr/>
        <p:nvPr/>
      </p:nvGrpSpPr>
      <p:grpSpPr>
        <a:xfrm>
          <a:off x="0" y="0"/>
          <a:ext cx="0" cy="0"/>
          <a:chOff x="0" y="0"/>
          <a:chExt cx="0" cy="0"/>
        </a:xfrm>
      </p:grpSpPr>
      <p:sp>
        <p:nvSpPr>
          <p:cNvPr id="499" name="Google Shape;499;p6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53</a:t>
            </a:fld>
            <a:endParaRPr>
              <a:solidFill>
                <a:schemeClr val="accent6"/>
              </a:solidFill>
              <a:latin typeface="Lato"/>
              <a:ea typeface="Lato"/>
              <a:cs typeface="Lato"/>
              <a:sym typeface="Lato"/>
            </a:endParaRPr>
          </a:p>
        </p:txBody>
      </p:sp>
      <p:sp>
        <p:nvSpPr>
          <p:cNvPr id="500" name="Google Shape;500;p65"/>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501" name="Google Shape;501;p65"/>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HISE112 (History)</a:t>
            </a:r>
            <a:endParaRPr sz="2000"/>
          </a:p>
          <a:p>
            <a:pPr marL="457200" lvl="0" indent="-355600" algn="l" rtl="0">
              <a:spcBef>
                <a:spcPts val="600"/>
              </a:spcBef>
              <a:spcAft>
                <a:spcPts val="0"/>
              </a:spcAft>
              <a:buSzPts val="2000"/>
              <a:buChar char="★"/>
            </a:pPr>
            <a:r>
              <a:rPr lang="en" sz="2000"/>
              <a:t>GEOE112 (Geography)</a:t>
            </a:r>
            <a:endParaRPr sz="2000"/>
          </a:p>
          <a:p>
            <a:pPr marL="457200" lvl="0" indent="-355600" algn="l" rtl="0">
              <a:spcBef>
                <a:spcPts val="600"/>
              </a:spcBef>
              <a:spcAft>
                <a:spcPts val="0"/>
              </a:spcAft>
              <a:buSzPts val="2000"/>
              <a:buChar char="★"/>
            </a:pPr>
            <a:r>
              <a:rPr lang="en" sz="2000"/>
              <a:t>NSSP111 (Natural sciences)</a:t>
            </a:r>
            <a:endParaRPr sz="2000"/>
          </a:p>
          <a:p>
            <a:pPr marL="457200" lvl="0" indent="-355600" algn="l" rtl="0">
              <a:spcBef>
                <a:spcPts val="600"/>
              </a:spcBef>
              <a:spcAft>
                <a:spcPts val="0"/>
              </a:spcAft>
              <a:buSzPts val="2000"/>
              <a:buChar char="★"/>
            </a:pPr>
            <a:r>
              <a:rPr lang="en" sz="2000"/>
              <a:t>HISE122 (History)</a:t>
            </a:r>
            <a:endParaRPr sz="2000"/>
          </a:p>
          <a:p>
            <a:pPr marL="457200" lvl="0" indent="-355600" algn="l" rtl="0">
              <a:spcBef>
                <a:spcPts val="600"/>
              </a:spcBef>
              <a:spcAft>
                <a:spcPts val="0"/>
              </a:spcAft>
              <a:buSzPts val="2000"/>
              <a:buChar char="★"/>
            </a:pPr>
            <a:r>
              <a:rPr lang="en" sz="2000"/>
              <a:t>GEOE122 (Geography)</a:t>
            </a:r>
            <a:endParaRPr sz="2000"/>
          </a:p>
          <a:p>
            <a:pPr marL="457200" lvl="0" indent="-355600" algn="l" rtl="0">
              <a:spcBef>
                <a:spcPts val="600"/>
              </a:spcBef>
              <a:spcAft>
                <a:spcPts val="0"/>
              </a:spcAft>
              <a:buSzPts val="2000"/>
              <a:buChar char="★"/>
            </a:pPr>
            <a:r>
              <a:rPr lang="en" sz="2000"/>
              <a:t>NSSP121 (Natural sciences)</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5"/>
        <p:cNvGrpSpPr/>
        <p:nvPr/>
      </p:nvGrpSpPr>
      <p:grpSpPr>
        <a:xfrm>
          <a:off x="0" y="0"/>
          <a:ext cx="0" cy="0"/>
          <a:chOff x="0" y="0"/>
          <a:chExt cx="0" cy="0"/>
        </a:xfrm>
      </p:grpSpPr>
      <p:sp>
        <p:nvSpPr>
          <p:cNvPr id="506" name="Google Shape;506;p6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54</a:t>
            </a:fld>
            <a:endParaRPr>
              <a:solidFill>
                <a:schemeClr val="accent6"/>
              </a:solidFill>
              <a:latin typeface="Lato"/>
              <a:ea typeface="Lato"/>
              <a:cs typeface="Lato"/>
              <a:sym typeface="Lato"/>
            </a:endParaRPr>
          </a:p>
        </p:txBody>
      </p:sp>
      <p:sp>
        <p:nvSpPr>
          <p:cNvPr id="507" name="Google Shape;507;p66"/>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508" name="Google Shape;508;p66"/>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HISE112 (History)</a:t>
            </a:r>
            <a:endParaRPr sz="2000"/>
          </a:p>
          <a:p>
            <a:pPr marL="457200" lvl="0" indent="-355600" algn="l" rtl="0">
              <a:spcBef>
                <a:spcPts val="600"/>
              </a:spcBef>
              <a:spcAft>
                <a:spcPts val="0"/>
              </a:spcAft>
              <a:buSzPts val="2000"/>
              <a:buChar char="★"/>
            </a:pPr>
            <a:r>
              <a:rPr lang="en" sz="2000"/>
              <a:t>LIFE112 (Life sciences)</a:t>
            </a:r>
            <a:endParaRPr sz="2000"/>
          </a:p>
          <a:p>
            <a:pPr marL="457200" lvl="0" indent="-355600" algn="l" rtl="0">
              <a:spcBef>
                <a:spcPts val="600"/>
              </a:spcBef>
              <a:spcAft>
                <a:spcPts val="0"/>
              </a:spcAft>
              <a:buSzPts val="2000"/>
              <a:buChar char="★"/>
            </a:pPr>
            <a:r>
              <a:rPr lang="en" sz="2000"/>
              <a:t>NSSP112 (Natural sciences)</a:t>
            </a:r>
            <a:endParaRPr sz="2000"/>
          </a:p>
          <a:p>
            <a:pPr marL="457200" lvl="0" indent="-355600" algn="l" rtl="0">
              <a:spcBef>
                <a:spcPts val="600"/>
              </a:spcBef>
              <a:spcAft>
                <a:spcPts val="0"/>
              </a:spcAft>
              <a:buSzPts val="2000"/>
              <a:buChar char="★"/>
            </a:pPr>
            <a:r>
              <a:rPr lang="en" sz="2000"/>
              <a:t>HISE122 (History)</a:t>
            </a:r>
            <a:endParaRPr sz="2000"/>
          </a:p>
          <a:p>
            <a:pPr marL="457200" lvl="0" indent="-355600" algn="l" rtl="0">
              <a:spcBef>
                <a:spcPts val="600"/>
              </a:spcBef>
              <a:spcAft>
                <a:spcPts val="0"/>
              </a:spcAft>
              <a:buSzPts val="2000"/>
              <a:buChar char="★"/>
            </a:pPr>
            <a:r>
              <a:rPr lang="en" sz="2000"/>
              <a:t>LIFE112 (Life sciences)</a:t>
            </a:r>
            <a:endParaRPr sz="2000"/>
          </a:p>
          <a:p>
            <a:pPr marL="457200" lvl="0" indent="-355600" algn="l" rtl="0">
              <a:spcBef>
                <a:spcPts val="600"/>
              </a:spcBef>
              <a:spcAft>
                <a:spcPts val="0"/>
              </a:spcAft>
              <a:buSzPts val="2000"/>
              <a:buChar char="★"/>
            </a:pPr>
            <a:r>
              <a:rPr lang="en" sz="2000"/>
              <a:t>NSSP121 (Natural sciences)</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2"/>
        <p:cNvGrpSpPr/>
        <p:nvPr/>
      </p:nvGrpSpPr>
      <p:grpSpPr>
        <a:xfrm>
          <a:off x="0" y="0"/>
          <a:ext cx="0" cy="0"/>
          <a:chOff x="0" y="0"/>
          <a:chExt cx="0" cy="0"/>
        </a:xfrm>
      </p:grpSpPr>
      <p:sp>
        <p:nvSpPr>
          <p:cNvPr id="513" name="Google Shape;513;p6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55</a:t>
            </a:fld>
            <a:endParaRPr>
              <a:solidFill>
                <a:schemeClr val="accent6"/>
              </a:solidFill>
              <a:latin typeface="Lato"/>
              <a:ea typeface="Lato"/>
              <a:cs typeface="Lato"/>
              <a:sym typeface="Lato"/>
            </a:endParaRPr>
          </a:p>
        </p:txBody>
      </p:sp>
      <p:sp>
        <p:nvSpPr>
          <p:cNvPr id="514" name="Google Shape;514;p67"/>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515" name="Google Shape;515;p67"/>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HISE112 (History)</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HISE122 (Economics)</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9"/>
        <p:cNvGrpSpPr/>
        <p:nvPr/>
      </p:nvGrpSpPr>
      <p:grpSpPr>
        <a:xfrm>
          <a:off x="0" y="0"/>
          <a:ext cx="0" cy="0"/>
          <a:chOff x="0" y="0"/>
          <a:chExt cx="0" cy="0"/>
        </a:xfrm>
      </p:grpSpPr>
      <p:sp>
        <p:nvSpPr>
          <p:cNvPr id="520" name="Google Shape;520;p6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56</a:t>
            </a:fld>
            <a:endParaRPr>
              <a:solidFill>
                <a:schemeClr val="accent6"/>
              </a:solidFill>
              <a:latin typeface="Lato"/>
              <a:ea typeface="Lato"/>
              <a:cs typeface="Lato"/>
              <a:sym typeface="Lato"/>
            </a:endParaRPr>
          </a:p>
        </p:txBody>
      </p:sp>
      <p:sp>
        <p:nvSpPr>
          <p:cNvPr id="521" name="Google Shape;521;p68"/>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522" name="Google Shape;522;p68"/>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HISE112 (History)</a:t>
            </a:r>
            <a:endParaRPr sz="2000"/>
          </a:p>
          <a:p>
            <a:pPr marL="457200" lvl="0" indent="-355600" algn="l" rtl="0">
              <a:spcBef>
                <a:spcPts val="600"/>
              </a:spcBef>
              <a:spcAft>
                <a:spcPts val="0"/>
              </a:spcAft>
              <a:buSzPts val="2000"/>
              <a:buChar char="★"/>
            </a:pPr>
            <a:r>
              <a:rPr lang="en" sz="2000"/>
              <a:t>MATF111 (Mathematics for senior phase)</a:t>
            </a:r>
            <a:endParaRPr sz="2000"/>
          </a:p>
          <a:p>
            <a:pPr marL="457200" lvl="0" indent="-355600" algn="l" rtl="0">
              <a:spcBef>
                <a:spcPts val="600"/>
              </a:spcBef>
              <a:spcAft>
                <a:spcPts val="0"/>
              </a:spcAft>
              <a:buSzPts val="2000"/>
              <a:buChar char="★"/>
            </a:pPr>
            <a:r>
              <a:rPr lang="en" sz="2000"/>
              <a:t>HISE122 (Economics)</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26"/>
        <p:cNvGrpSpPr/>
        <p:nvPr/>
      </p:nvGrpSpPr>
      <p:grpSpPr>
        <a:xfrm>
          <a:off x="0" y="0"/>
          <a:ext cx="0" cy="0"/>
          <a:chOff x="0" y="0"/>
          <a:chExt cx="0" cy="0"/>
        </a:xfrm>
      </p:grpSpPr>
      <p:sp>
        <p:nvSpPr>
          <p:cNvPr id="527" name="Google Shape;527;p69"/>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Select your second specialisation subject:</a:t>
            </a:r>
            <a:endParaRPr/>
          </a:p>
        </p:txBody>
      </p:sp>
      <p:sp>
        <p:nvSpPr>
          <p:cNvPr id="528" name="Google Shape;528;p6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57</a:t>
            </a:fld>
            <a:endParaRPr>
              <a:solidFill>
                <a:schemeClr val="accent6"/>
              </a:solidFill>
              <a:latin typeface="Lato"/>
              <a:ea typeface="Lato"/>
              <a:cs typeface="Lato"/>
              <a:sym typeface="Lato"/>
            </a:endParaRPr>
          </a:p>
        </p:txBody>
      </p:sp>
      <p:sp>
        <p:nvSpPr>
          <p:cNvPr id="529" name="Google Shape;529;p69"/>
          <p:cNvSpPr txBox="1"/>
          <p:nvPr/>
        </p:nvSpPr>
        <p:spPr>
          <a:xfrm>
            <a:off x="1050700" y="1318000"/>
            <a:ext cx="7689300" cy="33777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SzPts val="2600"/>
              <a:buFont typeface="Barlow Light"/>
              <a:buChar char="❖"/>
            </a:pPr>
            <a:r>
              <a:rPr lang="en" sz="2000" u="sng">
                <a:solidFill>
                  <a:schemeClr val="hlink"/>
                </a:solidFill>
                <a:latin typeface="Barlow Light"/>
                <a:ea typeface="Barlow Light"/>
                <a:cs typeface="Barlow Light"/>
                <a:sym typeface="Barlow Light"/>
                <a:hlinkClick r:id="rId3" action="ppaction://hlinksldjump"/>
              </a:rPr>
              <a:t>Accounting</a:t>
            </a:r>
            <a:r>
              <a:rPr lang="en" sz="2000">
                <a:latin typeface="Barlow Light"/>
                <a:ea typeface="Barlow Light"/>
                <a:cs typeface="Barlow Light"/>
                <a:sym typeface="Barlow Light"/>
              </a:rPr>
              <a:t> </a:t>
            </a:r>
            <a:r>
              <a:rPr lang="en" sz="1300">
                <a:solidFill>
                  <a:schemeClr val="dk1"/>
                </a:solidFill>
                <a:latin typeface="Barlow Light"/>
                <a:ea typeface="Barlow Light"/>
                <a:cs typeface="Barlow Light"/>
                <a:sym typeface="Barlow Light"/>
              </a:rPr>
              <a:t>(PREREQUISITE = at least 50% for Accounting in matric)</a:t>
            </a:r>
            <a:endParaRPr sz="2200">
              <a:solidFill>
                <a:schemeClr val="dk1"/>
              </a:solidFill>
              <a:latin typeface="Barlow Light"/>
              <a:ea typeface="Barlow Light"/>
              <a:cs typeface="Barlow Light"/>
              <a:sym typeface="Barlow Light"/>
            </a:endParaRPr>
          </a:p>
          <a:p>
            <a:pPr marL="457200" lvl="0" indent="-355600" algn="l" rtl="0">
              <a:spcBef>
                <a:spcPts val="0"/>
              </a:spcBef>
              <a:spcAft>
                <a:spcPts val="0"/>
              </a:spcAft>
              <a:buSzPts val="2000"/>
              <a:buFont typeface="Barlow Light"/>
              <a:buChar char="❖"/>
            </a:pPr>
            <a:r>
              <a:rPr lang="en" sz="2000" u="sng">
                <a:solidFill>
                  <a:schemeClr val="hlink"/>
                </a:solidFill>
                <a:latin typeface="Barlow Light"/>
                <a:ea typeface="Barlow Light"/>
                <a:cs typeface="Barlow Light"/>
                <a:sym typeface="Barlow Light"/>
                <a:hlinkClick r:id="rId4" action="ppaction://hlinksldjump"/>
              </a:rPr>
              <a:t>Business studies</a:t>
            </a:r>
            <a:endParaRPr sz="2000">
              <a:latin typeface="Barlow Light"/>
              <a:ea typeface="Barlow Light"/>
              <a:cs typeface="Barlow Light"/>
              <a:sym typeface="Barlow Light"/>
            </a:endParaRPr>
          </a:p>
          <a:p>
            <a:pPr marL="457200" lvl="0" indent="-355600" algn="l" rtl="0">
              <a:spcBef>
                <a:spcPts val="0"/>
              </a:spcBef>
              <a:spcAft>
                <a:spcPts val="0"/>
              </a:spcAft>
              <a:buSzPts val="2000"/>
              <a:buFont typeface="Barlow Light"/>
              <a:buChar char="❖"/>
            </a:pPr>
            <a:r>
              <a:rPr lang="en" sz="2000" u="sng">
                <a:solidFill>
                  <a:schemeClr val="hlink"/>
                </a:solidFill>
                <a:latin typeface="Barlow Light"/>
                <a:ea typeface="Barlow Light"/>
                <a:cs typeface="Barlow Light"/>
                <a:sym typeface="Barlow Light"/>
                <a:hlinkClick r:id="rId5" action="ppaction://hlinksldjump"/>
              </a:rPr>
              <a:t>History</a:t>
            </a:r>
            <a:endParaRPr sz="2000">
              <a:latin typeface="Barlow Light"/>
              <a:ea typeface="Barlow Light"/>
              <a:cs typeface="Barlow Light"/>
              <a:sym typeface="Barlow Light"/>
            </a:endParaRPr>
          </a:p>
          <a:p>
            <a:pPr marL="457200" lvl="0" indent="-374650" algn="l" rtl="0">
              <a:spcBef>
                <a:spcPts val="0"/>
              </a:spcBef>
              <a:spcAft>
                <a:spcPts val="0"/>
              </a:spcAft>
              <a:buClr>
                <a:schemeClr val="dk1"/>
              </a:buClr>
              <a:buSzPts val="2300"/>
              <a:buFont typeface="Barlow Light"/>
              <a:buChar char="❖"/>
            </a:pPr>
            <a:r>
              <a:rPr lang="en" sz="2000" u="sng">
                <a:solidFill>
                  <a:schemeClr val="hlink"/>
                </a:solidFill>
                <a:latin typeface="Barlow Light"/>
                <a:ea typeface="Barlow Light"/>
                <a:cs typeface="Barlow Light"/>
                <a:sym typeface="Barlow Light"/>
                <a:hlinkClick r:id="rId6" action="ppaction://hlinksldjump"/>
              </a:rPr>
              <a:t>Life sciences</a:t>
            </a:r>
            <a:r>
              <a:rPr lang="en" sz="2000">
                <a:solidFill>
                  <a:schemeClr val="dk1"/>
                </a:solidFill>
                <a:latin typeface="Barlow Light"/>
                <a:ea typeface="Barlow Light"/>
                <a:cs typeface="Barlow Light"/>
                <a:sym typeface="Barlow Light"/>
              </a:rPr>
              <a:t> </a:t>
            </a:r>
            <a:r>
              <a:rPr lang="en">
                <a:solidFill>
                  <a:schemeClr val="dk1"/>
                </a:solidFill>
                <a:latin typeface="Barlow Light"/>
                <a:ea typeface="Barlow Light"/>
                <a:cs typeface="Barlow Light"/>
                <a:sym typeface="Barlow Light"/>
              </a:rPr>
              <a:t>(PREREQUISITE = at least 50% for Life Sciences in </a:t>
            </a:r>
            <a:r>
              <a:rPr lang="en" sz="1500">
                <a:solidFill>
                  <a:schemeClr val="dk1"/>
                </a:solidFill>
                <a:latin typeface="Barlow Light"/>
                <a:ea typeface="Barlow Light"/>
                <a:cs typeface="Barlow Light"/>
                <a:sym typeface="Barlow Light"/>
              </a:rPr>
              <a:t>matric)</a:t>
            </a:r>
            <a:endParaRPr sz="2100">
              <a:solidFill>
                <a:schemeClr val="dk1"/>
              </a:solidFill>
              <a:latin typeface="Barlow Light"/>
              <a:ea typeface="Barlow Light"/>
              <a:cs typeface="Barlow Light"/>
              <a:sym typeface="Barlow Light"/>
            </a:endParaRPr>
          </a:p>
          <a:p>
            <a:pPr marL="457200" lvl="0" indent="-355600" algn="l" rtl="0">
              <a:spcBef>
                <a:spcPts val="0"/>
              </a:spcBef>
              <a:spcAft>
                <a:spcPts val="0"/>
              </a:spcAft>
              <a:buSzPts val="2000"/>
              <a:buFont typeface="Barlow Light"/>
              <a:buChar char="❖"/>
            </a:pPr>
            <a:r>
              <a:rPr lang="en" sz="2000" u="sng">
                <a:solidFill>
                  <a:schemeClr val="hlink"/>
                </a:solidFill>
                <a:latin typeface="Barlow Light"/>
                <a:ea typeface="Barlow Light"/>
                <a:cs typeface="Barlow Light"/>
                <a:sym typeface="Barlow Light"/>
                <a:hlinkClick r:id="rId7" action="ppaction://hlinksldjump"/>
              </a:rPr>
              <a:t>Mathematics</a:t>
            </a:r>
            <a:r>
              <a:rPr lang="en" sz="2000">
                <a:latin typeface="Barlow Light"/>
                <a:ea typeface="Barlow Light"/>
                <a:cs typeface="Barlow Light"/>
                <a:sym typeface="Barlow Light"/>
              </a:rPr>
              <a:t> </a:t>
            </a:r>
            <a:r>
              <a:rPr lang="en" sz="1500">
                <a:solidFill>
                  <a:schemeClr val="dk1"/>
                </a:solidFill>
                <a:latin typeface="Barlow Light"/>
                <a:ea typeface="Barlow Light"/>
                <a:cs typeface="Barlow Light"/>
                <a:sym typeface="Barlow Light"/>
              </a:rPr>
              <a:t>(PREREQUISITE = at least 60% for Mathematics in matric)</a:t>
            </a:r>
            <a:endParaRPr sz="1500">
              <a:latin typeface="Barlow Light"/>
              <a:ea typeface="Barlow Light"/>
              <a:cs typeface="Barlow Light"/>
              <a:sym typeface="Barlow Light"/>
            </a:endParaRPr>
          </a:p>
          <a:p>
            <a:pPr marL="457200" lvl="0" indent="-393700" algn="l" rtl="0">
              <a:spcBef>
                <a:spcPts val="0"/>
              </a:spcBef>
              <a:spcAft>
                <a:spcPts val="0"/>
              </a:spcAft>
              <a:buSzPts val="2600"/>
              <a:buFont typeface="Barlow Light"/>
              <a:buChar char="❖"/>
            </a:pPr>
            <a:r>
              <a:rPr lang="en" sz="2000" u="sng">
                <a:solidFill>
                  <a:schemeClr val="hlink"/>
                </a:solidFill>
                <a:latin typeface="Barlow Light"/>
                <a:ea typeface="Barlow Light"/>
                <a:cs typeface="Barlow Light"/>
                <a:sym typeface="Barlow Light"/>
                <a:hlinkClick r:id="rId8" action="ppaction://hlinksldjump"/>
              </a:rPr>
              <a:t>Setswana</a:t>
            </a:r>
            <a:r>
              <a:rPr lang="en" sz="2000">
                <a:latin typeface="Barlow Light"/>
                <a:ea typeface="Barlow Light"/>
                <a:cs typeface="Barlow Light"/>
                <a:sym typeface="Barlow Light"/>
              </a:rPr>
              <a:t> </a:t>
            </a:r>
            <a:r>
              <a:rPr lang="en" sz="1300">
                <a:solidFill>
                  <a:schemeClr val="dk1"/>
                </a:solidFill>
                <a:latin typeface="Barlow Light"/>
                <a:ea typeface="Barlow Light"/>
                <a:cs typeface="Barlow Light"/>
                <a:sym typeface="Barlow Light"/>
              </a:rPr>
              <a:t>(PREREQUISITE = at least 50% for Setswana Home Language in matric)</a:t>
            </a:r>
            <a:endParaRPr sz="2200">
              <a:latin typeface="Barlow Light"/>
              <a:ea typeface="Barlow Light"/>
              <a:cs typeface="Barlow Light"/>
              <a:sym typeface="Barlow Light"/>
            </a:endParaRPr>
          </a:p>
          <a:p>
            <a:pPr marL="457200" lvl="0" indent="0" algn="l" rtl="0">
              <a:spcBef>
                <a:spcPts val="0"/>
              </a:spcBef>
              <a:spcAft>
                <a:spcPts val="0"/>
              </a:spcAft>
              <a:buNone/>
            </a:pPr>
            <a:endParaRPr sz="2000">
              <a:latin typeface="Barlow Light"/>
              <a:ea typeface="Barlow Light"/>
              <a:cs typeface="Barlow Light"/>
              <a:sym typeface="Barlow Ligh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3"/>
        <p:cNvGrpSpPr/>
        <p:nvPr/>
      </p:nvGrpSpPr>
      <p:grpSpPr>
        <a:xfrm>
          <a:off x="0" y="0"/>
          <a:ext cx="0" cy="0"/>
          <a:chOff x="0" y="0"/>
          <a:chExt cx="0" cy="0"/>
        </a:xfrm>
      </p:grpSpPr>
      <p:sp>
        <p:nvSpPr>
          <p:cNvPr id="534" name="Google Shape;534;p7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58</a:t>
            </a:fld>
            <a:endParaRPr>
              <a:solidFill>
                <a:schemeClr val="accent6"/>
              </a:solidFill>
              <a:latin typeface="Lato"/>
              <a:ea typeface="Lato"/>
              <a:cs typeface="Lato"/>
              <a:sym typeface="Lato"/>
            </a:endParaRPr>
          </a:p>
        </p:txBody>
      </p:sp>
      <p:sp>
        <p:nvSpPr>
          <p:cNvPr id="535" name="Google Shape;535;p70"/>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536" name="Google Shape;536;p70"/>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GEOE112 (Geography)</a:t>
            </a:r>
            <a:endParaRPr sz="2000"/>
          </a:p>
          <a:p>
            <a:pPr marL="457200" lvl="0" indent="-355600" algn="l" rtl="0">
              <a:spcBef>
                <a:spcPts val="600"/>
              </a:spcBef>
              <a:spcAft>
                <a:spcPts val="0"/>
              </a:spcAft>
              <a:buSzPts val="2000"/>
              <a:buChar char="★"/>
            </a:pPr>
            <a:r>
              <a:rPr lang="en" sz="2000"/>
              <a:t>ACCE112 (Accounting)</a:t>
            </a:r>
            <a:endParaRPr sz="2000"/>
          </a:p>
          <a:p>
            <a:pPr marL="457200" lvl="0" indent="-355600" algn="l" rtl="0">
              <a:spcBef>
                <a:spcPts val="600"/>
              </a:spcBef>
              <a:spcAft>
                <a:spcPts val="0"/>
              </a:spcAft>
              <a:buSzPts val="2000"/>
              <a:buChar char="★"/>
            </a:pPr>
            <a:r>
              <a:rPr lang="en" sz="2000"/>
              <a:t>BSTG111 (Economic management sciences for education)</a:t>
            </a:r>
            <a:endParaRPr sz="2000"/>
          </a:p>
          <a:p>
            <a:pPr marL="457200" lvl="0" indent="-355600" algn="l" rtl="0">
              <a:spcBef>
                <a:spcPts val="600"/>
              </a:spcBef>
              <a:spcAft>
                <a:spcPts val="0"/>
              </a:spcAft>
              <a:buSzPts val="2000"/>
              <a:buChar char="★"/>
            </a:pPr>
            <a:r>
              <a:rPr lang="en" sz="2000"/>
              <a:t>GEOE122 (Geography)</a:t>
            </a:r>
            <a:endParaRPr sz="2000"/>
          </a:p>
          <a:p>
            <a:pPr marL="457200" lvl="0" indent="-355600" algn="l" rtl="0">
              <a:spcBef>
                <a:spcPts val="600"/>
              </a:spcBef>
              <a:spcAft>
                <a:spcPts val="0"/>
              </a:spcAft>
              <a:buSzPts val="2000"/>
              <a:buChar char="★"/>
            </a:pPr>
            <a:r>
              <a:rPr lang="en" sz="2000"/>
              <a:t>ACCE122 (Accounting)</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0"/>
        <p:cNvGrpSpPr/>
        <p:nvPr/>
      </p:nvGrpSpPr>
      <p:grpSpPr>
        <a:xfrm>
          <a:off x="0" y="0"/>
          <a:ext cx="0" cy="0"/>
          <a:chOff x="0" y="0"/>
          <a:chExt cx="0" cy="0"/>
        </a:xfrm>
      </p:grpSpPr>
      <p:sp>
        <p:nvSpPr>
          <p:cNvPr id="541" name="Google Shape;541;p7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59</a:t>
            </a:fld>
            <a:endParaRPr>
              <a:solidFill>
                <a:schemeClr val="accent6"/>
              </a:solidFill>
              <a:latin typeface="Lato"/>
              <a:ea typeface="Lato"/>
              <a:cs typeface="Lato"/>
              <a:sym typeface="Lato"/>
            </a:endParaRPr>
          </a:p>
        </p:txBody>
      </p:sp>
      <p:sp>
        <p:nvSpPr>
          <p:cNvPr id="542" name="Google Shape;542;p71"/>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543" name="Google Shape;543;p71"/>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GEOE112 (Geography)</a:t>
            </a:r>
            <a:endParaRPr sz="2000"/>
          </a:p>
          <a:p>
            <a:pPr marL="457200" lvl="0" indent="-355600" algn="l" rtl="0">
              <a:spcBef>
                <a:spcPts val="600"/>
              </a:spcBef>
              <a:spcAft>
                <a:spcPts val="0"/>
              </a:spcAft>
              <a:buSzPts val="2000"/>
              <a:buChar char="★"/>
            </a:pPr>
            <a:r>
              <a:rPr lang="en" sz="2000"/>
              <a:t>BSTE112 (Business studies)</a:t>
            </a:r>
            <a:endParaRPr sz="2000"/>
          </a:p>
          <a:p>
            <a:pPr marL="457200" lvl="0" indent="-355600" algn="l" rtl="0">
              <a:spcBef>
                <a:spcPts val="600"/>
              </a:spcBef>
              <a:spcAft>
                <a:spcPts val="0"/>
              </a:spcAft>
              <a:buSzPts val="2000"/>
              <a:buChar char="★"/>
            </a:pPr>
            <a:r>
              <a:rPr lang="en" sz="2000"/>
              <a:t>NSSP111 (Natural sciences)</a:t>
            </a:r>
            <a:endParaRPr sz="2000"/>
          </a:p>
          <a:p>
            <a:pPr marL="457200" lvl="0" indent="-355600" algn="l" rtl="0">
              <a:spcBef>
                <a:spcPts val="600"/>
              </a:spcBef>
              <a:spcAft>
                <a:spcPts val="0"/>
              </a:spcAft>
              <a:buSzPts val="2000"/>
              <a:buChar char="★"/>
            </a:pPr>
            <a:r>
              <a:rPr lang="en" sz="2000"/>
              <a:t>GEOE122 (Geography)</a:t>
            </a:r>
            <a:endParaRPr sz="2000"/>
          </a:p>
          <a:p>
            <a:pPr marL="457200" lvl="0" indent="-355600" algn="l" rtl="0">
              <a:spcBef>
                <a:spcPts val="600"/>
              </a:spcBef>
              <a:spcAft>
                <a:spcPts val="0"/>
              </a:spcAft>
              <a:buSzPts val="2000"/>
              <a:buChar char="★"/>
            </a:pPr>
            <a:r>
              <a:rPr lang="en" sz="2000"/>
              <a:t>BSTE122 (Business studies)</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7"/>
        <p:cNvGrpSpPr/>
        <p:nvPr/>
      </p:nvGrpSpPr>
      <p:grpSpPr>
        <a:xfrm>
          <a:off x="0" y="0"/>
          <a:ext cx="0" cy="0"/>
          <a:chOff x="0" y="0"/>
          <a:chExt cx="0" cy="0"/>
        </a:xfrm>
      </p:grpSpPr>
      <p:sp>
        <p:nvSpPr>
          <p:cNvPr id="158" name="Google Shape;158;p18"/>
          <p:cNvSpPr txBox="1">
            <a:spLocks noGrp="1"/>
          </p:cNvSpPr>
          <p:nvPr>
            <p:ph type="body" idx="4294967295"/>
          </p:nvPr>
        </p:nvSpPr>
        <p:spPr>
          <a:xfrm>
            <a:off x="896000" y="0"/>
            <a:ext cx="7918500" cy="5003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ALL first-year students should register for the following modules:</a:t>
            </a:r>
            <a:endParaRPr sz="1800"/>
          </a:p>
          <a:p>
            <a:pPr marL="457200" lvl="0" indent="-342900" algn="l" rtl="0">
              <a:spcBef>
                <a:spcPts val="600"/>
              </a:spcBef>
              <a:spcAft>
                <a:spcPts val="0"/>
              </a:spcAft>
              <a:buSzPts val="1800"/>
              <a:buChar char="★"/>
            </a:pPr>
            <a:r>
              <a:rPr lang="en" sz="1800"/>
              <a:t>EDCC114 (Introduction to curriculum and professional studies)</a:t>
            </a:r>
            <a:endParaRPr sz="1800"/>
          </a:p>
          <a:p>
            <a:pPr marL="457200" lvl="0" indent="-342900" algn="l" rtl="0">
              <a:spcBef>
                <a:spcPts val="600"/>
              </a:spcBef>
              <a:spcAft>
                <a:spcPts val="0"/>
              </a:spcAft>
              <a:buSzPts val="1800"/>
              <a:buChar char="★"/>
            </a:pPr>
            <a:r>
              <a:rPr lang="en" sz="1800"/>
              <a:t>EDCC115 (Critical components for curriculum development for educators)</a:t>
            </a:r>
            <a:endParaRPr sz="1800"/>
          </a:p>
          <a:p>
            <a:pPr marL="457200" lvl="0" indent="-342900" algn="l" rtl="0">
              <a:spcBef>
                <a:spcPts val="600"/>
              </a:spcBef>
              <a:spcAft>
                <a:spcPts val="0"/>
              </a:spcAft>
              <a:buSzPts val="1800"/>
              <a:buChar char="★"/>
            </a:pPr>
            <a:r>
              <a:rPr lang="en" sz="1800"/>
              <a:t>EDCC118 (Work integrated learning)</a:t>
            </a:r>
            <a:endParaRPr sz="1800"/>
          </a:p>
          <a:p>
            <a:pPr marL="457200" lvl="0" indent="-342900" algn="l" rtl="0">
              <a:spcBef>
                <a:spcPts val="600"/>
              </a:spcBef>
              <a:spcAft>
                <a:spcPts val="0"/>
              </a:spcAft>
              <a:buSzPts val="1800"/>
              <a:buChar char="★"/>
            </a:pPr>
            <a:r>
              <a:rPr lang="en" sz="1800"/>
              <a:t>EDTC111 (Educational media and technology)</a:t>
            </a:r>
            <a:endParaRPr sz="1800"/>
          </a:p>
          <a:p>
            <a:pPr marL="457200" lvl="0" indent="-342900" algn="l" rtl="0">
              <a:spcBef>
                <a:spcPts val="600"/>
              </a:spcBef>
              <a:spcAft>
                <a:spcPts val="0"/>
              </a:spcAft>
              <a:buSzPts val="1800"/>
              <a:buChar char="★"/>
            </a:pPr>
            <a:r>
              <a:rPr lang="en" sz="1800"/>
              <a:t>EDCC125 (Historical and political context of education in South Africa)</a:t>
            </a:r>
            <a:endParaRPr sz="1800"/>
          </a:p>
          <a:p>
            <a:pPr marL="457200" lvl="0" indent="-355600" algn="l" rtl="0">
              <a:spcBef>
                <a:spcPts val="600"/>
              </a:spcBef>
              <a:spcAft>
                <a:spcPts val="0"/>
              </a:spcAft>
              <a:buSzPts val="2000"/>
              <a:buChar char="★"/>
            </a:pPr>
            <a:r>
              <a:rPr lang="en" sz="1800"/>
              <a:t>EDCC128 (Work integrated learning) </a:t>
            </a:r>
            <a:r>
              <a:rPr lang="en" sz="1600"/>
              <a:t>[PREREQUISITE = Passed EDCC118]</a:t>
            </a:r>
            <a:endParaRPr sz="1800"/>
          </a:p>
          <a:p>
            <a:pPr marL="457200" lvl="0" indent="-342900" algn="l" rtl="0">
              <a:spcBef>
                <a:spcPts val="600"/>
              </a:spcBef>
              <a:spcAft>
                <a:spcPts val="0"/>
              </a:spcAft>
              <a:buSzPts val="1800"/>
              <a:buChar char="★"/>
            </a:pPr>
            <a:r>
              <a:rPr lang="en" sz="1800"/>
              <a:t>ALDE122 (Academic literacy) </a:t>
            </a:r>
            <a:endParaRPr sz="1800"/>
          </a:p>
          <a:p>
            <a:pPr marL="457200" lvl="0" indent="-342900" algn="l" rtl="0">
              <a:spcBef>
                <a:spcPts val="600"/>
              </a:spcBef>
              <a:spcAft>
                <a:spcPts val="0"/>
              </a:spcAft>
              <a:buSzPts val="1800"/>
              <a:buChar char="★"/>
            </a:pPr>
            <a:r>
              <a:rPr lang="en" sz="1800"/>
              <a:t>AFCL121 (Afrikaans) </a:t>
            </a:r>
            <a:r>
              <a:rPr lang="en" sz="1800">
                <a:solidFill>
                  <a:srgbClr val="000000"/>
                </a:solidFill>
              </a:rPr>
              <a:t>OR</a:t>
            </a:r>
            <a:r>
              <a:rPr lang="en" sz="1800"/>
              <a:t> SECL121 (Setswana) </a:t>
            </a:r>
            <a:endParaRPr sz="1800">
              <a:highlight>
                <a:srgbClr val="FFFF00"/>
              </a:highlight>
            </a:endParaRPr>
          </a:p>
        </p:txBody>
      </p:sp>
      <p:sp>
        <p:nvSpPr>
          <p:cNvPr id="159" name="Google Shape;159;p1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6</a:t>
            </a:fld>
            <a:endParaRPr/>
          </a:p>
        </p:txBody>
      </p:sp>
      <p:cxnSp>
        <p:nvCxnSpPr>
          <p:cNvPr id="161" name="Google Shape;161;p18"/>
          <p:cNvCxnSpPr/>
          <p:nvPr/>
        </p:nvCxnSpPr>
        <p:spPr>
          <a:xfrm flipH="1">
            <a:off x="366050" y="2825825"/>
            <a:ext cx="106200" cy="924000"/>
          </a:xfrm>
          <a:prstGeom prst="straightConnector1">
            <a:avLst/>
          </a:prstGeom>
          <a:noFill/>
          <a:ln w="38100" cap="flat" cmpd="sng">
            <a:solidFill>
              <a:srgbClr val="FFFF00"/>
            </a:solidFill>
            <a:prstDash val="solid"/>
            <a:round/>
            <a:headEnd type="none" w="med" len="med"/>
            <a:tailEnd type="triangle" w="med" len="med"/>
          </a:ln>
        </p:spPr>
      </p:cxnSp>
      <p:pic>
        <p:nvPicPr>
          <p:cNvPr id="2" name="Year-1-LoCC">
            <a:hlinkClick r:id="" action="ppaction://media"/>
            <a:extLst>
              <a:ext uri="{FF2B5EF4-FFF2-40B4-BE49-F238E27FC236}">
                <a16:creationId xmlns:a16="http://schemas.microsoft.com/office/drawing/2014/main" id="{E5C35672-004F-437E-B529-E09895018F4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6400" y="3652405"/>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25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47"/>
        <p:cNvGrpSpPr/>
        <p:nvPr/>
      </p:nvGrpSpPr>
      <p:grpSpPr>
        <a:xfrm>
          <a:off x="0" y="0"/>
          <a:ext cx="0" cy="0"/>
          <a:chOff x="0" y="0"/>
          <a:chExt cx="0" cy="0"/>
        </a:xfrm>
      </p:grpSpPr>
      <p:sp>
        <p:nvSpPr>
          <p:cNvPr id="548" name="Google Shape;548;p7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60</a:t>
            </a:fld>
            <a:endParaRPr>
              <a:solidFill>
                <a:schemeClr val="accent6"/>
              </a:solidFill>
              <a:latin typeface="Lato"/>
              <a:ea typeface="Lato"/>
              <a:cs typeface="Lato"/>
              <a:sym typeface="Lato"/>
            </a:endParaRPr>
          </a:p>
        </p:txBody>
      </p:sp>
      <p:sp>
        <p:nvSpPr>
          <p:cNvPr id="549" name="Google Shape;549;p72"/>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550" name="Google Shape;550;p72"/>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GEOE112 (Geography)</a:t>
            </a:r>
            <a:endParaRPr sz="2000"/>
          </a:p>
          <a:p>
            <a:pPr marL="457200" lvl="0" indent="-355600" algn="l" rtl="0">
              <a:spcBef>
                <a:spcPts val="600"/>
              </a:spcBef>
              <a:spcAft>
                <a:spcPts val="0"/>
              </a:spcAft>
              <a:buSzPts val="2000"/>
              <a:buChar char="★"/>
            </a:pPr>
            <a:r>
              <a:rPr lang="en" sz="2000"/>
              <a:t>GEOE122 (Geography)</a:t>
            </a:r>
            <a:endParaRPr sz="2000"/>
          </a:p>
          <a:p>
            <a:pPr marL="0" lvl="0" indent="0" algn="l" rtl="0">
              <a:spcBef>
                <a:spcPts val="600"/>
              </a:spcBef>
              <a:spcAft>
                <a:spcPts val="0"/>
              </a:spcAft>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54"/>
        <p:cNvGrpSpPr/>
        <p:nvPr/>
      </p:nvGrpSpPr>
      <p:grpSpPr>
        <a:xfrm>
          <a:off x="0" y="0"/>
          <a:ext cx="0" cy="0"/>
          <a:chOff x="0" y="0"/>
          <a:chExt cx="0" cy="0"/>
        </a:xfrm>
      </p:grpSpPr>
      <p:sp>
        <p:nvSpPr>
          <p:cNvPr id="555" name="Google Shape;555;p7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61</a:t>
            </a:fld>
            <a:endParaRPr>
              <a:solidFill>
                <a:schemeClr val="accent6"/>
              </a:solidFill>
              <a:latin typeface="Lato"/>
              <a:ea typeface="Lato"/>
              <a:cs typeface="Lato"/>
              <a:sym typeface="Lato"/>
            </a:endParaRPr>
          </a:p>
        </p:txBody>
      </p:sp>
      <p:sp>
        <p:nvSpPr>
          <p:cNvPr id="556" name="Google Shape;556;p73"/>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557" name="Google Shape;557;p73"/>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GEOE112 (Geography)</a:t>
            </a:r>
            <a:endParaRPr sz="2000"/>
          </a:p>
          <a:p>
            <a:pPr marL="457200" lvl="0" indent="-355600" algn="l" rtl="0">
              <a:spcBef>
                <a:spcPts val="600"/>
              </a:spcBef>
              <a:spcAft>
                <a:spcPts val="0"/>
              </a:spcAft>
              <a:buSzPts val="2000"/>
              <a:buChar char="★"/>
            </a:pPr>
            <a:r>
              <a:rPr lang="en" sz="2000"/>
              <a:t>NSSP111 (Natural sciences)</a:t>
            </a:r>
            <a:endParaRPr sz="2000"/>
          </a:p>
          <a:p>
            <a:pPr marL="457200" lvl="0" indent="-355600" algn="l" rtl="0">
              <a:spcBef>
                <a:spcPts val="600"/>
              </a:spcBef>
              <a:spcAft>
                <a:spcPts val="0"/>
              </a:spcAft>
              <a:buSzPts val="2000"/>
              <a:buChar char="★"/>
            </a:pPr>
            <a:r>
              <a:rPr lang="en" sz="2000"/>
              <a:t>GEOE122 (Geography)</a:t>
            </a:r>
            <a:endParaRPr sz="2000"/>
          </a:p>
          <a:p>
            <a:pPr marL="457200" lvl="0" indent="-355600" algn="l" rtl="0">
              <a:spcBef>
                <a:spcPts val="600"/>
              </a:spcBef>
              <a:spcAft>
                <a:spcPts val="0"/>
              </a:spcAft>
              <a:buSzPts val="2000"/>
              <a:buChar char="★"/>
            </a:pPr>
            <a:r>
              <a:rPr lang="en" sz="2000"/>
              <a:t>NSSP121 (Natural sciences)</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1"/>
        <p:cNvGrpSpPr/>
        <p:nvPr/>
      </p:nvGrpSpPr>
      <p:grpSpPr>
        <a:xfrm>
          <a:off x="0" y="0"/>
          <a:ext cx="0" cy="0"/>
          <a:chOff x="0" y="0"/>
          <a:chExt cx="0" cy="0"/>
        </a:xfrm>
      </p:grpSpPr>
      <p:sp>
        <p:nvSpPr>
          <p:cNvPr id="562" name="Google Shape;562;p7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62</a:t>
            </a:fld>
            <a:endParaRPr>
              <a:solidFill>
                <a:schemeClr val="accent6"/>
              </a:solidFill>
              <a:latin typeface="Lato"/>
              <a:ea typeface="Lato"/>
              <a:cs typeface="Lato"/>
              <a:sym typeface="Lato"/>
            </a:endParaRPr>
          </a:p>
        </p:txBody>
      </p:sp>
      <p:sp>
        <p:nvSpPr>
          <p:cNvPr id="563" name="Google Shape;563;p74"/>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564" name="Google Shape;564;p74"/>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GEOE112 (Geography)</a:t>
            </a:r>
            <a:endParaRPr sz="2000"/>
          </a:p>
          <a:p>
            <a:pPr marL="457200" lvl="0" indent="-355600" algn="l" rtl="0">
              <a:spcBef>
                <a:spcPts val="600"/>
              </a:spcBef>
              <a:spcAft>
                <a:spcPts val="0"/>
              </a:spcAft>
              <a:buSzPts val="2000"/>
              <a:buChar char="★"/>
            </a:pPr>
            <a:r>
              <a:rPr lang="en" sz="2000"/>
              <a:t>MATH111 (Mathematics)</a:t>
            </a:r>
            <a:endParaRPr sz="2000"/>
          </a:p>
          <a:p>
            <a:pPr marL="457200" lvl="0" indent="-355600" algn="l" rtl="0">
              <a:spcBef>
                <a:spcPts val="600"/>
              </a:spcBef>
              <a:spcAft>
                <a:spcPts val="0"/>
              </a:spcAft>
              <a:buSzPts val="2000"/>
              <a:buChar char="★"/>
            </a:pPr>
            <a:r>
              <a:rPr lang="en" sz="2000"/>
              <a:t>MATV111 (Mathematics for the senior phase)</a:t>
            </a:r>
            <a:endParaRPr sz="2000"/>
          </a:p>
          <a:p>
            <a:pPr marL="457200" lvl="0" indent="-355600" algn="l" rtl="0">
              <a:spcBef>
                <a:spcPts val="600"/>
              </a:spcBef>
              <a:spcAft>
                <a:spcPts val="0"/>
              </a:spcAft>
              <a:buSzPts val="2000"/>
              <a:buChar char="★"/>
            </a:pPr>
            <a:r>
              <a:rPr lang="en" sz="2000"/>
              <a:t>GEOE122 (Geography)</a:t>
            </a:r>
            <a:endParaRPr sz="2000"/>
          </a:p>
          <a:p>
            <a:pPr marL="457200" lvl="0" indent="-355600" algn="l" rtl="0">
              <a:spcBef>
                <a:spcPts val="600"/>
              </a:spcBef>
              <a:spcAft>
                <a:spcPts val="0"/>
              </a:spcAft>
              <a:buSzPts val="2000"/>
              <a:buChar char="★"/>
            </a:pPr>
            <a:r>
              <a:rPr lang="en" sz="2000"/>
              <a:t>MATH121 (Mathematics)</a:t>
            </a:r>
            <a:endParaRPr sz="2000"/>
          </a:p>
          <a:p>
            <a:pPr marL="457200" lvl="0" indent="-355600" algn="l" rtl="0">
              <a:spcBef>
                <a:spcPts val="600"/>
              </a:spcBef>
              <a:spcAft>
                <a:spcPts val="0"/>
              </a:spcAft>
              <a:buSzPts val="2000"/>
              <a:buChar char="★"/>
            </a:pPr>
            <a:r>
              <a:rPr lang="en" sz="2000"/>
              <a:t>MATV121 (Mathematics for the senior phase)</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8"/>
        <p:cNvGrpSpPr/>
        <p:nvPr/>
      </p:nvGrpSpPr>
      <p:grpSpPr>
        <a:xfrm>
          <a:off x="0" y="0"/>
          <a:ext cx="0" cy="0"/>
          <a:chOff x="0" y="0"/>
          <a:chExt cx="0" cy="0"/>
        </a:xfrm>
      </p:grpSpPr>
      <p:sp>
        <p:nvSpPr>
          <p:cNvPr id="569" name="Google Shape;569;p7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63</a:t>
            </a:fld>
            <a:endParaRPr>
              <a:solidFill>
                <a:schemeClr val="accent6"/>
              </a:solidFill>
              <a:latin typeface="Lato"/>
              <a:ea typeface="Lato"/>
              <a:cs typeface="Lato"/>
              <a:sym typeface="Lato"/>
            </a:endParaRPr>
          </a:p>
        </p:txBody>
      </p:sp>
      <p:sp>
        <p:nvSpPr>
          <p:cNvPr id="570" name="Google Shape;570;p75"/>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571" name="Google Shape;571;p75"/>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GEOE112 (Geography)</a:t>
            </a:r>
            <a:endParaRPr sz="2000"/>
          </a:p>
          <a:p>
            <a:pPr marL="457200" lvl="0" indent="-355600" algn="l" rtl="0">
              <a:spcBef>
                <a:spcPts val="600"/>
              </a:spcBef>
              <a:spcAft>
                <a:spcPts val="0"/>
              </a:spcAft>
              <a:buSzPts val="2000"/>
              <a:buChar char="★"/>
            </a:pPr>
            <a:r>
              <a:rPr lang="en" sz="2000"/>
              <a:t>SEFV111 (Setswana)</a:t>
            </a:r>
            <a:endParaRPr sz="2000"/>
          </a:p>
          <a:p>
            <a:pPr marL="457200" lvl="0" indent="-355600" algn="l" rtl="0">
              <a:spcBef>
                <a:spcPts val="600"/>
              </a:spcBef>
              <a:spcAft>
                <a:spcPts val="0"/>
              </a:spcAft>
              <a:buSzPts val="2000"/>
              <a:buChar char="★"/>
            </a:pPr>
            <a:r>
              <a:rPr lang="en" sz="2000"/>
              <a:t>NSSP111 (Natural sciences)</a:t>
            </a:r>
            <a:endParaRPr sz="2000"/>
          </a:p>
          <a:p>
            <a:pPr marL="457200" lvl="0" indent="-355600" algn="l" rtl="0">
              <a:spcBef>
                <a:spcPts val="600"/>
              </a:spcBef>
              <a:spcAft>
                <a:spcPts val="0"/>
              </a:spcAft>
              <a:buSzPts val="2000"/>
              <a:buChar char="★"/>
            </a:pPr>
            <a:r>
              <a:rPr lang="en" sz="2000"/>
              <a:t>GEOE122 (Geography)</a:t>
            </a:r>
            <a:endParaRPr sz="2000"/>
          </a:p>
          <a:p>
            <a:pPr marL="457200" lvl="0" indent="-355600" algn="l" rtl="0">
              <a:spcBef>
                <a:spcPts val="600"/>
              </a:spcBef>
              <a:spcAft>
                <a:spcPts val="0"/>
              </a:spcAft>
              <a:buSzPts val="2000"/>
              <a:buChar char="★"/>
            </a:pPr>
            <a:r>
              <a:rPr lang="en" sz="2000"/>
              <a:t>SEFV121 (Setswana)</a:t>
            </a:r>
            <a:endParaRPr sz="2000"/>
          </a:p>
          <a:p>
            <a:pPr marL="457200" lvl="0" indent="-355600" algn="l" rtl="0">
              <a:spcBef>
                <a:spcPts val="600"/>
              </a:spcBef>
              <a:spcAft>
                <a:spcPts val="0"/>
              </a:spcAft>
              <a:buSzPts val="2000"/>
              <a:buChar char="★"/>
            </a:pPr>
            <a:r>
              <a:rPr lang="en" sz="2000"/>
              <a:t>NSSP121 (Natural sciences)</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5"/>
        <p:cNvGrpSpPr/>
        <p:nvPr/>
      </p:nvGrpSpPr>
      <p:grpSpPr>
        <a:xfrm>
          <a:off x="0" y="0"/>
          <a:ext cx="0" cy="0"/>
          <a:chOff x="0" y="0"/>
          <a:chExt cx="0" cy="0"/>
        </a:xfrm>
      </p:grpSpPr>
      <p:sp>
        <p:nvSpPr>
          <p:cNvPr id="576" name="Google Shape;576;p76"/>
          <p:cNvSpPr txBox="1">
            <a:spLocks noGrp="1"/>
          </p:cNvSpPr>
          <p:nvPr>
            <p:ph type="body" idx="1"/>
          </p:nvPr>
        </p:nvSpPr>
        <p:spPr>
          <a:xfrm>
            <a:off x="1381975" y="251075"/>
            <a:ext cx="7195800" cy="331200"/>
          </a:xfrm>
          <a:prstGeom prst="rect">
            <a:avLst/>
          </a:prstGeom>
        </p:spPr>
        <p:txBody>
          <a:bodyPr spcFirstLastPara="1" wrap="square" lIns="91425" tIns="91425" rIns="91425" bIns="91425" anchor="b" anchorCtr="0">
            <a:noAutofit/>
          </a:bodyPr>
          <a:lstStyle/>
          <a:p>
            <a:pPr marL="0" lvl="0" indent="0" algn="l" rtl="0">
              <a:spcBef>
                <a:spcPts val="360"/>
              </a:spcBef>
              <a:spcAft>
                <a:spcPts val="0"/>
              </a:spcAft>
              <a:buNone/>
            </a:pPr>
            <a:r>
              <a:rPr lang="en" sz="2700" b="1">
                <a:latin typeface="Barlow"/>
                <a:ea typeface="Barlow"/>
                <a:cs typeface="Barlow"/>
                <a:sym typeface="Barlow"/>
              </a:rPr>
              <a:t>Select your second specialisation subject:</a:t>
            </a:r>
            <a:endParaRPr sz="2700" b="1">
              <a:latin typeface="Barlow"/>
              <a:ea typeface="Barlow"/>
              <a:cs typeface="Barlow"/>
              <a:sym typeface="Barlow"/>
            </a:endParaRPr>
          </a:p>
        </p:txBody>
      </p:sp>
      <p:sp>
        <p:nvSpPr>
          <p:cNvPr id="577" name="Google Shape;577;p7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64</a:t>
            </a:fld>
            <a:endParaRPr>
              <a:solidFill>
                <a:schemeClr val="accent6"/>
              </a:solidFill>
              <a:latin typeface="Lato"/>
              <a:ea typeface="Lato"/>
              <a:cs typeface="Lato"/>
              <a:sym typeface="Lato"/>
            </a:endParaRPr>
          </a:p>
        </p:txBody>
      </p:sp>
      <p:sp>
        <p:nvSpPr>
          <p:cNvPr id="578" name="Google Shape;578;p76"/>
          <p:cNvSpPr txBox="1"/>
          <p:nvPr/>
        </p:nvSpPr>
        <p:spPr>
          <a:xfrm>
            <a:off x="1103525" y="749150"/>
            <a:ext cx="7762500" cy="367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Barlow"/>
              <a:ea typeface="Barlow"/>
              <a:cs typeface="Barlow"/>
              <a:sym typeface="Barlow"/>
            </a:endParaRPr>
          </a:p>
          <a:p>
            <a:pPr marL="457200" lvl="0" indent="-381000" algn="l" rtl="0">
              <a:spcBef>
                <a:spcPts val="0"/>
              </a:spcBef>
              <a:spcAft>
                <a:spcPts val="0"/>
              </a:spcAft>
              <a:buSzPts val="2400"/>
              <a:buFont typeface="Barlow Light"/>
              <a:buChar char="❖"/>
            </a:pPr>
            <a:r>
              <a:rPr lang="en" sz="2400" u="sng">
                <a:solidFill>
                  <a:schemeClr val="hlink"/>
                </a:solidFill>
                <a:latin typeface="Barlow Light"/>
                <a:ea typeface="Barlow Light"/>
                <a:cs typeface="Barlow Light"/>
                <a:sym typeface="Barlow Light"/>
                <a:hlinkClick r:id="rId3" action="ppaction://hlinksldjump"/>
              </a:rPr>
              <a:t>Business studies</a:t>
            </a:r>
            <a:endParaRPr sz="2400">
              <a:latin typeface="Barlow Light"/>
              <a:ea typeface="Barlow Light"/>
              <a:cs typeface="Barlow Light"/>
              <a:sym typeface="Barlow Light"/>
            </a:endParaRPr>
          </a:p>
          <a:p>
            <a:pPr marL="457200" lvl="0" indent="-381000" algn="l" rtl="0">
              <a:spcBef>
                <a:spcPts val="0"/>
              </a:spcBef>
              <a:spcAft>
                <a:spcPts val="0"/>
              </a:spcAft>
              <a:buSzPts val="2400"/>
              <a:buFont typeface="Barlow Light"/>
              <a:buChar char="❖"/>
            </a:pPr>
            <a:r>
              <a:rPr lang="en" sz="2400" u="sng">
                <a:solidFill>
                  <a:schemeClr val="hlink"/>
                </a:solidFill>
                <a:latin typeface="Barlow Light"/>
                <a:ea typeface="Barlow Light"/>
                <a:cs typeface="Barlow Light"/>
                <a:sym typeface="Barlow Light"/>
                <a:hlinkClick r:id="rId4" action="ppaction://hlinksldjump"/>
              </a:rPr>
              <a:t>Economics</a:t>
            </a:r>
            <a:endParaRPr sz="2400">
              <a:latin typeface="Barlow Light"/>
              <a:ea typeface="Barlow Light"/>
              <a:cs typeface="Barlow Light"/>
              <a:sym typeface="Barlow Light"/>
            </a:endParaRPr>
          </a:p>
          <a:p>
            <a:pPr marL="457200" lvl="0" indent="-387350" algn="l" rtl="0">
              <a:spcBef>
                <a:spcPts val="0"/>
              </a:spcBef>
              <a:spcAft>
                <a:spcPts val="0"/>
              </a:spcAft>
              <a:buSzPts val="2500"/>
              <a:buFont typeface="Barlow Light"/>
              <a:buChar char="❖"/>
            </a:pPr>
            <a:r>
              <a:rPr lang="en" sz="2400" u="sng">
                <a:solidFill>
                  <a:schemeClr val="hlink"/>
                </a:solidFill>
                <a:latin typeface="Barlow Light"/>
                <a:ea typeface="Barlow Light"/>
                <a:cs typeface="Barlow Light"/>
                <a:sym typeface="Barlow Light"/>
                <a:hlinkClick r:id="rId5" action="ppaction://hlinksldjump"/>
              </a:rPr>
              <a:t>English</a:t>
            </a:r>
            <a:r>
              <a:rPr lang="en" sz="2400">
                <a:latin typeface="Barlow Light"/>
                <a:ea typeface="Barlow Light"/>
                <a:cs typeface="Barlow Light"/>
                <a:sym typeface="Barlow Light"/>
              </a:rPr>
              <a:t> </a:t>
            </a:r>
            <a:r>
              <a:rPr lang="en" sz="1800">
                <a:solidFill>
                  <a:schemeClr val="dk1"/>
                </a:solidFill>
                <a:latin typeface="Barlow Light"/>
                <a:ea typeface="Barlow Light"/>
                <a:cs typeface="Barlow Light"/>
                <a:sym typeface="Barlow Light"/>
              </a:rPr>
              <a:t>(PREREQUISITE = at least 50% for English Home Language in matric OR at least 60% for English First Additional Language in matric)</a:t>
            </a:r>
            <a:endParaRPr sz="2400">
              <a:solidFill>
                <a:schemeClr val="dk1"/>
              </a:solidFill>
              <a:latin typeface="Barlow Light"/>
              <a:ea typeface="Barlow Light"/>
              <a:cs typeface="Barlow Light"/>
              <a:sym typeface="Barlow Light"/>
            </a:endParaRPr>
          </a:p>
          <a:p>
            <a:pPr marL="457200" lvl="0" indent="-387350" algn="l" rtl="0">
              <a:spcBef>
                <a:spcPts val="0"/>
              </a:spcBef>
              <a:spcAft>
                <a:spcPts val="0"/>
              </a:spcAft>
              <a:buSzPts val="2500"/>
              <a:buFont typeface="Barlow Light"/>
              <a:buChar char="❖"/>
            </a:pPr>
            <a:r>
              <a:rPr lang="en" sz="2400" u="sng">
                <a:solidFill>
                  <a:schemeClr val="hlink"/>
                </a:solidFill>
                <a:latin typeface="Barlow Light"/>
                <a:ea typeface="Barlow Light"/>
                <a:cs typeface="Barlow Light"/>
                <a:sym typeface="Barlow Light"/>
                <a:hlinkClick r:id="rId6" action="ppaction://hlinksldjump"/>
              </a:rPr>
              <a:t>Mathematics</a:t>
            </a:r>
            <a:r>
              <a:rPr lang="en" sz="2400">
                <a:latin typeface="Barlow Light"/>
                <a:ea typeface="Barlow Light"/>
                <a:cs typeface="Barlow Light"/>
                <a:sym typeface="Barlow Light"/>
              </a:rPr>
              <a:t> </a:t>
            </a:r>
            <a:r>
              <a:rPr lang="en" sz="1600">
                <a:solidFill>
                  <a:schemeClr val="dk1"/>
                </a:solidFill>
                <a:latin typeface="Barlow Light"/>
                <a:ea typeface="Barlow Light"/>
                <a:cs typeface="Barlow Light"/>
                <a:sym typeface="Barlow Light"/>
              </a:rPr>
              <a:t>(PREREQUISITE = at least 60% for Mathematics in matric)</a:t>
            </a:r>
            <a:endParaRPr sz="2400">
              <a:latin typeface="Barlow Light"/>
              <a:ea typeface="Barlow Light"/>
              <a:cs typeface="Barlow Light"/>
              <a:sym typeface="Barlow Light"/>
            </a:endParaRPr>
          </a:p>
          <a:p>
            <a:pPr marL="457200" lvl="0" indent="-387350" algn="l" rtl="0">
              <a:spcBef>
                <a:spcPts val="0"/>
              </a:spcBef>
              <a:spcAft>
                <a:spcPts val="0"/>
              </a:spcAft>
              <a:buSzPts val="2500"/>
              <a:buFont typeface="Barlow Light"/>
              <a:buChar char="❖"/>
            </a:pPr>
            <a:r>
              <a:rPr lang="en" sz="2400" u="sng">
                <a:solidFill>
                  <a:schemeClr val="hlink"/>
                </a:solidFill>
                <a:latin typeface="Barlow Light"/>
                <a:ea typeface="Barlow Light"/>
                <a:cs typeface="Barlow Light"/>
                <a:sym typeface="Barlow Light"/>
                <a:hlinkClick r:id="rId7" action="ppaction://hlinksldjump"/>
              </a:rPr>
              <a:t>Setswana</a:t>
            </a:r>
            <a:r>
              <a:rPr lang="en" sz="2400">
                <a:latin typeface="Barlow Light"/>
                <a:ea typeface="Barlow Light"/>
                <a:cs typeface="Barlow Light"/>
                <a:sym typeface="Barlow Light"/>
              </a:rPr>
              <a:t> </a:t>
            </a:r>
            <a:r>
              <a:rPr lang="en" sz="1600">
                <a:solidFill>
                  <a:schemeClr val="dk1"/>
                </a:solidFill>
                <a:latin typeface="Barlow Light"/>
                <a:ea typeface="Barlow Light"/>
                <a:cs typeface="Barlow Light"/>
                <a:sym typeface="Barlow Light"/>
              </a:rPr>
              <a:t>(PREREQUISITE = at least 50% for Setswana Home Language in matric)</a:t>
            </a:r>
            <a:endParaRPr sz="2400">
              <a:latin typeface="Barlow Light"/>
              <a:ea typeface="Barlow Light"/>
              <a:cs typeface="Barlow Light"/>
              <a:sym typeface="Barlow Light"/>
            </a:endParaRPr>
          </a:p>
          <a:p>
            <a:pPr marL="457200" lvl="0" indent="0" algn="l" rtl="0">
              <a:spcBef>
                <a:spcPts val="0"/>
              </a:spcBef>
              <a:spcAft>
                <a:spcPts val="0"/>
              </a:spcAft>
              <a:buNone/>
            </a:pPr>
            <a:endParaRPr sz="2400">
              <a:latin typeface="Barlow Light"/>
              <a:ea typeface="Barlow Light"/>
              <a:cs typeface="Barlow Light"/>
              <a:sym typeface="Barlow Ligh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2"/>
        <p:cNvGrpSpPr/>
        <p:nvPr/>
      </p:nvGrpSpPr>
      <p:grpSpPr>
        <a:xfrm>
          <a:off x="0" y="0"/>
          <a:ext cx="0" cy="0"/>
          <a:chOff x="0" y="0"/>
          <a:chExt cx="0" cy="0"/>
        </a:xfrm>
      </p:grpSpPr>
      <p:sp>
        <p:nvSpPr>
          <p:cNvPr id="583" name="Google Shape;583;p7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65</a:t>
            </a:fld>
            <a:endParaRPr>
              <a:solidFill>
                <a:schemeClr val="accent6"/>
              </a:solidFill>
              <a:latin typeface="Lato"/>
              <a:ea typeface="Lato"/>
              <a:cs typeface="Lato"/>
              <a:sym typeface="Lato"/>
            </a:endParaRPr>
          </a:p>
        </p:txBody>
      </p:sp>
      <p:sp>
        <p:nvSpPr>
          <p:cNvPr id="584" name="Google Shape;584;p77"/>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585" name="Google Shape;585;p77"/>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9"/>
        <p:cNvGrpSpPr/>
        <p:nvPr/>
      </p:nvGrpSpPr>
      <p:grpSpPr>
        <a:xfrm>
          <a:off x="0" y="0"/>
          <a:ext cx="0" cy="0"/>
          <a:chOff x="0" y="0"/>
          <a:chExt cx="0" cy="0"/>
        </a:xfrm>
      </p:grpSpPr>
      <p:sp>
        <p:nvSpPr>
          <p:cNvPr id="590" name="Google Shape;590;p7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66</a:t>
            </a:fld>
            <a:endParaRPr>
              <a:solidFill>
                <a:schemeClr val="accent6"/>
              </a:solidFill>
              <a:latin typeface="Lato"/>
              <a:ea typeface="Lato"/>
              <a:cs typeface="Lato"/>
              <a:sym typeface="Lato"/>
            </a:endParaRPr>
          </a:p>
        </p:txBody>
      </p:sp>
      <p:sp>
        <p:nvSpPr>
          <p:cNvPr id="591" name="Google Shape;591;p78"/>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592" name="Google Shape;592;p78"/>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BSTE112 (Business studies)</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BSTE122 (Business studies)</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0" lvl="0" indent="0" algn="l" rtl="0">
              <a:spcBef>
                <a:spcPts val="600"/>
              </a:spcBef>
              <a:spcAft>
                <a:spcPts val="0"/>
              </a:spcAft>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6"/>
        <p:cNvGrpSpPr/>
        <p:nvPr/>
      </p:nvGrpSpPr>
      <p:grpSpPr>
        <a:xfrm>
          <a:off x="0" y="0"/>
          <a:ext cx="0" cy="0"/>
          <a:chOff x="0" y="0"/>
          <a:chExt cx="0" cy="0"/>
        </a:xfrm>
      </p:grpSpPr>
      <p:sp>
        <p:nvSpPr>
          <p:cNvPr id="597" name="Google Shape;597;p7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67</a:t>
            </a:fld>
            <a:endParaRPr>
              <a:solidFill>
                <a:schemeClr val="accent6"/>
              </a:solidFill>
              <a:latin typeface="Lato"/>
              <a:ea typeface="Lato"/>
              <a:cs typeface="Lato"/>
              <a:sym typeface="Lato"/>
            </a:endParaRPr>
          </a:p>
        </p:txBody>
      </p:sp>
      <p:sp>
        <p:nvSpPr>
          <p:cNvPr id="598" name="Google Shape;598;p79"/>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599" name="Google Shape;599;p79"/>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3"/>
        <p:cNvGrpSpPr/>
        <p:nvPr/>
      </p:nvGrpSpPr>
      <p:grpSpPr>
        <a:xfrm>
          <a:off x="0" y="0"/>
          <a:ext cx="0" cy="0"/>
          <a:chOff x="0" y="0"/>
          <a:chExt cx="0" cy="0"/>
        </a:xfrm>
      </p:grpSpPr>
      <p:sp>
        <p:nvSpPr>
          <p:cNvPr id="604" name="Google Shape;604;p8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68</a:t>
            </a:fld>
            <a:endParaRPr>
              <a:solidFill>
                <a:schemeClr val="accent6"/>
              </a:solidFill>
              <a:latin typeface="Lato"/>
              <a:ea typeface="Lato"/>
              <a:cs typeface="Lato"/>
              <a:sym typeface="Lato"/>
            </a:endParaRPr>
          </a:p>
        </p:txBody>
      </p:sp>
      <p:sp>
        <p:nvSpPr>
          <p:cNvPr id="605" name="Google Shape;605;p80"/>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606" name="Google Shape;606;p80"/>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ECOE112 (Economics)</a:t>
            </a:r>
            <a:endParaRPr sz="2000"/>
          </a:p>
          <a:p>
            <a:pPr marL="457200" lvl="0" indent="-355600" algn="l" rtl="0">
              <a:spcBef>
                <a:spcPts val="600"/>
              </a:spcBef>
              <a:spcAft>
                <a:spcPts val="0"/>
              </a:spcAft>
              <a:buSzPts val="2000"/>
              <a:buChar char="★"/>
            </a:pPr>
            <a:r>
              <a:rPr lang="en" sz="2000"/>
              <a:t>BSTG111 (Economic management sciences for education)</a:t>
            </a:r>
            <a:endParaRPr sz="2000"/>
          </a:p>
          <a:p>
            <a:pPr marL="457200" lvl="0" indent="-355600" algn="l" rtl="0">
              <a:spcBef>
                <a:spcPts val="600"/>
              </a:spcBef>
              <a:spcAft>
                <a:spcPts val="0"/>
              </a:spcAft>
              <a:buSzPts val="2000"/>
              <a:buChar char="★"/>
            </a:pPr>
            <a:r>
              <a:rPr lang="en" sz="2000"/>
              <a:t>ECOE122 (Economics)</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0"/>
        <p:cNvGrpSpPr/>
        <p:nvPr/>
      </p:nvGrpSpPr>
      <p:grpSpPr>
        <a:xfrm>
          <a:off x="0" y="0"/>
          <a:ext cx="0" cy="0"/>
          <a:chOff x="0" y="0"/>
          <a:chExt cx="0" cy="0"/>
        </a:xfrm>
      </p:grpSpPr>
      <p:sp>
        <p:nvSpPr>
          <p:cNvPr id="611" name="Google Shape;611;p8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69</a:t>
            </a:fld>
            <a:endParaRPr>
              <a:solidFill>
                <a:schemeClr val="accent6"/>
              </a:solidFill>
              <a:latin typeface="Lato"/>
              <a:ea typeface="Lato"/>
              <a:cs typeface="Lato"/>
              <a:sym typeface="Lato"/>
            </a:endParaRPr>
          </a:p>
        </p:txBody>
      </p:sp>
      <p:sp>
        <p:nvSpPr>
          <p:cNvPr id="612" name="Google Shape;612;p81"/>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613" name="Google Shape;613;p81"/>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ENGV111 (English)</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ENGV121 (English) </a:t>
            </a:r>
            <a:r>
              <a:rPr lang="en">
                <a:latin typeface="Barlow SemiBold"/>
                <a:ea typeface="Barlow SemiBold"/>
                <a:cs typeface="Barlow SemiBold"/>
                <a:sym typeface="Barlow SemiBold"/>
              </a:rPr>
              <a:t>[PREREQUISITE = a participation mark of at least 40% for ENGV111]</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893700" y="631600"/>
            <a:ext cx="7849200" cy="58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a:t>What is your first specialisation subject?</a:t>
            </a:r>
            <a:endParaRPr sz="2800"/>
          </a:p>
        </p:txBody>
      </p:sp>
      <p:sp>
        <p:nvSpPr>
          <p:cNvPr id="167" name="Google Shape;167;p1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7</a:t>
            </a:fld>
            <a:endParaRPr>
              <a:solidFill>
                <a:schemeClr val="accent6"/>
              </a:solidFill>
              <a:latin typeface="Lato"/>
              <a:ea typeface="Lato"/>
              <a:cs typeface="Lato"/>
              <a:sym typeface="Lato"/>
            </a:endParaRPr>
          </a:p>
        </p:txBody>
      </p:sp>
      <p:sp>
        <p:nvSpPr>
          <p:cNvPr id="169" name="Google Shape;169;p19">
            <a:hlinkClick r:id="rId5" action="ppaction://hlinksldjump"/>
          </p:cNvPr>
          <p:cNvSpPr/>
          <p:nvPr/>
        </p:nvSpPr>
        <p:spPr>
          <a:xfrm>
            <a:off x="3557000" y="1371600"/>
            <a:ext cx="1651200" cy="876300"/>
          </a:xfrm>
          <a:prstGeom prst="snip2DiagRect">
            <a:avLst>
              <a:gd name="adj1" fmla="val 0"/>
              <a:gd name="adj2" fmla="val 16667"/>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English</a:t>
            </a:r>
            <a:endParaRPr b="1"/>
          </a:p>
          <a:p>
            <a:pPr marL="0" lvl="0" indent="0" algn="ctr" rtl="0">
              <a:spcBef>
                <a:spcPts val="0"/>
              </a:spcBef>
              <a:spcAft>
                <a:spcPts val="0"/>
              </a:spcAft>
              <a:buNone/>
            </a:pPr>
            <a:r>
              <a:rPr lang="en" b="1"/>
              <a:t>4BN-J04</a:t>
            </a:r>
            <a:endParaRPr b="1"/>
          </a:p>
        </p:txBody>
      </p:sp>
      <p:sp>
        <p:nvSpPr>
          <p:cNvPr id="170" name="Google Shape;170;p19">
            <a:hlinkClick r:id="rId6" action="ppaction://hlinksldjump"/>
          </p:cNvPr>
          <p:cNvSpPr/>
          <p:nvPr/>
        </p:nvSpPr>
        <p:spPr>
          <a:xfrm>
            <a:off x="5453650" y="1405700"/>
            <a:ext cx="1651200" cy="876300"/>
          </a:xfrm>
          <a:prstGeom prst="snip2DiagRect">
            <a:avLst>
              <a:gd name="adj1" fmla="val 0"/>
              <a:gd name="adj2" fmla="val 16667"/>
            </a:avLst>
          </a:prstGeom>
          <a:solidFill>
            <a:srgbClr val="00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Economics </a:t>
            </a:r>
            <a:endParaRPr b="1"/>
          </a:p>
          <a:p>
            <a:pPr marL="0" lvl="0" indent="0" algn="ctr" rtl="0">
              <a:spcBef>
                <a:spcPts val="0"/>
              </a:spcBef>
              <a:spcAft>
                <a:spcPts val="0"/>
              </a:spcAft>
              <a:buNone/>
            </a:pPr>
            <a:r>
              <a:rPr lang="en" b="1"/>
              <a:t>4BN-J05</a:t>
            </a:r>
            <a:endParaRPr b="1"/>
          </a:p>
        </p:txBody>
      </p:sp>
      <p:sp>
        <p:nvSpPr>
          <p:cNvPr id="171" name="Google Shape;171;p19">
            <a:hlinkClick r:id="rId7" action="ppaction://hlinksldjump"/>
          </p:cNvPr>
          <p:cNvSpPr/>
          <p:nvPr/>
        </p:nvSpPr>
        <p:spPr>
          <a:xfrm>
            <a:off x="7354700" y="1425200"/>
            <a:ext cx="1651200" cy="876300"/>
          </a:xfrm>
          <a:prstGeom prst="snip2DiagRect">
            <a:avLst>
              <a:gd name="adj1" fmla="val 0"/>
              <a:gd name="adj2" fmla="val 16667"/>
            </a:avLst>
          </a:prstGeom>
          <a:solidFill>
            <a:srgbClr val="FF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History</a:t>
            </a:r>
            <a:endParaRPr b="1"/>
          </a:p>
          <a:p>
            <a:pPr marL="0" lvl="0" indent="0" algn="ctr" rtl="0">
              <a:spcBef>
                <a:spcPts val="0"/>
              </a:spcBef>
              <a:spcAft>
                <a:spcPts val="0"/>
              </a:spcAft>
              <a:buNone/>
            </a:pPr>
            <a:r>
              <a:rPr lang="en" b="1"/>
              <a:t>4BN-J06</a:t>
            </a:r>
            <a:endParaRPr b="1"/>
          </a:p>
        </p:txBody>
      </p:sp>
      <p:sp>
        <p:nvSpPr>
          <p:cNvPr id="172" name="Google Shape;172;p19">
            <a:hlinkClick r:id="rId8" action="ppaction://hlinksldjump"/>
          </p:cNvPr>
          <p:cNvSpPr/>
          <p:nvPr/>
        </p:nvSpPr>
        <p:spPr>
          <a:xfrm>
            <a:off x="3557002" y="3702125"/>
            <a:ext cx="1651200" cy="876300"/>
          </a:xfrm>
          <a:prstGeom prst="snip2DiagRect">
            <a:avLst>
              <a:gd name="adj1" fmla="val 0"/>
              <a:gd name="adj2" fmla="val 16667"/>
            </a:avLst>
          </a:prstGeom>
          <a:solidFill>
            <a:srgbClr val="45818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Accounting</a:t>
            </a:r>
            <a:endParaRPr b="1"/>
          </a:p>
          <a:p>
            <a:pPr marL="0" lvl="0" indent="0" algn="ctr" rtl="0">
              <a:spcBef>
                <a:spcPts val="0"/>
              </a:spcBef>
              <a:spcAft>
                <a:spcPts val="0"/>
              </a:spcAft>
              <a:buNone/>
            </a:pPr>
            <a:r>
              <a:rPr lang="en" b="1"/>
              <a:t>4BN-J12</a:t>
            </a:r>
            <a:endParaRPr b="1"/>
          </a:p>
        </p:txBody>
      </p:sp>
      <p:sp>
        <p:nvSpPr>
          <p:cNvPr id="173" name="Google Shape;173;p19">
            <a:hlinkClick r:id="rId9" action="ppaction://hlinksldjump"/>
          </p:cNvPr>
          <p:cNvSpPr/>
          <p:nvPr/>
        </p:nvSpPr>
        <p:spPr>
          <a:xfrm>
            <a:off x="5453475" y="3538075"/>
            <a:ext cx="1651200" cy="946200"/>
          </a:xfrm>
          <a:prstGeom prst="snip2DiagRect">
            <a:avLst>
              <a:gd name="adj1" fmla="val 12818"/>
              <a:gd name="adj2" fmla="val 16667"/>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Mathematics</a:t>
            </a:r>
            <a:endParaRPr b="1"/>
          </a:p>
          <a:p>
            <a:pPr marL="0" lvl="0" indent="0" algn="ctr" rtl="0">
              <a:spcBef>
                <a:spcPts val="0"/>
              </a:spcBef>
              <a:spcAft>
                <a:spcPts val="0"/>
              </a:spcAft>
              <a:buNone/>
            </a:pPr>
            <a:r>
              <a:rPr lang="en" b="1"/>
              <a:t>4BN-J14</a:t>
            </a:r>
            <a:endParaRPr b="1"/>
          </a:p>
        </p:txBody>
      </p:sp>
      <p:sp>
        <p:nvSpPr>
          <p:cNvPr id="174" name="Google Shape;174;p19">
            <a:hlinkClick r:id="rId10" action="ppaction://hlinksldjump"/>
          </p:cNvPr>
          <p:cNvSpPr/>
          <p:nvPr/>
        </p:nvSpPr>
        <p:spPr>
          <a:xfrm>
            <a:off x="7354575" y="3533300"/>
            <a:ext cx="1651200" cy="876300"/>
          </a:xfrm>
          <a:prstGeom prst="snip2DiagRect">
            <a:avLst>
              <a:gd name="adj1" fmla="val 0"/>
              <a:gd name="adj2" fmla="val 16667"/>
            </a:avLst>
          </a:prstGeom>
          <a:solidFill>
            <a:srgbClr val="C27B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Setswana</a:t>
            </a:r>
            <a:endParaRPr b="1"/>
          </a:p>
          <a:p>
            <a:pPr marL="0" lvl="0" indent="0" algn="ctr" rtl="0">
              <a:spcBef>
                <a:spcPts val="0"/>
              </a:spcBef>
              <a:spcAft>
                <a:spcPts val="0"/>
              </a:spcAft>
              <a:buNone/>
            </a:pPr>
            <a:r>
              <a:rPr lang="en" b="1"/>
              <a:t>4BN-J15</a:t>
            </a:r>
            <a:endParaRPr b="1"/>
          </a:p>
        </p:txBody>
      </p:sp>
      <p:cxnSp>
        <p:nvCxnSpPr>
          <p:cNvPr id="175" name="Google Shape;175;p19"/>
          <p:cNvCxnSpPr>
            <a:cxnSpLocks/>
          </p:cNvCxnSpPr>
          <p:nvPr/>
        </p:nvCxnSpPr>
        <p:spPr>
          <a:xfrm flipH="1">
            <a:off x="736600" y="297500"/>
            <a:ext cx="1804200" cy="74700"/>
          </a:xfrm>
          <a:prstGeom prst="straightConnector1">
            <a:avLst/>
          </a:prstGeom>
          <a:noFill/>
          <a:ln w="38100" cap="flat" cmpd="sng">
            <a:solidFill>
              <a:schemeClr val="dk2"/>
            </a:solidFill>
            <a:prstDash val="solid"/>
            <a:round/>
            <a:headEnd type="none" w="med" len="med"/>
            <a:tailEnd type="triangle" w="med" len="med"/>
          </a:ln>
        </p:spPr>
      </p:cxnSp>
      <p:sp>
        <p:nvSpPr>
          <p:cNvPr id="176" name="Google Shape;176;p19"/>
          <p:cNvSpPr txBox="1"/>
          <p:nvPr/>
        </p:nvSpPr>
        <p:spPr>
          <a:xfrm>
            <a:off x="3647175" y="79950"/>
            <a:ext cx="5442600" cy="58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Barlow"/>
                <a:ea typeface="Barlow"/>
                <a:cs typeface="Barlow"/>
                <a:sym typeface="Barlow"/>
              </a:rPr>
              <a:t>If you make a mistake during the selection process, just navigate  back to slide 7.</a:t>
            </a:r>
            <a:endParaRPr sz="1500" b="1">
              <a:latin typeface="Barlow"/>
              <a:ea typeface="Barlow"/>
              <a:cs typeface="Barlow"/>
              <a:sym typeface="Barlow"/>
            </a:endParaRPr>
          </a:p>
        </p:txBody>
      </p:sp>
      <p:sp>
        <p:nvSpPr>
          <p:cNvPr id="177" name="Google Shape;177;p19">
            <a:hlinkClick r:id="rId11" action="ppaction://hlinksldjump"/>
          </p:cNvPr>
          <p:cNvSpPr/>
          <p:nvPr/>
        </p:nvSpPr>
        <p:spPr>
          <a:xfrm>
            <a:off x="1935563" y="1418075"/>
            <a:ext cx="1194000" cy="876300"/>
          </a:xfrm>
          <a:prstGeom prst="snip2DiagRect">
            <a:avLst>
              <a:gd name="adj1" fmla="val 0"/>
              <a:gd name="adj2" fmla="val 16667"/>
            </a:avLst>
          </a:prstGeom>
          <a:solidFill>
            <a:srgbClr val="A61C00"/>
          </a:solidFill>
          <a:ln w="9525" cap="flat" cmpd="sng">
            <a:solidFill>
              <a:srgbClr val="80839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Life sciences</a:t>
            </a:r>
            <a:endParaRPr b="1"/>
          </a:p>
          <a:p>
            <a:pPr marL="0" lvl="0" indent="0" algn="ctr" rtl="0">
              <a:spcBef>
                <a:spcPts val="0"/>
              </a:spcBef>
              <a:spcAft>
                <a:spcPts val="0"/>
              </a:spcAft>
              <a:buNone/>
            </a:pPr>
            <a:r>
              <a:rPr lang="en" b="1"/>
              <a:t>4BN-J02</a:t>
            </a:r>
            <a:endParaRPr b="1"/>
          </a:p>
        </p:txBody>
      </p:sp>
      <p:sp>
        <p:nvSpPr>
          <p:cNvPr id="178" name="Google Shape;178;p19">
            <a:hlinkClick r:id="rId12" action="ppaction://hlinksldjump"/>
          </p:cNvPr>
          <p:cNvSpPr/>
          <p:nvPr/>
        </p:nvSpPr>
        <p:spPr>
          <a:xfrm>
            <a:off x="3556900" y="2437850"/>
            <a:ext cx="1651200" cy="876300"/>
          </a:xfrm>
          <a:prstGeom prst="snip2DiagRect">
            <a:avLst>
              <a:gd name="adj1" fmla="val 0"/>
              <a:gd name="adj2" fmla="val 16667"/>
            </a:avLst>
          </a:prstGeom>
          <a:solidFill>
            <a:srgbClr val="A4C2F4"/>
          </a:solidFill>
          <a:ln w="9525" cap="flat" cmpd="sng">
            <a:solidFill>
              <a:srgbClr val="80839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Geography</a:t>
            </a:r>
            <a:endParaRPr b="1"/>
          </a:p>
          <a:p>
            <a:pPr marL="0" lvl="0" indent="0" algn="ctr" rtl="0">
              <a:spcBef>
                <a:spcPts val="0"/>
              </a:spcBef>
              <a:spcAft>
                <a:spcPts val="0"/>
              </a:spcAft>
              <a:buNone/>
            </a:pPr>
            <a:r>
              <a:rPr lang="en" b="1"/>
              <a:t>4BN-J07</a:t>
            </a:r>
            <a:endParaRPr b="1"/>
          </a:p>
        </p:txBody>
      </p:sp>
      <p:sp>
        <p:nvSpPr>
          <p:cNvPr id="179" name="Google Shape;179;p19">
            <a:hlinkClick r:id="rId13" action="ppaction://hlinksldjump"/>
          </p:cNvPr>
          <p:cNvSpPr/>
          <p:nvPr/>
        </p:nvSpPr>
        <p:spPr>
          <a:xfrm>
            <a:off x="5453600" y="2379175"/>
            <a:ext cx="1651200" cy="876300"/>
          </a:xfrm>
          <a:prstGeom prst="snip2DiagRect">
            <a:avLst>
              <a:gd name="adj1" fmla="val 0"/>
              <a:gd name="adj2" fmla="val 16667"/>
            </a:avLst>
          </a:prstGeom>
          <a:solidFill>
            <a:srgbClr val="9900FF"/>
          </a:solidFill>
          <a:ln w="9525" cap="flat" cmpd="sng">
            <a:solidFill>
              <a:srgbClr val="80839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Physical sciences</a:t>
            </a:r>
            <a:endParaRPr b="1"/>
          </a:p>
          <a:p>
            <a:pPr marL="0" lvl="0" indent="0" algn="ctr" rtl="0">
              <a:spcBef>
                <a:spcPts val="0"/>
              </a:spcBef>
              <a:spcAft>
                <a:spcPts val="0"/>
              </a:spcAft>
              <a:buNone/>
            </a:pPr>
            <a:r>
              <a:rPr lang="en" b="1"/>
              <a:t>4BN-J10</a:t>
            </a:r>
            <a:endParaRPr b="1"/>
          </a:p>
        </p:txBody>
      </p:sp>
      <p:sp>
        <p:nvSpPr>
          <p:cNvPr id="180" name="Google Shape;180;p19">
            <a:hlinkClick r:id="rId14" action="ppaction://hlinksldjump"/>
          </p:cNvPr>
          <p:cNvSpPr/>
          <p:nvPr/>
        </p:nvSpPr>
        <p:spPr>
          <a:xfrm>
            <a:off x="7354575" y="2369675"/>
            <a:ext cx="1651200" cy="876300"/>
          </a:xfrm>
          <a:prstGeom prst="snip2DiagRect">
            <a:avLst>
              <a:gd name="adj1" fmla="val 0"/>
              <a:gd name="adj2" fmla="val 16667"/>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Business studies</a:t>
            </a:r>
            <a:endParaRPr b="1"/>
          </a:p>
          <a:p>
            <a:pPr marL="0" lvl="0" indent="0" algn="ctr" rtl="0">
              <a:spcBef>
                <a:spcPts val="0"/>
              </a:spcBef>
              <a:spcAft>
                <a:spcPts val="0"/>
              </a:spcAft>
              <a:buNone/>
            </a:pPr>
            <a:r>
              <a:rPr lang="en" b="1"/>
              <a:t>4BN-J11</a:t>
            </a:r>
            <a:endParaRPr b="1"/>
          </a:p>
        </p:txBody>
      </p:sp>
      <p:pic>
        <p:nvPicPr>
          <p:cNvPr id="2" name="Selecting-specialisation-subject">
            <a:hlinkClick r:id="" action="ppaction://media"/>
            <a:extLst>
              <a:ext uri="{FF2B5EF4-FFF2-40B4-BE49-F238E27FC236}">
                <a16:creationId xmlns:a16="http://schemas.microsoft.com/office/drawing/2014/main" id="{63F6CA22-29B5-4C72-B1C3-679303EF53C2}"/>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84100" y="443332"/>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495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7"/>
        <p:cNvGrpSpPr/>
        <p:nvPr/>
      </p:nvGrpSpPr>
      <p:grpSpPr>
        <a:xfrm>
          <a:off x="0" y="0"/>
          <a:ext cx="0" cy="0"/>
          <a:chOff x="0" y="0"/>
          <a:chExt cx="0" cy="0"/>
        </a:xfrm>
      </p:grpSpPr>
      <p:sp>
        <p:nvSpPr>
          <p:cNvPr id="618" name="Google Shape;618;p8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70</a:t>
            </a:fld>
            <a:endParaRPr>
              <a:solidFill>
                <a:schemeClr val="accent6"/>
              </a:solidFill>
              <a:latin typeface="Lato"/>
              <a:ea typeface="Lato"/>
              <a:cs typeface="Lato"/>
              <a:sym typeface="Lato"/>
            </a:endParaRPr>
          </a:p>
        </p:txBody>
      </p:sp>
      <p:sp>
        <p:nvSpPr>
          <p:cNvPr id="619" name="Google Shape;619;p82"/>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620" name="Google Shape;620;p82"/>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24"/>
        <p:cNvGrpSpPr/>
        <p:nvPr/>
      </p:nvGrpSpPr>
      <p:grpSpPr>
        <a:xfrm>
          <a:off x="0" y="0"/>
          <a:ext cx="0" cy="0"/>
          <a:chOff x="0" y="0"/>
          <a:chExt cx="0" cy="0"/>
        </a:xfrm>
      </p:grpSpPr>
      <p:sp>
        <p:nvSpPr>
          <p:cNvPr id="625" name="Google Shape;625;p8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71</a:t>
            </a:fld>
            <a:endParaRPr>
              <a:solidFill>
                <a:schemeClr val="accent6"/>
              </a:solidFill>
              <a:latin typeface="Lato"/>
              <a:ea typeface="Lato"/>
              <a:cs typeface="Lato"/>
              <a:sym typeface="Lato"/>
            </a:endParaRPr>
          </a:p>
        </p:txBody>
      </p:sp>
      <p:sp>
        <p:nvSpPr>
          <p:cNvPr id="626" name="Google Shape;626;p83"/>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627" name="Google Shape;627;p83"/>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MATH111 (Mathematics)</a:t>
            </a:r>
            <a:endParaRPr sz="2000"/>
          </a:p>
          <a:p>
            <a:pPr marL="457200" lvl="0" indent="-355600" algn="l" rtl="0">
              <a:spcBef>
                <a:spcPts val="600"/>
              </a:spcBef>
              <a:spcAft>
                <a:spcPts val="0"/>
              </a:spcAft>
              <a:buSzPts val="2000"/>
              <a:buChar char="★"/>
            </a:pPr>
            <a:r>
              <a:rPr lang="en" sz="2000"/>
              <a:t>MATV111 (Mathematics for senior phase)</a:t>
            </a:r>
            <a:endParaRPr sz="2000"/>
          </a:p>
          <a:p>
            <a:pPr marL="457200" lvl="0" indent="-355600" algn="l" rtl="0">
              <a:spcBef>
                <a:spcPts val="600"/>
              </a:spcBef>
              <a:spcAft>
                <a:spcPts val="0"/>
              </a:spcAft>
              <a:buSzPts val="2000"/>
              <a:buChar char="★"/>
            </a:pPr>
            <a:r>
              <a:rPr lang="en" sz="2000"/>
              <a:t>MATH121 (Mathematics)</a:t>
            </a:r>
            <a:endParaRPr sz="2000"/>
          </a:p>
          <a:p>
            <a:pPr marL="457200" lvl="0" indent="-355600" algn="l" rtl="0">
              <a:spcBef>
                <a:spcPts val="600"/>
              </a:spcBef>
              <a:spcAft>
                <a:spcPts val="0"/>
              </a:spcAft>
              <a:buSzPts val="2000"/>
              <a:buChar char="★"/>
            </a:pPr>
            <a:r>
              <a:rPr lang="en" sz="2000"/>
              <a:t>MATV121 (Mathematics for senior phase)</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1"/>
        <p:cNvGrpSpPr/>
        <p:nvPr/>
      </p:nvGrpSpPr>
      <p:grpSpPr>
        <a:xfrm>
          <a:off x="0" y="0"/>
          <a:ext cx="0" cy="0"/>
          <a:chOff x="0" y="0"/>
          <a:chExt cx="0" cy="0"/>
        </a:xfrm>
      </p:grpSpPr>
      <p:sp>
        <p:nvSpPr>
          <p:cNvPr id="632" name="Google Shape;632;p8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72</a:t>
            </a:fld>
            <a:endParaRPr>
              <a:solidFill>
                <a:schemeClr val="accent6"/>
              </a:solidFill>
              <a:latin typeface="Lato"/>
              <a:ea typeface="Lato"/>
              <a:cs typeface="Lato"/>
              <a:sym typeface="Lato"/>
            </a:endParaRPr>
          </a:p>
        </p:txBody>
      </p:sp>
      <p:sp>
        <p:nvSpPr>
          <p:cNvPr id="633" name="Google Shape;633;p84"/>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634" name="Google Shape;634;p84"/>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SEFV111 (Setswana)</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SEFV121 (Setswana)</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457200" lvl="0" indent="0" algn="l" rtl="0">
              <a:spcBef>
                <a:spcPts val="600"/>
              </a:spcBef>
              <a:spcAft>
                <a:spcPts val="0"/>
              </a:spcAft>
              <a:buNone/>
            </a:pP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8"/>
        <p:cNvGrpSpPr/>
        <p:nvPr/>
      </p:nvGrpSpPr>
      <p:grpSpPr>
        <a:xfrm>
          <a:off x="0" y="0"/>
          <a:ext cx="0" cy="0"/>
          <a:chOff x="0" y="0"/>
          <a:chExt cx="0" cy="0"/>
        </a:xfrm>
      </p:grpSpPr>
      <p:sp>
        <p:nvSpPr>
          <p:cNvPr id="639" name="Google Shape;639;p85"/>
          <p:cNvSpPr txBox="1">
            <a:spLocks noGrp="1"/>
          </p:cNvSpPr>
          <p:nvPr>
            <p:ph type="ctrTitle" idx="4294967295"/>
          </p:nvPr>
        </p:nvSpPr>
        <p:spPr>
          <a:xfrm>
            <a:off x="203775" y="178100"/>
            <a:ext cx="8727900" cy="510600"/>
          </a:xfrm>
          <a:prstGeom prst="rect">
            <a:avLst/>
          </a:prstGeom>
        </p:spPr>
        <p:txBody>
          <a:bodyPr spcFirstLastPara="1" wrap="square" lIns="91425" tIns="91425" rIns="91425" bIns="91425" anchor="b" anchorCtr="0">
            <a:noAutofit/>
          </a:bodyPr>
          <a:lstStyle/>
          <a:p>
            <a:pPr marL="0" lvl="0" indent="0" algn="ctr" rtl="0">
              <a:lnSpc>
                <a:spcPct val="70000"/>
              </a:lnSpc>
              <a:spcBef>
                <a:spcPts val="0"/>
              </a:spcBef>
              <a:spcAft>
                <a:spcPts val="0"/>
              </a:spcAft>
              <a:buNone/>
            </a:pPr>
            <a:r>
              <a:rPr lang="en" sz="3500">
                <a:solidFill>
                  <a:schemeClr val="accent1"/>
                </a:solidFill>
              </a:rPr>
              <a:t>Select your second specialisation subject</a:t>
            </a:r>
            <a:endParaRPr sz="3500">
              <a:solidFill>
                <a:schemeClr val="accent1"/>
              </a:solidFill>
            </a:endParaRPr>
          </a:p>
        </p:txBody>
      </p:sp>
      <p:sp>
        <p:nvSpPr>
          <p:cNvPr id="640" name="Google Shape;640;p85"/>
          <p:cNvSpPr txBox="1">
            <a:spLocks noGrp="1"/>
          </p:cNvSpPr>
          <p:nvPr>
            <p:ph type="subTitle" idx="4294967295"/>
          </p:nvPr>
        </p:nvSpPr>
        <p:spPr>
          <a:xfrm>
            <a:off x="408375" y="797550"/>
            <a:ext cx="8523300" cy="4095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sz="2200"/>
          </a:p>
          <a:p>
            <a:pPr marL="457200" lvl="0" indent="-381000" algn="l" rtl="0">
              <a:spcBef>
                <a:spcPts val="600"/>
              </a:spcBef>
              <a:spcAft>
                <a:spcPts val="0"/>
              </a:spcAft>
              <a:buSzPts val="2400"/>
              <a:buChar char="●"/>
            </a:pPr>
            <a:r>
              <a:rPr lang="en" sz="2200" u="sng">
                <a:solidFill>
                  <a:schemeClr val="hlink"/>
                </a:solidFill>
                <a:hlinkClick r:id="rId3" action="ppaction://hlinksldjump"/>
              </a:rPr>
              <a:t>English</a:t>
            </a:r>
            <a:r>
              <a:rPr lang="en" sz="2200" b="1">
                <a:latin typeface="Barlow"/>
                <a:ea typeface="Barlow"/>
                <a:cs typeface="Barlow"/>
                <a:sym typeface="Barlow"/>
              </a:rPr>
              <a:t> </a:t>
            </a:r>
            <a:r>
              <a:rPr lang="en" sz="1700"/>
              <a:t>(PREREQUISITE = at least 50% for English Home Language in matric OR at least 60% for English First Additional Language in matric)</a:t>
            </a:r>
            <a:endParaRPr sz="1700"/>
          </a:p>
          <a:p>
            <a:pPr marL="457200" lvl="0" indent="-368300" algn="l" rtl="0">
              <a:spcBef>
                <a:spcPts val="600"/>
              </a:spcBef>
              <a:spcAft>
                <a:spcPts val="0"/>
              </a:spcAft>
              <a:buSzPts val="2200"/>
              <a:buChar char="●"/>
            </a:pPr>
            <a:r>
              <a:rPr lang="en" sz="2200" u="sng">
                <a:solidFill>
                  <a:schemeClr val="hlink"/>
                </a:solidFill>
                <a:hlinkClick r:id="rId4" action="ppaction://hlinksldjump"/>
              </a:rPr>
              <a:t>Geography</a:t>
            </a:r>
            <a:endParaRPr sz="2200"/>
          </a:p>
          <a:p>
            <a:pPr marL="457200" lvl="0" indent="-381000" algn="l" rtl="0">
              <a:lnSpc>
                <a:spcPct val="100000"/>
              </a:lnSpc>
              <a:spcBef>
                <a:spcPts val="0"/>
              </a:spcBef>
              <a:spcAft>
                <a:spcPts val="0"/>
              </a:spcAft>
              <a:buSzPts val="2400"/>
              <a:buChar char="●"/>
            </a:pPr>
            <a:r>
              <a:rPr lang="en" sz="2200" u="sng">
                <a:solidFill>
                  <a:schemeClr val="hlink"/>
                </a:solidFill>
                <a:hlinkClick r:id="rId5" action="ppaction://hlinksldjump"/>
              </a:rPr>
              <a:t>Life sciences</a:t>
            </a:r>
            <a:r>
              <a:rPr lang="en" sz="2200"/>
              <a:t> </a:t>
            </a:r>
            <a:r>
              <a:rPr lang="en" sz="1600"/>
              <a:t>(PREREQUISITE = at least 50% for Life Sciences in </a:t>
            </a:r>
            <a:r>
              <a:rPr lang="en" sz="1700"/>
              <a:t>matric)</a:t>
            </a:r>
            <a:endParaRPr sz="2200"/>
          </a:p>
        </p:txBody>
      </p:sp>
      <p:sp>
        <p:nvSpPr>
          <p:cNvPr id="641" name="Google Shape;641;p8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73</a:t>
            </a:fld>
            <a:endParaRPr>
              <a:solidFill>
                <a:schemeClr val="accent6"/>
              </a:solidFill>
              <a:latin typeface="Lato"/>
              <a:ea typeface="Lato"/>
              <a:cs typeface="Lato"/>
              <a:sym typeface="Lato"/>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45"/>
        <p:cNvGrpSpPr/>
        <p:nvPr/>
      </p:nvGrpSpPr>
      <p:grpSpPr>
        <a:xfrm>
          <a:off x="0" y="0"/>
          <a:ext cx="0" cy="0"/>
          <a:chOff x="0" y="0"/>
          <a:chExt cx="0" cy="0"/>
        </a:xfrm>
      </p:grpSpPr>
      <p:sp>
        <p:nvSpPr>
          <p:cNvPr id="646" name="Google Shape;646;p8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74</a:t>
            </a:fld>
            <a:endParaRPr>
              <a:solidFill>
                <a:schemeClr val="accent6"/>
              </a:solidFill>
              <a:latin typeface="Lato"/>
              <a:ea typeface="Lato"/>
              <a:cs typeface="Lato"/>
              <a:sym typeface="Lato"/>
            </a:endParaRPr>
          </a:p>
        </p:txBody>
      </p:sp>
      <p:sp>
        <p:nvSpPr>
          <p:cNvPr id="647" name="Google Shape;647;p86"/>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648" name="Google Shape;648;p86"/>
          <p:cNvSpPr txBox="1">
            <a:spLocks noGrp="1"/>
          </p:cNvSpPr>
          <p:nvPr>
            <p:ph type="body" idx="2"/>
          </p:nvPr>
        </p:nvSpPr>
        <p:spPr>
          <a:xfrm>
            <a:off x="990450" y="132962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b="1">
              <a:latin typeface="Barlow"/>
              <a:ea typeface="Barlow"/>
              <a:cs typeface="Barlow"/>
              <a:sym typeface="Barlow"/>
            </a:endParaRPr>
          </a:p>
          <a:p>
            <a:pPr marL="457200" lvl="0" indent="-355600" algn="l" rtl="0">
              <a:spcBef>
                <a:spcPts val="600"/>
              </a:spcBef>
              <a:spcAft>
                <a:spcPts val="0"/>
              </a:spcAft>
              <a:buSzPts val="2000"/>
              <a:buChar char="★"/>
            </a:pPr>
            <a:r>
              <a:rPr lang="en" sz="2000"/>
              <a:t>ENGV111 (English)</a:t>
            </a:r>
            <a:endParaRPr sz="2000"/>
          </a:p>
          <a:p>
            <a:pPr marL="457200" lvl="0" indent="-355600" algn="l" rtl="0">
              <a:spcBef>
                <a:spcPts val="600"/>
              </a:spcBef>
              <a:spcAft>
                <a:spcPts val="0"/>
              </a:spcAft>
              <a:buSzPts val="2000"/>
              <a:buChar char="★"/>
            </a:pPr>
            <a:r>
              <a:rPr lang="en" sz="2000"/>
              <a:t>ENGV121 (English) </a:t>
            </a:r>
            <a:r>
              <a:rPr lang="en">
                <a:latin typeface="Barlow SemiBold"/>
                <a:ea typeface="Barlow SemiBold"/>
                <a:cs typeface="Barlow SemiBold"/>
                <a:sym typeface="Barlow SemiBold"/>
              </a:rPr>
              <a:t>[PREREQUISITE = a participation mark of at least 40% for ENGV111]</a:t>
            </a:r>
            <a:endParaRPr sz="2000"/>
          </a:p>
          <a:p>
            <a:pPr marL="457200" lvl="0" indent="0" algn="l" rtl="0">
              <a:spcBef>
                <a:spcPts val="600"/>
              </a:spcBef>
              <a:spcAft>
                <a:spcPts val="0"/>
              </a:spcAft>
              <a:buNone/>
            </a:pP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2"/>
        <p:cNvGrpSpPr/>
        <p:nvPr/>
      </p:nvGrpSpPr>
      <p:grpSpPr>
        <a:xfrm>
          <a:off x="0" y="0"/>
          <a:ext cx="0" cy="0"/>
          <a:chOff x="0" y="0"/>
          <a:chExt cx="0" cy="0"/>
        </a:xfrm>
      </p:grpSpPr>
      <p:sp>
        <p:nvSpPr>
          <p:cNvPr id="653" name="Google Shape;653;p87"/>
          <p:cNvSpPr txBox="1">
            <a:spLocks noGrp="1"/>
          </p:cNvSpPr>
          <p:nvPr>
            <p:ph type="body" idx="1"/>
          </p:nvPr>
        </p:nvSpPr>
        <p:spPr>
          <a:xfrm>
            <a:off x="1055875" y="1384200"/>
            <a:ext cx="7424700" cy="37593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All compulsory modules listed on slide 6</a:t>
            </a:r>
            <a:endParaRPr/>
          </a:p>
          <a:p>
            <a:pPr marL="457200" lvl="0" indent="0" algn="l" rtl="0">
              <a:spcBef>
                <a:spcPts val="600"/>
              </a:spcBef>
              <a:spcAft>
                <a:spcPts val="0"/>
              </a:spcAft>
              <a:buNone/>
            </a:pPr>
            <a:r>
              <a:rPr lang="en" b="1">
                <a:latin typeface="Barlow"/>
                <a:ea typeface="Barlow"/>
                <a:cs typeface="Barlow"/>
                <a:sym typeface="Barlow"/>
              </a:rPr>
              <a:t>AND</a:t>
            </a:r>
            <a:endParaRPr/>
          </a:p>
          <a:p>
            <a:pPr marL="457200" lvl="0" indent="-355600" algn="l" rtl="0">
              <a:spcBef>
                <a:spcPts val="600"/>
              </a:spcBef>
              <a:spcAft>
                <a:spcPts val="0"/>
              </a:spcAft>
              <a:buSzPts val="2000"/>
              <a:buChar char="★"/>
            </a:pPr>
            <a:r>
              <a:rPr lang="en"/>
              <a:t>GEOE112 (Geography)</a:t>
            </a:r>
            <a:endParaRPr/>
          </a:p>
          <a:p>
            <a:pPr marL="457200" lvl="0" indent="-355600" algn="l" rtl="0">
              <a:spcBef>
                <a:spcPts val="600"/>
              </a:spcBef>
              <a:spcAft>
                <a:spcPts val="0"/>
              </a:spcAft>
              <a:buSzPts val="2000"/>
              <a:buChar char="★"/>
            </a:pPr>
            <a:r>
              <a:rPr lang="en"/>
              <a:t>GEOE122 (Geography)</a:t>
            </a: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654" name="Google Shape;654;p8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655" name="Google Shape;655;p8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75</a:t>
            </a:fld>
            <a:endParaRPr>
              <a:solidFill>
                <a:schemeClr val="accent6"/>
              </a:solidFill>
              <a:latin typeface="Lato"/>
              <a:ea typeface="Lato"/>
              <a:cs typeface="Lato"/>
              <a:sym typeface="Lato"/>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59"/>
        <p:cNvGrpSpPr/>
        <p:nvPr/>
      </p:nvGrpSpPr>
      <p:grpSpPr>
        <a:xfrm>
          <a:off x="0" y="0"/>
          <a:ext cx="0" cy="0"/>
          <a:chOff x="0" y="0"/>
          <a:chExt cx="0" cy="0"/>
        </a:xfrm>
      </p:grpSpPr>
      <p:sp>
        <p:nvSpPr>
          <p:cNvPr id="660" name="Google Shape;660;p88"/>
          <p:cNvSpPr txBox="1">
            <a:spLocks noGrp="1"/>
          </p:cNvSpPr>
          <p:nvPr>
            <p:ph type="body" idx="1"/>
          </p:nvPr>
        </p:nvSpPr>
        <p:spPr>
          <a:xfrm>
            <a:off x="1079500" y="1384300"/>
            <a:ext cx="7424700" cy="37593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All compulsory modules listed on slide 6</a:t>
            </a:r>
            <a:endParaRPr/>
          </a:p>
          <a:p>
            <a:pPr marL="457200" lvl="0" indent="0" algn="l" rtl="0">
              <a:spcBef>
                <a:spcPts val="600"/>
              </a:spcBef>
              <a:spcAft>
                <a:spcPts val="0"/>
              </a:spcAft>
              <a:buNone/>
            </a:pPr>
            <a:r>
              <a:rPr lang="en" b="1">
                <a:latin typeface="Barlow"/>
                <a:ea typeface="Barlow"/>
                <a:cs typeface="Barlow"/>
                <a:sym typeface="Barlow"/>
              </a:rPr>
              <a:t>AND</a:t>
            </a:r>
            <a:endParaRPr/>
          </a:p>
          <a:p>
            <a:pPr marL="457200" lvl="0" indent="-355600" algn="l" rtl="0">
              <a:spcBef>
                <a:spcPts val="600"/>
              </a:spcBef>
              <a:spcAft>
                <a:spcPts val="0"/>
              </a:spcAft>
              <a:buSzPts val="2000"/>
              <a:buChar char="★"/>
            </a:pPr>
            <a:r>
              <a:rPr lang="en"/>
              <a:t>LIFE112 (Life sciences)</a:t>
            </a:r>
            <a:endParaRPr/>
          </a:p>
          <a:p>
            <a:pPr marL="457200" lvl="0" indent="-355600" algn="l" rtl="0">
              <a:spcBef>
                <a:spcPts val="600"/>
              </a:spcBef>
              <a:spcAft>
                <a:spcPts val="0"/>
              </a:spcAft>
              <a:buSzPts val="2000"/>
              <a:buChar char="★"/>
            </a:pPr>
            <a:r>
              <a:rPr lang="en"/>
              <a:t>LIFE122 (Life sciences)</a:t>
            </a: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661" name="Google Shape;661;p88"/>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662" name="Google Shape;662;p8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76</a:t>
            </a:fld>
            <a:endParaRPr>
              <a:solidFill>
                <a:schemeClr val="accent6"/>
              </a:solidFill>
              <a:latin typeface="Lato"/>
              <a:ea typeface="Lato"/>
              <a:cs typeface="Lato"/>
              <a:sym typeface="Lato"/>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66"/>
        <p:cNvGrpSpPr/>
        <p:nvPr/>
      </p:nvGrpSpPr>
      <p:grpSpPr>
        <a:xfrm>
          <a:off x="0" y="0"/>
          <a:ext cx="0" cy="0"/>
          <a:chOff x="0" y="0"/>
          <a:chExt cx="0" cy="0"/>
        </a:xfrm>
      </p:grpSpPr>
      <p:sp>
        <p:nvSpPr>
          <p:cNvPr id="667" name="Google Shape;667;p89"/>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Select your second specialisation subject:</a:t>
            </a:r>
            <a:endParaRPr/>
          </a:p>
        </p:txBody>
      </p:sp>
      <p:sp>
        <p:nvSpPr>
          <p:cNvPr id="668" name="Google Shape;668;p8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77</a:t>
            </a:fld>
            <a:endParaRPr>
              <a:solidFill>
                <a:schemeClr val="accent6"/>
              </a:solidFill>
              <a:latin typeface="Lato"/>
              <a:ea typeface="Lato"/>
              <a:cs typeface="Lato"/>
              <a:sym typeface="Lato"/>
            </a:endParaRPr>
          </a:p>
        </p:txBody>
      </p:sp>
      <p:sp>
        <p:nvSpPr>
          <p:cNvPr id="669" name="Google Shape;669;p89"/>
          <p:cNvSpPr txBox="1"/>
          <p:nvPr/>
        </p:nvSpPr>
        <p:spPr>
          <a:xfrm>
            <a:off x="941850" y="1388150"/>
            <a:ext cx="7562400" cy="36282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Font typeface="Barlow Light"/>
              <a:buChar char="●"/>
            </a:pPr>
            <a:r>
              <a:rPr lang="en" sz="2200" u="sng">
                <a:solidFill>
                  <a:schemeClr val="hlink"/>
                </a:solidFill>
                <a:latin typeface="Barlow Light"/>
                <a:ea typeface="Barlow Light"/>
                <a:cs typeface="Barlow Light"/>
                <a:sym typeface="Barlow Light"/>
                <a:hlinkClick r:id="rId3" action="ppaction://hlinksldjump"/>
              </a:rPr>
              <a:t>Accounting</a:t>
            </a:r>
            <a:r>
              <a:rPr lang="en" sz="2200">
                <a:latin typeface="Barlow Light"/>
                <a:ea typeface="Barlow Light"/>
                <a:cs typeface="Barlow Light"/>
                <a:sym typeface="Barlow Light"/>
              </a:rPr>
              <a:t> </a:t>
            </a:r>
            <a:r>
              <a:rPr lang="en" sz="1700">
                <a:solidFill>
                  <a:schemeClr val="dk1"/>
                </a:solidFill>
                <a:latin typeface="Barlow Light"/>
                <a:ea typeface="Barlow Light"/>
                <a:cs typeface="Barlow Light"/>
                <a:sym typeface="Barlow Light"/>
              </a:rPr>
              <a:t>(PREREQUISITE = at least 50% for Accounting in matric)</a:t>
            </a:r>
            <a:endParaRPr sz="2400">
              <a:solidFill>
                <a:schemeClr val="dk1"/>
              </a:solidFill>
              <a:latin typeface="Barlow Light"/>
              <a:ea typeface="Barlow Light"/>
              <a:cs typeface="Barlow Light"/>
              <a:sym typeface="Barlow Light"/>
            </a:endParaRPr>
          </a:p>
          <a:p>
            <a:pPr marL="457200" lvl="0" indent="-368300" algn="l" rtl="0">
              <a:spcBef>
                <a:spcPts val="0"/>
              </a:spcBef>
              <a:spcAft>
                <a:spcPts val="0"/>
              </a:spcAft>
              <a:buSzPts val="2200"/>
              <a:buFont typeface="Barlow Light"/>
              <a:buChar char="●"/>
            </a:pPr>
            <a:r>
              <a:rPr lang="en" sz="2200" u="sng">
                <a:solidFill>
                  <a:schemeClr val="hlink"/>
                </a:solidFill>
                <a:latin typeface="Barlow Light"/>
                <a:ea typeface="Barlow Light"/>
                <a:cs typeface="Barlow Light"/>
                <a:sym typeface="Barlow Light"/>
                <a:hlinkClick r:id="rId4" action="ppaction://hlinksldjump"/>
              </a:rPr>
              <a:t>Business studies</a:t>
            </a:r>
            <a:endParaRPr sz="2000">
              <a:latin typeface="Barlow Light"/>
              <a:ea typeface="Barlow Light"/>
              <a:cs typeface="Barlow Light"/>
              <a:sym typeface="Barlow Light"/>
            </a:endParaRPr>
          </a:p>
          <a:p>
            <a:pPr marL="457200" lvl="0" indent="-368300" algn="l" rtl="0">
              <a:spcBef>
                <a:spcPts val="0"/>
              </a:spcBef>
              <a:spcAft>
                <a:spcPts val="0"/>
              </a:spcAft>
              <a:buSzPts val="2200"/>
              <a:buFont typeface="Barlow Light"/>
              <a:buChar char="●"/>
            </a:pPr>
            <a:r>
              <a:rPr lang="en" sz="2200" u="sng">
                <a:solidFill>
                  <a:schemeClr val="hlink"/>
                </a:solidFill>
                <a:latin typeface="Barlow Light"/>
                <a:ea typeface="Barlow Light"/>
                <a:cs typeface="Barlow Light"/>
                <a:sym typeface="Barlow Light"/>
                <a:hlinkClick r:id="rId5" action="ppaction://hlinksldjump"/>
              </a:rPr>
              <a:t>History</a:t>
            </a:r>
            <a:endParaRPr sz="2200">
              <a:latin typeface="Barlow Light"/>
              <a:ea typeface="Barlow Light"/>
              <a:cs typeface="Barlow Light"/>
              <a:sym typeface="Barlow Light"/>
            </a:endParaRPr>
          </a:p>
          <a:p>
            <a:pPr marL="457200" lvl="0" indent="-317500" algn="l" rtl="0">
              <a:spcBef>
                <a:spcPts val="0"/>
              </a:spcBef>
              <a:spcAft>
                <a:spcPts val="0"/>
              </a:spcAft>
              <a:buSzPts val="1400"/>
              <a:buFont typeface="Barlow Light"/>
              <a:buChar char="●"/>
            </a:pPr>
            <a:r>
              <a:rPr lang="en" sz="2200" u="sng">
                <a:solidFill>
                  <a:schemeClr val="hlink"/>
                </a:solidFill>
                <a:latin typeface="Barlow Light"/>
                <a:ea typeface="Barlow Light"/>
                <a:cs typeface="Barlow Light"/>
                <a:sym typeface="Barlow Light"/>
                <a:hlinkClick r:id="rId6" action="ppaction://hlinksldjump"/>
              </a:rPr>
              <a:t>Life sciences</a:t>
            </a:r>
            <a:r>
              <a:rPr lang="en" sz="2200">
                <a:solidFill>
                  <a:schemeClr val="dk1"/>
                </a:solidFill>
                <a:latin typeface="Barlow Light"/>
                <a:ea typeface="Barlow Light"/>
                <a:cs typeface="Barlow Light"/>
                <a:sym typeface="Barlow Light"/>
              </a:rPr>
              <a:t> </a:t>
            </a:r>
            <a:r>
              <a:rPr lang="en" sz="1600">
                <a:solidFill>
                  <a:schemeClr val="dk1"/>
                </a:solidFill>
                <a:latin typeface="Barlow Light"/>
                <a:ea typeface="Barlow Light"/>
                <a:cs typeface="Barlow Light"/>
                <a:sym typeface="Barlow Light"/>
              </a:rPr>
              <a:t>(PREREQUISITE = at least 50% for Life Sciences in </a:t>
            </a:r>
            <a:r>
              <a:rPr lang="en" sz="1700">
                <a:solidFill>
                  <a:schemeClr val="dk1"/>
                </a:solidFill>
                <a:latin typeface="Barlow Light"/>
                <a:ea typeface="Barlow Light"/>
                <a:cs typeface="Barlow Light"/>
                <a:sym typeface="Barlow Light"/>
              </a:rPr>
              <a:t>matric)</a:t>
            </a:r>
            <a:endParaRPr sz="2200">
              <a:latin typeface="Barlow Light"/>
              <a:ea typeface="Barlow Light"/>
              <a:cs typeface="Barlow Light"/>
              <a:sym typeface="Barlow Light"/>
            </a:endParaRPr>
          </a:p>
          <a:p>
            <a:pPr marL="0" lvl="0" indent="0" algn="l" rtl="0">
              <a:spcBef>
                <a:spcPts val="0"/>
              </a:spcBef>
              <a:spcAft>
                <a:spcPts val="0"/>
              </a:spcAft>
              <a:buNone/>
            </a:pPr>
            <a:endParaRPr sz="2200">
              <a:latin typeface="Barlow Light"/>
              <a:ea typeface="Barlow Light"/>
              <a:cs typeface="Barlow Light"/>
              <a:sym typeface="Barlow Light"/>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73"/>
        <p:cNvGrpSpPr/>
        <p:nvPr/>
      </p:nvGrpSpPr>
      <p:grpSpPr>
        <a:xfrm>
          <a:off x="0" y="0"/>
          <a:ext cx="0" cy="0"/>
          <a:chOff x="0" y="0"/>
          <a:chExt cx="0" cy="0"/>
        </a:xfrm>
      </p:grpSpPr>
      <p:sp>
        <p:nvSpPr>
          <p:cNvPr id="674" name="Google Shape;674;p9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78</a:t>
            </a:fld>
            <a:endParaRPr>
              <a:solidFill>
                <a:schemeClr val="accent6"/>
              </a:solidFill>
              <a:latin typeface="Lato"/>
              <a:ea typeface="Lato"/>
              <a:cs typeface="Lato"/>
              <a:sym typeface="Lato"/>
            </a:endParaRPr>
          </a:p>
        </p:txBody>
      </p:sp>
      <p:sp>
        <p:nvSpPr>
          <p:cNvPr id="675" name="Google Shape;675;p90"/>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676" name="Google Shape;676;p90"/>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PHSE112 (Physical sciences)</a:t>
            </a:r>
            <a:endParaRPr sz="2000"/>
          </a:p>
          <a:p>
            <a:pPr marL="457200" lvl="0" indent="-355600" algn="l" rtl="0">
              <a:spcBef>
                <a:spcPts val="600"/>
              </a:spcBef>
              <a:spcAft>
                <a:spcPts val="0"/>
              </a:spcAft>
              <a:buSzPts val="2000"/>
              <a:buChar char="★"/>
            </a:pPr>
            <a:r>
              <a:rPr lang="en" sz="2000"/>
              <a:t>ACCE112 (Accounting)</a:t>
            </a:r>
            <a:endParaRPr sz="2000"/>
          </a:p>
          <a:p>
            <a:pPr marL="457200" lvl="0" indent="-355600" algn="l" rtl="0">
              <a:spcBef>
                <a:spcPts val="600"/>
              </a:spcBef>
              <a:spcAft>
                <a:spcPts val="0"/>
              </a:spcAft>
              <a:buSzPts val="2000"/>
              <a:buChar char="★"/>
            </a:pPr>
            <a:r>
              <a:rPr lang="en" sz="2000"/>
              <a:t>NSSP111 (Natural sciences)</a:t>
            </a:r>
            <a:endParaRPr sz="2000"/>
          </a:p>
          <a:p>
            <a:pPr marL="457200" lvl="0" indent="-355600" algn="l" rtl="0">
              <a:spcBef>
                <a:spcPts val="600"/>
              </a:spcBef>
              <a:spcAft>
                <a:spcPts val="0"/>
              </a:spcAft>
              <a:buSzPts val="2000"/>
              <a:buChar char="★"/>
            </a:pPr>
            <a:r>
              <a:rPr lang="en" sz="2000"/>
              <a:t>PHSE122 (Physical sciences)</a:t>
            </a:r>
            <a:endParaRPr sz="2000"/>
          </a:p>
          <a:p>
            <a:pPr marL="457200" lvl="0" indent="-355600" algn="l" rtl="0">
              <a:spcBef>
                <a:spcPts val="600"/>
              </a:spcBef>
              <a:spcAft>
                <a:spcPts val="0"/>
              </a:spcAft>
              <a:buSzPts val="2000"/>
              <a:buChar char="★"/>
            </a:pPr>
            <a:r>
              <a:rPr lang="en" sz="2000"/>
              <a:t>ACCE122 (Accounting)</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80"/>
        <p:cNvGrpSpPr/>
        <p:nvPr/>
      </p:nvGrpSpPr>
      <p:grpSpPr>
        <a:xfrm>
          <a:off x="0" y="0"/>
          <a:ext cx="0" cy="0"/>
          <a:chOff x="0" y="0"/>
          <a:chExt cx="0" cy="0"/>
        </a:xfrm>
      </p:grpSpPr>
      <p:sp>
        <p:nvSpPr>
          <p:cNvPr id="681" name="Google Shape;681;p9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79</a:t>
            </a:fld>
            <a:endParaRPr>
              <a:solidFill>
                <a:schemeClr val="accent6"/>
              </a:solidFill>
              <a:latin typeface="Lato"/>
              <a:ea typeface="Lato"/>
              <a:cs typeface="Lato"/>
              <a:sym typeface="Lato"/>
            </a:endParaRPr>
          </a:p>
        </p:txBody>
      </p:sp>
      <p:sp>
        <p:nvSpPr>
          <p:cNvPr id="682" name="Google Shape;682;p91"/>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683" name="Google Shape;683;p91"/>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PHSE112 (Physical sciences)</a:t>
            </a:r>
            <a:endParaRPr sz="2000"/>
          </a:p>
          <a:p>
            <a:pPr marL="457200" lvl="0" indent="-355600" algn="l" rtl="0">
              <a:spcBef>
                <a:spcPts val="600"/>
              </a:spcBef>
              <a:spcAft>
                <a:spcPts val="0"/>
              </a:spcAft>
              <a:buSzPts val="2000"/>
              <a:buChar char="★"/>
            </a:pPr>
            <a:r>
              <a:rPr lang="en" sz="2000"/>
              <a:t>NSSP111 (Natural sciences)</a:t>
            </a:r>
            <a:endParaRPr sz="2000"/>
          </a:p>
          <a:p>
            <a:pPr marL="457200" lvl="0" indent="-355600" algn="l" rtl="0">
              <a:spcBef>
                <a:spcPts val="600"/>
              </a:spcBef>
              <a:spcAft>
                <a:spcPts val="0"/>
              </a:spcAft>
              <a:buSzPts val="2000"/>
              <a:buChar char="★"/>
            </a:pPr>
            <a:r>
              <a:rPr lang="en" sz="2000"/>
              <a:t>PHSE122 (Physical sciences)</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457200" lvl="0" indent="0" algn="l" rtl="0">
              <a:spcBef>
                <a:spcPts val="600"/>
              </a:spcBef>
              <a:spcAft>
                <a:spcPts val="0"/>
              </a:spcAft>
              <a:buNone/>
            </a:pP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4"/>
        <p:cNvGrpSpPr/>
        <p:nvPr/>
      </p:nvGrpSpPr>
      <p:grpSpPr>
        <a:xfrm>
          <a:off x="0" y="0"/>
          <a:ext cx="0" cy="0"/>
          <a:chOff x="0" y="0"/>
          <a:chExt cx="0" cy="0"/>
        </a:xfrm>
      </p:grpSpPr>
      <p:sp>
        <p:nvSpPr>
          <p:cNvPr id="185" name="Google Shape;185;p20"/>
          <p:cNvSpPr txBox="1">
            <a:spLocks noGrp="1"/>
          </p:cNvSpPr>
          <p:nvPr>
            <p:ph type="ctrTitle" idx="4294967295"/>
          </p:nvPr>
        </p:nvSpPr>
        <p:spPr>
          <a:xfrm>
            <a:off x="821875" y="178100"/>
            <a:ext cx="7812000" cy="738600"/>
          </a:xfrm>
          <a:prstGeom prst="rect">
            <a:avLst/>
          </a:prstGeom>
        </p:spPr>
        <p:txBody>
          <a:bodyPr spcFirstLastPara="1" wrap="square" lIns="91425" tIns="91425" rIns="91425" bIns="91425" anchor="b" anchorCtr="0">
            <a:noAutofit/>
          </a:bodyPr>
          <a:lstStyle/>
          <a:p>
            <a:pPr marL="0" lvl="0" indent="0" algn="ctr" rtl="0">
              <a:lnSpc>
                <a:spcPct val="70000"/>
              </a:lnSpc>
              <a:spcBef>
                <a:spcPts val="0"/>
              </a:spcBef>
              <a:spcAft>
                <a:spcPts val="0"/>
              </a:spcAft>
              <a:buNone/>
            </a:pPr>
            <a:r>
              <a:rPr lang="en" sz="3600">
                <a:solidFill>
                  <a:schemeClr val="accent1"/>
                </a:solidFill>
              </a:rPr>
              <a:t>Select your second specialisation subject</a:t>
            </a:r>
            <a:endParaRPr sz="3600">
              <a:solidFill>
                <a:schemeClr val="accent1"/>
              </a:solidFill>
            </a:endParaRPr>
          </a:p>
        </p:txBody>
      </p:sp>
      <p:sp>
        <p:nvSpPr>
          <p:cNvPr id="186" name="Google Shape;186;p20"/>
          <p:cNvSpPr txBox="1">
            <a:spLocks noGrp="1"/>
          </p:cNvSpPr>
          <p:nvPr>
            <p:ph type="subTitle" idx="4294967295"/>
          </p:nvPr>
        </p:nvSpPr>
        <p:spPr>
          <a:xfrm>
            <a:off x="386125" y="809025"/>
            <a:ext cx="8683500" cy="3991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sz="2000"/>
          </a:p>
          <a:p>
            <a:pPr marL="457200" lvl="0" indent="-381000" algn="l" rtl="0">
              <a:spcBef>
                <a:spcPts val="600"/>
              </a:spcBef>
              <a:spcAft>
                <a:spcPts val="0"/>
              </a:spcAft>
              <a:buSzPts val="2400"/>
              <a:buChar char="●"/>
            </a:pPr>
            <a:r>
              <a:rPr lang="en" sz="2000" u="sng">
                <a:solidFill>
                  <a:schemeClr val="hlink"/>
                </a:solidFill>
                <a:hlinkClick r:id="" action="ppaction://noaction"/>
              </a:rPr>
              <a:t>English</a:t>
            </a:r>
            <a:r>
              <a:rPr lang="en" sz="2000" b="1">
                <a:latin typeface="Barlow"/>
                <a:ea typeface="Barlow"/>
                <a:cs typeface="Barlow"/>
                <a:sym typeface="Barlow"/>
              </a:rPr>
              <a:t> </a:t>
            </a:r>
            <a:r>
              <a:rPr lang="en" sz="1500"/>
              <a:t>(PREREQUISITE = at least 50% for English Home Language in matric OR at least 60% for English First Additional Language in matric)</a:t>
            </a:r>
            <a:endParaRPr sz="1500"/>
          </a:p>
          <a:p>
            <a:pPr marL="457200" lvl="0" indent="-355600" algn="l" rtl="0">
              <a:spcBef>
                <a:spcPts val="600"/>
              </a:spcBef>
              <a:spcAft>
                <a:spcPts val="0"/>
              </a:spcAft>
              <a:buSzPts val="2000"/>
              <a:buChar char="●"/>
            </a:pPr>
            <a:r>
              <a:rPr lang="en" sz="2000" u="sng">
                <a:solidFill>
                  <a:schemeClr val="hlink"/>
                </a:solidFill>
                <a:hlinkClick r:id="rId3" action="ppaction://hlinksldjump"/>
              </a:rPr>
              <a:t>Geography</a:t>
            </a:r>
            <a:endParaRPr sz="2000"/>
          </a:p>
          <a:p>
            <a:pPr marL="457200" lvl="0" indent="-355600" algn="l" rtl="0">
              <a:spcBef>
                <a:spcPts val="600"/>
              </a:spcBef>
              <a:spcAft>
                <a:spcPts val="0"/>
              </a:spcAft>
              <a:buSzPts val="2000"/>
              <a:buChar char="●"/>
            </a:pPr>
            <a:r>
              <a:rPr lang="en" sz="2000" u="sng">
                <a:solidFill>
                  <a:schemeClr val="hlink"/>
                </a:solidFill>
                <a:hlinkClick r:id="rId4" action="ppaction://hlinksldjump"/>
              </a:rPr>
              <a:t>History</a:t>
            </a:r>
            <a:r>
              <a:rPr lang="en" sz="2000"/>
              <a:t> </a:t>
            </a:r>
            <a:endParaRPr sz="2000" b="1">
              <a:latin typeface="Barlow"/>
              <a:ea typeface="Barlow"/>
              <a:cs typeface="Barlow"/>
              <a:sym typeface="Barlow"/>
            </a:endParaRPr>
          </a:p>
          <a:p>
            <a:pPr marL="457200" lvl="0" indent="-381000" algn="l" rtl="0">
              <a:spcBef>
                <a:spcPts val="600"/>
              </a:spcBef>
              <a:spcAft>
                <a:spcPts val="0"/>
              </a:spcAft>
              <a:buSzPts val="2400"/>
              <a:buChar char="●"/>
            </a:pPr>
            <a:r>
              <a:rPr lang="en" sz="2000" u="sng">
                <a:solidFill>
                  <a:schemeClr val="hlink"/>
                </a:solidFill>
                <a:hlinkClick r:id="rId5" action="ppaction://hlinksldjump"/>
              </a:rPr>
              <a:t>Mathematics </a:t>
            </a:r>
            <a:r>
              <a:rPr lang="en" sz="1500"/>
              <a:t>(PREREQUISITE = at least 60% for Mathematics in matric)</a:t>
            </a:r>
            <a:endParaRPr sz="2000"/>
          </a:p>
          <a:p>
            <a:pPr marL="457200" lvl="0" indent="-381000" algn="l" rtl="0">
              <a:spcBef>
                <a:spcPts val="600"/>
              </a:spcBef>
              <a:spcAft>
                <a:spcPts val="0"/>
              </a:spcAft>
              <a:buSzPts val="2400"/>
              <a:buChar char="●"/>
            </a:pPr>
            <a:r>
              <a:rPr lang="en" sz="2000" u="sng">
                <a:solidFill>
                  <a:schemeClr val="hlink"/>
                </a:solidFill>
                <a:hlinkClick r:id="rId6" action="ppaction://hlinksldjump"/>
              </a:rPr>
              <a:t>Setswana</a:t>
            </a:r>
            <a:r>
              <a:rPr lang="en" sz="2000"/>
              <a:t> </a:t>
            </a:r>
            <a:r>
              <a:rPr lang="en" sz="1500"/>
              <a:t>(PREREQUISITE = at least 50% for Setswana Home Language in matric)</a:t>
            </a:r>
            <a:endParaRPr sz="2000"/>
          </a:p>
        </p:txBody>
      </p:sp>
      <p:sp>
        <p:nvSpPr>
          <p:cNvPr id="187" name="Google Shape;187;p2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8</a:t>
            </a:fld>
            <a:endParaRPr>
              <a:solidFill>
                <a:schemeClr val="accent6"/>
              </a:solidFill>
              <a:latin typeface="Lato"/>
              <a:ea typeface="Lato"/>
              <a:cs typeface="Lato"/>
              <a:sym typeface="Lato"/>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87"/>
        <p:cNvGrpSpPr/>
        <p:nvPr/>
      </p:nvGrpSpPr>
      <p:grpSpPr>
        <a:xfrm>
          <a:off x="0" y="0"/>
          <a:ext cx="0" cy="0"/>
          <a:chOff x="0" y="0"/>
          <a:chExt cx="0" cy="0"/>
        </a:xfrm>
      </p:grpSpPr>
      <p:sp>
        <p:nvSpPr>
          <p:cNvPr id="688" name="Google Shape;688;p9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80</a:t>
            </a:fld>
            <a:endParaRPr>
              <a:solidFill>
                <a:schemeClr val="accent6"/>
              </a:solidFill>
              <a:latin typeface="Lato"/>
              <a:ea typeface="Lato"/>
              <a:cs typeface="Lato"/>
              <a:sym typeface="Lato"/>
            </a:endParaRPr>
          </a:p>
        </p:txBody>
      </p:sp>
      <p:sp>
        <p:nvSpPr>
          <p:cNvPr id="689" name="Google Shape;689;p92"/>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690" name="Google Shape;690;p92"/>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PHSE112 (Physical sciences)</a:t>
            </a:r>
            <a:endParaRPr sz="2000"/>
          </a:p>
          <a:p>
            <a:pPr marL="457200" lvl="0" indent="-355600" algn="l" rtl="0">
              <a:spcBef>
                <a:spcPts val="600"/>
              </a:spcBef>
              <a:spcAft>
                <a:spcPts val="0"/>
              </a:spcAft>
              <a:buSzPts val="2000"/>
              <a:buChar char="★"/>
            </a:pPr>
            <a:r>
              <a:rPr lang="en" sz="2000"/>
              <a:t>BSTE112 (Business studies)</a:t>
            </a:r>
            <a:endParaRPr sz="2000"/>
          </a:p>
          <a:p>
            <a:pPr marL="457200" lvl="0" indent="-355600" algn="l" rtl="0">
              <a:spcBef>
                <a:spcPts val="600"/>
              </a:spcBef>
              <a:spcAft>
                <a:spcPts val="0"/>
              </a:spcAft>
              <a:buSzPts val="2000"/>
              <a:buChar char="★"/>
            </a:pPr>
            <a:r>
              <a:rPr lang="en" sz="2000"/>
              <a:t>NSSP111 (Natural sciences)</a:t>
            </a:r>
            <a:endParaRPr sz="2000"/>
          </a:p>
          <a:p>
            <a:pPr marL="457200" lvl="0" indent="-355600" algn="l" rtl="0">
              <a:spcBef>
                <a:spcPts val="600"/>
              </a:spcBef>
              <a:spcAft>
                <a:spcPts val="0"/>
              </a:spcAft>
              <a:buSzPts val="2000"/>
              <a:buChar char="★"/>
            </a:pPr>
            <a:r>
              <a:rPr lang="en" sz="2000"/>
              <a:t>PHSE122 (Physical sciences)</a:t>
            </a:r>
            <a:endParaRPr sz="2000"/>
          </a:p>
          <a:p>
            <a:pPr marL="457200" lvl="0" indent="-355600" algn="l" rtl="0">
              <a:spcBef>
                <a:spcPts val="600"/>
              </a:spcBef>
              <a:spcAft>
                <a:spcPts val="0"/>
              </a:spcAft>
              <a:buSzPts val="2000"/>
              <a:buChar char="★"/>
            </a:pPr>
            <a:r>
              <a:rPr lang="en" sz="2000"/>
              <a:t>BSTE122 (Business studies)</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457200" lvl="0" indent="0" algn="l" rtl="0">
              <a:spcBef>
                <a:spcPts val="600"/>
              </a:spcBef>
              <a:spcAft>
                <a:spcPts val="0"/>
              </a:spcAft>
              <a:buNone/>
            </a:pP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94"/>
        <p:cNvGrpSpPr/>
        <p:nvPr/>
      </p:nvGrpSpPr>
      <p:grpSpPr>
        <a:xfrm>
          <a:off x="0" y="0"/>
          <a:ext cx="0" cy="0"/>
          <a:chOff x="0" y="0"/>
          <a:chExt cx="0" cy="0"/>
        </a:xfrm>
      </p:grpSpPr>
      <p:sp>
        <p:nvSpPr>
          <p:cNvPr id="695" name="Google Shape;695;p9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81</a:t>
            </a:fld>
            <a:endParaRPr>
              <a:solidFill>
                <a:schemeClr val="accent6"/>
              </a:solidFill>
              <a:latin typeface="Lato"/>
              <a:ea typeface="Lato"/>
              <a:cs typeface="Lato"/>
              <a:sym typeface="Lato"/>
            </a:endParaRPr>
          </a:p>
        </p:txBody>
      </p:sp>
      <p:sp>
        <p:nvSpPr>
          <p:cNvPr id="696" name="Google Shape;696;p93"/>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697" name="Google Shape;697;p93"/>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PHSE112 (Physical sciences)</a:t>
            </a:r>
            <a:endParaRPr sz="2000"/>
          </a:p>
          <a:p>
            <a:pPr marL="457200" lvl="0" indent="-355600" algn="l" rtl="0">
              <a:spcBef>
                <a:spcPts val="600"/>
              </a:spcBef>
              <a:spcAft>
                <a:spcPts val="0"/>
              </a:spcAft>
              <a:buSzPts val="2000"/>
              <a:buChar char="★"/>
            </a:pPr>
            <a:r>
              <a:rPr lang="en" sz="2000"/>
              <a:t>NSSP111 (Natural sciences)</a:t>
            </a:r>
            <a:endParaRPr sz="2000"/>
          </a:p>
          <a:p>
            <a:pPr marL="457200" lvl="0" indent="-355600" algn="l" rtl="0">
              <a:spcBef>
                <a:spcPts val="600"/>
              </a:spcBef>
              <a:spcAft>
                <a:spcPts val="0"/>
              </a:spcAft>
              <a:buSzPts val="2000"/>
              <a:buChar char="★"/>
            </a:pPr>
            <a:r>
              <a:rPr lang="en" sz="2000"/>
              <a:t>PHSE122 (Physical sciences)</a:t>
            </a:r>
            <a:endParaRPr sz="2000"/>
          </a:p>
          <a:p>
            <a:pPr marL="457200" lvl="0" indent="0" algn="l" rtl="0">
              <a:spcBef>
                <a:spcPts val="600"/>
              </a:spcBef>
              <a:spcAft>
                <a:spcPts val="0"/>
              </a:spcAft>
              <a:buNone/>
            </a:pPr>
            <a:endParaRPr sz="2000"/>
          </a:p>
          <a:p>
            <a:pPr marL="457200" lvl="0" indent="0" algn="l" rtl="0">
              <a:spcBef>
                <a:spcPts val="600"/>
              </a:spcBef>
              <a:spcAft>
                <a:spcPts val="0"/>
              </a:spcAft>
              <a:buNone/>
            </a:pPr>
            <a:endParaRPr sz="2000"/>
          </a:p>
          <a:p>
            <a:pPr marL="457200" lvl="0" indent="0" algn="l" rtl="0">
              <a:spcBef>
                <a:spcPts val="600"/>
              </a:spcBef>
              <a:spcAft>
                <a:spcPts val="0"/>
              </a:spcAft>
              <a:buNone/>
            </a:pP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1"/>
        <p:cNvGrpSpPr/>
        <p:nvPr/>
      </p:nvGrpSpPr>
      <p:grpSpPr>
        <a:xfrm>
          <a:off x="0" y="0"/>
          <a:ext cx="0" cy="0"/>
          <a:chOff x="0" y="0"/>
          <a:chExt cx="0" cy="0"/>
        </a:xfrm>
      </p:grpSpPr>
      <p:sp>
        <p:nvSpPr>
          <p:cNvPr id="702" name="Google Shape;702;p9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82</a:t>
            </a:fld>
            <a:endParaRPr>
              <a:solidFill>
                <a:schemeClr val="accent6"/>
              </a:solidFill>
              <a:latin typeface="Lato"/>
              <a:ea typeface="Lato"/>
              <a:cs typeface="Lato"/>
              <a:sym typeface="Lato"/>
            </a:endParaRPr>
          </a:p>
        </p:txBody>
      </p:sp>
      <p:sp>
        <p:nvSpPr>
          <p:cNvPr id="703" name="Google Shape;703;p94"/>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704" name="Google Shape;704;p94"/>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PHSE112 (Physical sciences)</a:t>
            </a:r>
            <a:endParaRPr sz="2000"/>
          </a:p>
          <a:p>
            <a:pPr marL="457200" lvl="0" indent="-355600" algn="l" rtl="0">
              <a:spcBef>
                <a:spcPts val="600"/>
              </a:spcBef>
              <a:spcAft>
                <a:spcPts val="0"/>
              </a:spcAft>
              <a:buSzPts val="2000"/>
              <a:buChar char="★"/>
            </a:pPr>
            <a:r>
              <a:rPr lang="en" sz="2000"/>
              <a:t>HISE112 (History)</a:t>
            </a:r>
            <a:endParaRPr sz="2000"/>
          </a:p>
          <a:p>
            <a:pPr marL="457200" lvl="0" indent="-355600" algn="l" rtl="0">
              <a:spcBef>
                <a:spcPts val="600"/>
              </a:spcBef>
              <a:spcAft>
                <a:spcPts val="0"/>
              </a:spcAft>
              <a:buSzPts val="2000"/>
              <a:buChar char="★"/>
            </a:pPr>
            <a:r>
              <a:rPr lang="en" sz="2000"/>
              <a:t>NSSP111 (Natural sciences)</a:t>
            </a:r>
            <a:endParaRPr sz="2000"/>
          </a:p>
          <a:p>
            <a:pPr marL="457200" lvl="0" indent="-355600" algn="l" rtl="0">
              <a:spcBef>
                <a:spcPts val="600"/>
              </a:spcBef>
              <a:spcAft>
                <a:spcPts val="0"/>
              </a:spcAft>
              <a:buSzPts val="2000"/>
              <a:buChar char="★"/>
            </a:pPr>
            <a:r>
              <a:rPr lang="en" sz="2000"/>
              <a:t>PHSE122 (Physical sciences)</a:t>
            </a:r>
            <a:endParaRPr sz="2000"/>
          </a:p>
          <a:p>
            <a:pPr marL="457200" lvl="0" indent="-355600" algn="l" rtl="0">
              <a:spcBef>
                <a:spcPts val="600"/>
              </a:spcBef>
              <a:spcAft>
                <a:spcPts val="0"/>
              </a:spcAft>
              <a:buSzPts val="2000"/>
              <a:buChar char="★"/>
            </a:pPr>
            <a:r>
              <a:rPr lang="en" sz="2000"/>
              <a:t>HISE122 (History)</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457200" lvl="0" indent="0" algn="l" rtl="0">
              <a:spcBef>
                <a:spcPts val="600"/>
              </a:spcBef>
              <a:spcAft>
                <a:spcPts val="0"/>
              </a:spcAft>
              <a:buNone/>
            </a:pPr>
            <a:endParaRPr sz="2000"/>
          </a:p>
          <a:p>
            <a:pPr marL="457200" lvl="0" indent="0" algn="l" rtl="0">
              <a:spcBef>
                <a:spcPts val="600"/>
              </a:spcBef>
              <a:spcAft>
                <a:spcPts val="0"/>
              </a:spcAft>
              <a:buNone/>
            </a:pPr>
            <a:endParaRPr sz="2000"/>
          </a:p>
          <a:p>
            <a:pPr marL="457200" lvl="0" indent="0" algn="l" rtl="0">
              <a:spcBef>
                <a:spcPts val="600"/>
              </a:spcBef>
              <a:spcAft>
                <a:spcPts val="0"/>
              </a:spcAft>
              <a:buNone/>
            </a:pP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8"/>
        <p:cNvGrpSpPr/>
        <p:nvPr/>
      </p:nvGrpSpPr>
      <p:grpSpPr>
        <a:xfrm>
          <a:off x="0" y="0"/>
          <a:ext cx="0" cy="0"/>
          <a:chOff x="0" y="0"/>
          <a:chExt cx="0" cy="0"/>
        </a:xfrm>
      </p:grpSpPr>
      <p:sp>
        <p:nvSpPr>
          <p:cNvPr id="709" name="Google Shape;709;p9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83</a:t>
            </a:fld>
            <a:endParaRPr>
              <a:solidFill>
                <a:schemeClr val="accent6"/>
              </a:solidFill>
              <a:latin typeface="Lato"/>
              <a:ea typeface="Lato"/>
              <a:cs typeface="Lato"/>
              <a:sym typeface="Lato"/>
            </a:endParaRPr>
          </a:p>
        </p:txBody>
      </p:sp>
      <p:sp>
        <p:nvSpPr>
          <p:cNvPr id="710" name="Google Shape;710;p95"/>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711" name="Google Shape;711;p95"/>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PHSE112 (Physical sciences)</a:t>
            </a:r>
            <a:endParaRPr sz="2000"/>
          </a:p>
          <a:p>
            <a:pPr marL="457200" lvl="0" indent="-355600" algn="l" rtl="0">
              <a:spcBef>
                <a:spcPts val="600"/>
              </a:spcBef>
              <a:spcAft>
                <a:spcPts val="0"/>
              </a:spcAft>
              <a:buSzPts val="2000"/>
              <a:buChar char="★"/>
            </a:pPr>
            <a:r>
              <a:rPr lang="en" sz="2000"/>
              <a:t>NSSP111 (Natural sciences)</a:t>
            </a:r>
            <a:endParaRPr sz="2000"/>
          </a:p>
          <a:p>
            <a:pPr marL="457200" lvl="0" indent="-355600" algn="l" rtl="0">
              <a:spcBef>
                <a:spcPts val="600"/>
              </a:spcBef>
              <a:spcAft>
                <a:spcPts val="0"/>
              </a:spcAft>
              <a:buSzPts val="2000"/>
              <a:buChar char="★"/>
            </a:pPr>
            <a:r>
              <a:rPr lang="en" sz="2000"/>
              <a:t>PHSE122 (Physical sciences)</a:t>
            </a:r>
            <a:endParaRPr sz="2000"/>
          </a:p>
          <a:p>
            <a:pPr marL="457200" lvl="0" indent="-355600" algn="l" rtl="0">
              <a:spcBef>
                <a:spcPts val="600"/>
              </a:spcBef>
              <a:spcAft>
                <a:spcPts val="0"/>
              </a:spcAft>
              <a:buSzPts val="2000"/>
              <a:buChar char="★"/>
            </a:pPr>
            <a:r>
              <a:rPr lang="en" sz="2000"/>
              <a:t>LESE122 (Learner support)</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457200" lvl="0" indent="0" algn="l" rtl="0">
              <a:spcBef>
                <a:spcPts val="600"/>
              </a:spcBef>
              <a:spcAft>
                <a:spcPts val="0"/>
              </a:spcAft>
              <a:buNone/>
            </a:pPr>
            <a:endParaRPr sz="2000"/>
          </a:p>
          <a:p>
            <a:pPr marL="457200" lvl="0" indent="0" algn="l" rtl="0">
              <a:spcBef>
                <a:spcPts val="600"/>
              </a:spcBef>
              <a:spcAft>
                <a:spcPts val="0"/>
              </a:spcAft>
              <a:buNone/>
            </a:pPr>
            <a:endParaRPr sz="2000"/>
          </a:p>
          <a:p>
            <a:pPr marL="457200" lvl="0" indent="0" algn="l" rtl="0">
              <a:spcBef>
                <a:spcPts val="600"/>
              </a:spcBef>
              <a:spcAft>
                <a:spcPts val="0"/>
              </a:spcAft>
              <a:buNone/>
            </a:pP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5"/>
        <p:cNvGrpSpPr/>
        <p:nvPr/>
      </p:nvGrpSpPr>
      <p:grpSpPr>
        <a:xfrm>
          <a:off x="0" y="0"/>
          <a:ext cx="0" cy="0"/>
          <a:chOff x="0" y="0"/>
          <a:chExt cx="0" cy="0"/>
        </a:xfrm>
      </p:grpSpPr>
      <p:sp>
        <p:nvSpPr>
          <p:cNvPr id="716" name="Google Shape;716;p9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84</a:t>
            </a:fld>
            <a:endParaRPr>
              <a:solidFill>
                <a:schemeClr val="accent6"/>
              </a:solidFill>
              <a:latin typeface="Lato"/>
              <a:ea typeface="Lato"/>
              <a:cs typeface="Lato"/>
              <a:sym typeface="Lato"/>
            </a:endParaRPr>
          </a:p>
        </p:txBody>
      </p:sp>
      <p:sp>
        <p:nvSpPr>
          <p:cNvPr id="717" name="Google Shape;717;p96"/>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718" name="Google Shape;718;p96"/>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PHSE112 (Physical sciences)</a:t>
            </a:r>
            <a:endParaRPr sz="2000"/>
          </a:p>
          <a:p>
            <a:pPr marL="457200" lvl="0" indent="-355600" algn="l" rtl="0">
              <a:spcBef>
                <a:spcPts val="600"/>
              </a:spcBef>
              <a:spcAft>
                <a:spcPts val="0"/>
              </a:spcAft>
              <a:buSzPts val="2000"/>
              <a:buChar char="★"/>
            </a:pPr>
            <a:r>
              <a:rPr lang="en" sz="2000"/>
              <a:t>NSSP111 (Natural sciences)</a:t>
            </a:r>
            <a:endParaRPr sz="2000"/>
          </a:p>
          <a:p>
            <a:pPr marL="457200" lvl="0" indent="-355600" algn="l" rtl="0">
              <a:spcBef>
                <a:spcPts val="600"/>
              </a:spcBef>
              <a:spcAft>
                <a:spcPts val="0"/>
              </a:spcAft>
              <a:buSzPts val="2000"/>
              <a:buChar char="★"/>
            </a:pPr>
            <a:r>
              <a:rPr lang="en" sz="2000"/>
              <a:t>PHSE122 (Physical sciences)</a:t>
            </a:r>
            <a:endParaRPr sz="2000"/>
          </a:p>
          <a:p>
            <a:pPr marL="457200" lvl="0" indent="-355600" algn="l" rtl="0">
              <a:spcBef>
                <a:spcPts val="600"/>
              </a:spcBef>
              <a:spcAft>
                <a:spcPts val="0"/>
              </a:spcAft>
              <a:buSzPts val="2000"/>
              <a:buChar char="★"/>
            </a:pPr>
            <a:r>
              <a:rPr lang="en" sz="2000"/>
              <a:t>READ121 (Strategic reading in the content areas)</a:t>
            </a:r>
            <a:endParaRPr sz="2000"/>
          </a:p>
          <a:p>
            <a:pPr marL="457200" lvl="0" indent="0" algn="l" rtl="0">
              <a:spcBef>
                <a:spcPts val="600"/>
              </a:spcBef>
              <a:spcAft>
                <a:spcPts val="0"/>
              </a:spcAft>
              <a:buNone/>
            </a:pPr>
            <a:endParaRPr sz="2000"/>
          </a:p>
          <a:p>
            <a:pPr marL="457200" lvl="0" indent="0" algn="l" rtl="0">
              <a:spcBef>
                <a:spcPts val="600"/>
              </a:spcBef>
              <a:spcAft>
                <a:spcPts val="0"/>
              </a:spcAft>
              <a:buNone/>
            </a:pPr>
            <a:endParaRPr sz="2000"/>
          </a:p>
          <a:p>
            <a:pPr marL="457200" lvl="0" indent="0" algn="l" rtl="0">
              <a:spcBef>
                <a:spcPts val="600"/>
              </a:spcBef>
              <a:spcAft>
                <a:spcPts val="0"/>
              </a:spcAft>
              <a:buNone/>
            </a:pP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2"/>
        <p:cNvGrpSpPr/>
        <p:nvPr/>
      </p:nvGrpSpPr>
      <p:grpSpPr>
        <a:xfrm>
          <a:off x="0" y="0"/>
          <a:ext cx="0" cy="0"/>
          <a:chOff x="0" y="0"/>
          <a:chExt cx="0" cy="0"/>
        </a:xfrm>
      </p:grpSpPr>
      <p:sp>
        <p:nvSpPr>
          <p:cNvPr id="723" name="Google Shape;723;p97"/>
          <p:cNvSpPr txBox="1">
            <a:spLocks noGrp="1"/>
          </p:cNvSpPr>
          <p:nvPr>
            <p:ph type="title"/>
          </p:nvPr>
        </p:nvSpPr>
        <p:spPr>
          <a:xfrm>
            <a:off x="564775" y="190675"/>
            <a:ext cx="84645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Select your second specialisation subject:</a:t>
            </a:r>
            <a:endParaRPr/>
          </a:p>
        </p:txBody>
      </p:sp>
      <p:sp>
        <p:nvSpPr>
          <p:cNvPr id="724" name="Google Shape;724;p97"/>
          <p:cNvSpPr txBox="1">
            <a:spLocks noGrp="1"/>
          </p:cNvSpPr>
          <p:nvPr>
            <p:ph type="body" idx="1"/>
          </p:nvPr>
        </p:nvSpPr>
        <p:spPr>
          <a:xfrm>
            <a:off x="334375" y="1048075"/>
            <a:ext cx="8565000" cy="36456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sz="1700" u="sng">
                <a:solidFill>
                  <a:schemeClr val="hlink"/>
                </a:solidFill>
                <a:hlinkClick r:id="rId3" action="ppaction://hlinksldjump"/>
              </a:rPr>
              <a:t>Accounting</a:t>
            </a:r>
            <a:r>
              <a:rPr lang="en" sz="1500"/>
              <a:t> (PREREQUISITE = at least 50% for Accounting in matric)</a:t>
            </a:r>
            <a:endParaRPr sz="1700"/>
          </a:p>
          <a:p>
            <a:pPr marL="457200" lvl="0" indent="-336550" algn="l" rtl="0">
              <a:spcBef>
                <a:spcPts val="600"/>
              </a:spcBef>
              <a:spcAft>
                <a:spcPts val="0"/>
              </a:spcAft>
              <a:buSzPts val="1700"/>
              <a:buChar char="➔"/>
            </a:pPr>
            <a:r>
              <a:rPr lang="en" sz="1700" u="sng">
                <a:solidFill>
                  <a:schemeClr val="hlink"/>
                </a:solidFill>
                <a:hlinkClick r:id="rId4" action="ppaction://hlinksldjump"/>
              </a:rPr>
              <a:t>Economics</a:t>
            </a:r>
            <a:endParaRPr sz="1700"/>
          </a:p>
          <a:p>
            <a:pPr marL="457200" lvl="0" indent="-342900" algn="l" rtl="0">
              <a:spcBef>
                <a:spcPts val="600"/>
              </a:spcBef>
              <a:spcAft>
                <a:spcPts val="0"/>
              </a:spcAft>
              <a:buSzPts val="1800"/>
              <a:buChar char="➔"/>
            </a:pPr>
            <a:r>
              <a:rPr lang="en" sz="1700" u="sng">
                <a:solidFill>
                  <a:schemeClr val="hlink"/>
                </a:solidFill>
                <a:hlinkClick r:id="rId5" action="ppaction://hlinksldjump"/>
              </a:rPr>
              <a:t>English</a:t>
            </a:r>
            <a:r>
              <a:rPr lang="en" sz="1700"/>
              <a:t> </a:t>
            </a:r>
            <a:r>
              <a:rPr lang="en" sz="1200"/>
              <a:t>(PREREQUISITE = at least 50% for English Home Language in matric OR at least 60% for English First Additional Language in matric)</a:t>
            </a:r>
            <a:endParaRPr sz="1200"/>
          </a:p>
          <a:p>
            <a:pPr marL="457200" lvl="0" indent="-336550" algn="l" rtl="0">
              <a:spcBef>
                <a:spcPts val="600"/>
              </a:spcBef>
              <a:spcAft>
                <a:spcPts val="0"/>
              </a:spcAft>
              <a:buSzPts val="1700"/>
              <a:buChar char="➔"/>
            </a:pPr>
            <a:r>
              <a:rPr lang="en" sz="1700" u="sng">
                <a:solidFill>
                  <a:schemeClr val="hlink"/>
                </a:solidFill>
                <a:hlinkClick r:id="rId6" action="ppaction://hlinksldjump"/>
              </a:rPr>
              <a:t>Geography</a:t>
            </a:r>
            <a:endParaRPr sz="1700"/>
          </a:p>
          <a:p>
            <a:pPr marL="457200" lvl="0" indent="-330200" algn="l" rtl="0">
              <a:spcBef>
                <a:spcPts val="600"/>
              </a:spcBef>
              <a:spcAft>
                <a:spcPts val="0"/>
              </a:spcAft>
              <a:buSzPts val="1600"/>
              <a:buChar char="➔"/>
            </a:pPr>
            <a:r>
              <a:rPr lang="en" sz="1700" u="sng">
                <a:solidFill>
                  <a:schemeClr val="hlink"/>
                </a:solidFill>
                <a:hlinkClick r:id="rId7" action="ppaction://hlinksldjump"/>
              </a:rPr>
              <a:t>Physical sciences</a:t>
            </a:r>
            <a:r>
              <a:rPr lang="en" sz="1700"/>
              <a:t> </a:t>
            </a:r>
            <a:r>
              <a:rPr lang="en" sz="1600"/>
              <a:t>(PREREQUISITE = at least 50% for Physical Science in matric)</a:t>
            </a:r>
            <a:endParaRPr sz="2300">
              <a:solidFill>
                <a:srgbClr val="000000"/>
              </a:solidFill>
            </a:endParaRPr>
          </a:p>
          <a:p>
            <a:pPr marL="457200" lvl="0" indent="0" algn="l" rtl="0">
              <a:spcBef>
                <a:spcPts val="600"/>
              </a:spcBef>
              <a:spcAft>
                <a:spcPts val="0"/>
              </a:spcAft>
              <a:buNone/>
            </a:pPr>
            <a:endParaRPr sz="1700"/>
          </a:p>
          <a:p>
            <a:pPr marL="0" lvl="0" indent="0" algn="l" rtl="0">
              <a:spcBef>
                <a:spcPts val="600"/>
              </a:spcBef>
              <a:spcAft>
                <a:spcPts val="0"/>
              </a:spcAft>
              <a:buNone/>
            </a:pPr>
            <a:endParaRPr sz="1700"/>
          </a:p>
        </p:txBody>
      </p:sp>
      <p:sp>
        <p:nvSpPr>
          <p:cNvPr id="725" name="Google Shape;725;p9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85</a:t>
            </a:fld>
            <a:endParaRPr>
              <a:solidFill>
                <a:schemeClr val="accent6"/>
              </a:solidFill>
              <a:latin typeface="Lato"/>
              <a:ea typeface="Lato"/>
              <a:cs typeface="Lato"/>
              <a:sym typeface="Lato"/>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9"/>
        <p:cNvGrpSpPr/>
        <p:nvPr/>
      </p:nvGrpSpPr>
      <p:grpSpPr>
        <a:xfrm>
          <a:off x="0" y="0"/>
          <a:ext cx="0" cy="0"/>
          <a:chOff x="0" y="0"/>
          <a:chExt cx="0" cy="0"/>
        </a:xfrm>
      </p:grpSpPr>
      <p:sp>
        <p:nvSpPr>
          <p:cNvPr id="730" name="Google Shape;730;p9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86</a:t>
            </a:fld>
            <a:endParaRPr>
              <a:solidFill>
                <a:schemeClr val="accent6"/>
              </a:solidFill>
              <a:latin typeface="Lato"/>
              <a:ea typeface="Lato"/>
              <a:cs typeface="Lato"/>
              <a:sym typeface="Lato"/>
            </a:endParaRPr>
          </a:p>
        </p:txBody>
      </p:sp>
      <p:sp>
        <p:nvSpPr>
          <p:cNvPr id="731" name="Google Shape;731;p98"/>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732" name="Google Shape;732;p98"/>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BSTE112 (Business Studies)</a:t>
            </a:r>
            <a:endParaRPr sz="2000"/>
          </a:p>
          <a:p>
            <a:pPr marL="457200" lvl="0" indent="-355600" algn="l" rtl="0">
              <a:spcBef>
                <a:spcPts val="600"/>
              </a:spcBef>
              <a:spcAft>
                <a:spcPts val="0"/>
              </a:spcAft>
              <a:buSzPts val="2000"/>
              <a:buChar char="★"/>
            </a:pPr>
            <a:r>
              <a:rPr lang="en" sz="2000"/>
              <a:t>ACCE112 (Accounting)</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BSTE122 (Business Studies)</a:t>
            </a:r>
            <a:endParaRPr sz="2000"/>
          </a:p>
          <a:p>
            <a:pPr marL="457200" lvl="0" indent="-355600" algn="l" rtl="0">
              <a:spcBef>
                <a:spcPts val="600"/>
              </a:spcBef>
              <a:spcAft>
                <a:spcPts val="0"/>
              </a:spcAft>
              <a:buSzPts val="2000"/>
              <a:buChar char="★"/>
            </a:pPr>
            <a:r>
              <a:rPr lang="en" sz="2000"/>
              <a:t>ACCE122 (Accounting)</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0" lvl="0" indent="0" algn="l" rtl="0">
              <a:spcBef>
                <a:spcPts val="600"/>
              </a:spcBef>
              <a:spcAft>
                <a:spcPts val="0"/>
              </a:spcAft>
              <a:buNone/>
            </a:pP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36"/>
        <p:cNvGrpSpPr/>
        <p:nvPr/>
      </p:nvGrpSpPr>
      <p:grpSpPr>
        <a:xfrm>
          <a:off x="0" y="0"/>
          <a:ext cx="0" cy="0"/>
          <a:chOff x="0" y="0"/>
          <a:chExt cx="0" cy="0"/>
        </a:xfrm>
      </p:grpSpPr>
      <p:sp>
        <p:nvSpPr>
          <p:cNvPr id="737" name="Google Shape;737;p9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87</a:t>
            </a:fld>
            <a:endParaRPr>
              <a:solidFill>
                <a:schemeClr val="accent6"/>
              </a:solidFill>
              <a:latin typeface="Lato"/>
              <a:ea typeface="Lato"/>
              <a:cs typeface="Lato"/>
              <a:sym typeface="Lato"/>
            </a:endParaRPr>
          </a:p>
        </p:txBody>
      </p:sp>
      <p:sp>
        <p:nvSpPr>
          <p:cNvPr id="738" name="Google Shape;738;p99"/>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739" name="Google Shape;739;p99"/>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BSTE112 (Business studies)</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BSTE122 (Business studies)</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0" lvl="0" indent="0" algn="l" rtl="0">
              <a:spcBef>
                <a:spcPts val="600"/>
              </a:spcBef>
              <a:spcAft>
                <a:spcPts val="0"/>
              </a:spcAft>
              <a:buNone/>
            </a:pP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43"/>
        <p:cNvGrpSpPr/>
        <p:nvPr/>
      </p:nvGrpSpPr>
      <p:grpSpPr>
        <a:xfrm>
          <a:off x="0" y="0"/>
          <a:ext cx="0" cy="0"/>
          <a:chOff x="0" y="0"/>
          <a:chExt cx="0" cy="0"/>
        </a:xfrm>
      </p:grpSpPr>
      <p:sp>
        <p:nvSpPr>
          <p:cNvPr id="744" name="Google Shape;744;p10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88</a:t>
            </a:fld>
            <a:endParaRPr>
              <a:solidFill>
                <a:schemeClr val="accent6"/>
              </a:solidFill>
              <a:latin typeface="Lato"/>
              <a:ea typeface="Lato"/>
              <a:cs typeface="Lato"/>
              <a:sym typeface="Lato"/>
            </a:endParaRPr>
          </a:p>
        </p:txBody>
      </p:sp>
      <p:sp>
        <p:nvSpPr>
          <p:cNvPr id="745" name="Google Shape;745;p100"/>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746" name="Google Shape;746;p100"/>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BSTE112 (Business studies)</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BSTE122 (Business studies)</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0" lvl="0" indent="0" algn="l" rtl="0">
              <a:spcBef>
                <a:spcPts val="600"/>
              </a:spcBef>
              <a:spcAft>
                <a:spcPts val="0"/>
              </a:spcAft>
              <a:buNone/>
            </a:pP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50"/>
        <p:cNvGrpSpPr/>
        <p:nvPr/>
      </p:nvGrpSpPr>
      <p:grpSpPr>
        <a:xfrm>
          <a:off x="0" y="0"/>
          <a:ext cx="0" cy="0"/>
          <a:chOff x="0" y="0"/>
          <a:chExt cx="0" cy="0"/>
        </a:xfrm>
      </p:grpSpPr>
      <p:sp>
        <p:nvSpPr>
          <p:cNvPr id="751" name="Google Shape;751;p10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89</a:t>
            </a:fld>
            <a:endParaRPr>
              <a:solidFill>
                <a:schemeClr val="accent6"/>
              </a:solidFill>
              <a:latin typeface="Lato"/>
              <a:ea typeface="Lato"/>
              <a:cs typeface="Lato"/>
              <a:sym typeface="Lato"/>
            </a:endParaRPr>
          </a:p>
        </p:txBody>
      </p:sp>
      <p:sp>
        <p:nvSpPr>
          <p:cNvPr id="752" name="Google Shape;752;p101"/>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753" name="Google Shape;753;p101"/>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BSTE112 (Business Studies)</a:t>
            </a:r>
            <a:endParaRPr sz="2000"/>
          </a:p>
          <a:p>
            <a:pPr marL="457200" lvl="0" indent="-355600" algn="l" rtl="0">
              <a:spcBef>
                <a:spcPts val="600"/>
              </a:spcBef>
              <a:spcAft>
                <a:spcPts val="0"/>
              </a:spcAft>
              <a:buSzPts val="2000"/>
              <a:buChar char="★"/>
            </a:pPr>
            <a:r>
              <a:rPr lang="en" sz="2000"/>
              <a:t>BSTE122 (Business Studies)</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0" lvl="0" indent="0" algn="l" rtl="0">
              <a:spcBef>
                <a:spcPts val="6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91"/>
        <p:cNvGrpSpPr/>
        <p:nvPr/>
      </p:nvGrpSpPr>
      <p:grpSpPr>
        <a:xfrm>
          <a:off x="0" y="0"/>
          <a:ext cx="0" cy="0"/>
          <a:chOff x="0" y="0"/>
          <a:chExt cx="0" cy="0"/>
        </a:xfrm>
      </p:grpSpPr>
      <p:sp>
        <p:nvSpPr>
          <p:cNvPr id="192" name="Google Shape;192;p21"/>
          <p:cNvSpPr txBox="1">
            <a:spLocks noGrp="1"/>
          </p:cNvSpPr>
          <p:nvPr>
            <p:ph type="body" idx="1"/>
          </p:nvPr>
        </p:nvSpPr>
        <p:spPr>
          <a:xfrm>
            <a:off x="1079500" y="1384300"/>
            <a:ext cx="7424700" cy="37593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All compulsory modules listed on slide 6</a:t>
            </a:r>
            <a:endParaRPr/>
          </a:p>
          <a:p>
            <a:pPr marL="457200" lvl="0" indent="0" algn="l" rtl="0">
              <a:spcBef>
                <a:spcPts val="600"/>
              </a:spcBef>
              <a:spcAft>
                <a:spcPts val="0"/>
              </a:spcAft>
              <a:buNone/>
            </a:pPr>
            <a:r>
              <a:rPr lang="en" b="1">
                <a:latin typeface="Barlow"/>
                <a:ea typeface="Barlow"/>
                <a:cs typeface="Barlow"/>
                <a:sym typeface="Barlow"/>
              </a:rPr>
              <a:t>AND</a:t>
            </a:r>
            <a:endParaRPr/>
          </a:p>
          <a:p>
            <a:pPr marL="457200" lvl="0" indent="-355600" algn="l" rtl="0">
              <a:spcBef>
                <a:spcPts val="600"/>
              </a:spcBef>
              <a:spcAft>
                <a:spcPts val="0"/>
              </a:spcAft>
              <a:buSzPts val="2000"/>
              <a:buChar char="★"/>
            </a:pPr>
            <a:r>
              <a:rPr lang="en"/>
              <a:t>MATF111 (Introduction to mathematics)</a:t>
            </a:r>
            <a:endParaRPr/>
          </a:p>
          <a:p>
            <a:pPr marL="457200" lvl="0" indent="-355600" algn="l" rtl="0">
              <a:spcBef>
                <a:spcPts val="600"/>
              </a:spcBef>
              <a:spcAft>
                <a:spcPts val="0"/>
              </a:spcAft>
              <a:buSzPts val="2000"/>
              <a:buChar char="★"/>
            </a:pPr>
            <a:r>
              <a:rPr lang="en"/>
              <a:t>READ121 (Strategic reading in the content areas)</a:t>
            </a:r>
            <a:endParaRPr/>
          </a:p>
          <a:p>
            <a:pPr marL="0" lvl="0" indent="0" algn="l" rtl="0">
              <a:spcBef>
                <a:spcPts val="600"/>
              </a:spcBef>
              <a:spcAft>
                <a:spcPts val="0"/>
              </a:spcAft>
              <a:buNone/>
            </a:pPr>
            <a:endParaRPr/>
          </a:p>
        </p:txBody>
      </p:sp>
      <p:sp>
        <p:nvSpPr>
          <p:cNvPr id="193" name="Google Shape;193;p21"/>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194" name="Google Shape;194;p2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9</a:t>
            </a:fld>
            <a:endParaRPr>
              <a:solidFill>
                <a:schemeClr val="accent6"/>
              </a:solidFill>
              <a:latin typeface="Lato"/>
              <a:ea typeface="Lato"/>
              <a:cs typeface="Lato"/>
              <a:sym typeface="Lato"/>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57"/>
        <p:cNvGrpSpPr/>
        <p:nvPr/>
      </p:nvGrpSpPr>
      <p:grpSpPr>
        <a:xfrm>
          <a:off x="0" y="0"/>
          <a:ext cx="0" cy="0"/>
          <a:chOff x="0" y="0"/>
          <a:chExt cx="0" cy="0"/>
        </a:xfrm>
      </p:grpSpPr>
      <p:sp>
        <p:nvSpPr>
          <p:cNvPr id="758" name="Google Shape;758;p102"/>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90</a:t>
            </a:fld>
            <a:endParaRPr>
              <a:solidFill>
                <a:schemeClr val="accent6"/>
              </a:solidFill>
              <a:latin typeface="Lato"/>
              <a:ea typeface="Lato"/>
              <a:cs typeface="Lato"/>
              <a:sym typeface="Lato"/>
            </a:endParaRPr>
          </a:p>
        </p:txBody>
      </p:sp>
      <p:sp>
        <p:nvSpPr>
          <p:cNvPr id="759" name="Google Shape;759;p102"/>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760" name="Google Shape;760;p102"/>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BSTE112 (Business studies)</a:t>
            </a:r>
            <a:endParaRPr sz="2000"/>
          </a:p>
          <a:p>
            <a:pPr marL="457200" lvl="0" indent="-355600" algn="l" rtl="0">
              <a:spcBef>
                <a:spcPts val="600"/>
              </a:spcBef>
              <a:spcAft>
                <a:spcPts val="0"/>
              </a:spcAft>
              <a:buSzPts val="2000"/>
              <a:buChar char="★"/>
            </a:pPr>
            <a:r>
              <a:rPr lang="en" sz="2000"/>
              <a:t>PESP111 (Physical education and sports management)</a:t>
            </a:r>
            <a:endParaRPr sz="2000"/>
          </a:p>
          <a:p>
            <a:pPr marL="457200" lvl="0" indent="-355600" algn="l" rtl="0">
              <a:spcBef>
                <a:spcPts val="600"/>
              </a:spcBef>
              <a:spcAft>
                <a:spcPts val="0"/>
              </a:spcAft>
              <a:buSzPts val="2000"/>
              <a:buChar char="★"/>
            </a:pPr>
            <a:r>
              <a:rPr lang="en" sz="2000"/>
              <a:t>MATF111 (Introduction to mathematics)</a:t>
            </a:r>
            <a:endParaRPr sz="2000"/>
          </a:p>
          <a:p>
            <a:pPr marL="457200" lvl="0" indent="-355600" algn="l" rtl="0">
              <a:spcBef>
                <a:spcPts val="600"/>
              </a:spcBef>
              <a:spcAft>
                <a:spcPts val="0"/>
              </a:spcAft>
              <a:buSzPts val="2000"/>
              <a:buChar char="★"/>
            </a:pPr>
            <a:r>
              <a:rPr lang="en" sz="2000"/>
              <a:t>BSTE122 (Business studies)</a:t>
            </a:r>
            <a:endParaRPr sz="2000"/>
          </a:p>
          <a:p>
            <a:pPr marL="457200" lvl="0" indent="-355600" algn="l" rtl="0">
              <a:spcBef>
                <a:spcPts val="600"/>
              </a:spcBef>
              <a:spcAft>
                <a:spcPts val="0"/>
              </a:spcAft>
              <a:buSzPts val="2000"/>
              <a:buChar char="★"/>
            </a:pPr>
            <a:r>
              <a:rPr lang="en" sz="2000"/>
              <a:t>PESP121 (Physical education and sports management)</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0" lvl="0" indent="0" algn="l" rtl="0">
              <a:spcBef>
                <a:spcPts val="600"/>
              </a:spcBef>
              <a:spcAft>
                <a:spcPts val="0"/>
              </a:spcAft>
              <a:buNone/>
            </a:pP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64"/>
        <p:cNvGrpSpPr/>
        <p:nvPr/>
      </p:nvGrpSpPr>
      <p:grpSpPr>
        <a:xfrm>
          <a:off x="0" y="0"/>
          <a:ext cx="0" cy="0"/>
          <a:chOff x="0" y="0"/>
          <a:chExt cx="0" cy="0"/>
        </a:xfrm>
      </p:grpSpPr>
      <p:sp>
        <p:nvSpPr>
          <p:cNvPr id="765" name="Google Shape;765;p103"/>
          <p:cNvSpPr txBox="1">
            <a:spLocks noGrp="1"/>
          </p:cNvSpPr>
          <p:nvPr>
            <p:ph type="ctrTitle" idx="4294967295"/>
          </p:nvPr>
        </p:nvSpPr>
        <p:spPr>
          <a:xfrm>
            <a:off x="70500" y="148725"/>
            <a:ext cx="8706000" cy="61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300"/>
              <a:t>Select your second specialisation subject:</a:t>
            </a:r>
            <a:endParaRPr sz="3300"/>
          </a:p>
        </p:txBody>
      </p:sp>
      <p:sp>
        <p:nvSpPr>
          <p:cNvPr id="766" name="Google Shape;766;p103"/>
          <p:cNvSpPr txBox="1">
            <a:spLocks noGrp="1"/>
          </p:cNvSpPr>
          <p:nvPr>
            <p:ph type="subTitle" idx="4294967295"/>
          </p:nvPr>
        </p:nvSpPr>
        <p:spPr>
          <a:xfrm>
            <a:off x="387000" y="875150"/>
            <a:ext cx="8501100" cy="3693300"/>
          </a:xfrm>
          <a:prstGeom prst="rect">
            <a:avLst/>
          </a:prstGeom>
        </p:spPr>
        <p:txBody>
          <a:bodyPr spcFirstLastPara="1" wrap="square" lIns="91425" tIns="91425" rIns="91425" bIns="91425" anchor="t" anchorCtr="0">
            <a:noAutofit/>
          </a:bodyPr>
          <a:lstStyle/>
          <a:p>
            <a:pPr marL="457200" lvl="0" indent="-361950" algn="l" rtl="0">
              <a:spcBef>
                <a:spcPts val="600"/>
              </a:spcBef>
              <a:spcAft>
                <a:spcPts val="0"/>
              </a:spcAft>
              <a:buSzPts val="2100"/>
              <a:buFont typeface="Barlow"/>
              <a:buChar char="❏"/>
            </a:pPr>
            <a:r>
              <a:rPr lang="en" sz="2100" b="1" u="sng">
                <a:solidFill>
                  <a:schemeClr val="hlink"/>
                </a:solidFill>
                <a:latin typeface="Barlow"/>
                <a:ea typeface="Barlow"/>
                <a:cs typeface="Barlow"/>
                <a:sym typeface="Barlow"/>
                <a:hlinkClick r:id="rId3" action="ppaction://hlinksldjump"/>
              </a:rPr>
              <a:t>Business studies</a:t>
            </a:r>
            <a:endParaRPr sz="2100" b="1">
              <a:solidFill>
                <a:srgbClr val="000000"/>
              </a:solidFill>
              <a:latin typeface="Barlow"/>
              <a:ea typeface="Barlow"/>
              <a:cs typeface="Barlow"/>
              <a:sym typeface="Barlow"/>
            </a:endParaRPr>
          </a:p>
          <a:p>
            <a:pPr marL="457200" lvl="0" indent="-361950" algn="l" rtl="0">
              <a:spcBef>
                <a:spcPts val="600"/>
              </a:spcBef>
              <a:spcAft>
                <a:spcPts val="0"/>
              </a:spcAft>
              <a:buSzPts val="2100"/>
              <a:buFont typeface="Barlow"/>
              <a:buChar char="❏"/>
            </a:pPr>
            <a:r>
              <a:rPr lang="en" sz="2100" b="1" u="sng">
                <a:solidFill>
                  <a:schemeClr val="hlink"/>
                </a:solidFill>
                <a:latin typeface="Barlow"/>
                <a:ea typeface="Barlow"/>
                <a:cs typeface="Barlow"/>
                <a:sym typeface="Barlow"/>
                <a:hlinkClick r:id="rId4" action="ppaction://hlinksldjump"/>
              </a:rPr>
              <a:t>Economics</a:t>
            </a:r>
            <a:endParaRPr sz="2100" b="1">
              <a:latin typeface="Barlow"/>
              <a:ea typeface="Barlow"/>
              <a:cs typeface="Barlow"/>
              <a:sym typeface="Barlow"/>
            </a:endParaRPr>
          </a:p>
          <a:p>
            <a:pPr marL="457200" lvl="0" indent="-381000" algn="l" rtl="0">
              <a:spcBef>
                <a:spcPts val="600"/>
              </a:spcBef>
              <a:spcAft>
                <a:spcPts val="0"/>
              </a:spcAft>
              <a:buSzPts val="2400"/>
              <a:buFont typeface="Barlow"/>
              <a:buChar char="❏"/>
            </a:pPr>
            <a:r>
              <a:rPr lang="en" sz="2100" b="1" u="sng">
                <a:solidFill>
                  <a:schemeClr val="hlink"/>
                </a:solidFill>
                <a:latin typeface="Barlow"/>
                <a:ea typeface="Barlow"/>
                <a:cs typeface="Barlow"/>
                <a:sym typeface="Barlow"/>
                <a:hlinkClick r:id="rId5" action="ppaction://hlinksldjump"/>
              </a:rPr>
              <a:t>English</a:t>
            </a:r>
            <a:r>
              <a:rPr lang="en" sz="2200" b="1">
                <a:latin typeface="Barlow"/>
                <a:ea typeface="Barlow"/>
                <a:cs typeface="Barlow"/>
                <a:sym typeface="Barlow"/>
              </a:rPr>
              <a:t> </a:t>
            </a:r>
            <a:r>
              <a:rPr lang="en" sz="1400">
                <a:solidFill>
                  <a:schemeClr val="dk1"/>
                </a:solidFill>
              </a:rPr>
              <a:t>(PREREQUISITE = at least 50% for English Home Language in matric OR at least 60% for English First Additional Language in matric)</a:t>
            </a:r>
            <a:endParaRPr sz="2100" b="1">
              <a:latin typeface="Barlow"/>
              <a:ea typeface="Barlow"/>
              <a:cs typeface="Barlow"/>
              <a:sym typeface="Barlow"/>
            </a:endParaRPr>
          </a:p>
          <a:p>
            <a:pPr marL="457200" lvl="0" indent="-361950" algn="l" rtl="0">
              <a:spcBef>
                <a:spcPts val="600"/>
              </a:spcBef>
              <a:spcAft>
                <a:spcPts val="0"/>
              </a:spcAft>
              <a:buSzPts val="2100"/>
              <a:buFont typeface="Barlow"/>
              <a:buChar char="❏"/>
            </a:pPr>
            <a:r>
              <a:rPr lang="en" sz="2100" b="1" u="sng">
                <a:solidFill>
                  <a:schemeClr val="hlink"/>
                </a:solidFill>
                <a:latin typeface="Barlow"/>
                <a:ea typeface="Barlow"/>
                <a:cs typeface="Barlow"/>
                <a:sym typeface="Barlow"/>
                <a:hlinkClick r:id="rId6" action="ppaction://hlinksldjump"/>
              </a:rPr>
              <a:t>History</a:t>
            </a:r>
            <a:endParaRPr sz="2100" b="1">
              <a:latin typeface="Barlow"/>
              <a:ea typeface="Barlow"/>
              <a:cs typeface="Barlow"/>
              <a:sym typeface="Barlow"/>
            </a:endParaRPr>
          </a:p>
          <a:p>
            <a:pPr marL="457200" lvl="0" indent="-361950" algn="l" rtl="0">
              <a:spcBef>
                <a:spcPts val="600"/>
              </a:spcBef>
              <a:spcAft>
                <a:spcPts val="0"/>
              </a:spcAft>
              <a:buClr>
                <a:srgbClr val="000000"/>
              </a:buClr>
              <a:buSzPts val="2100"/>
              <a:buFont typeface="Barlow"/>
              <a:buChar char="❏"/>
            </a:pPr>
            <a:r>
              <a:rPr lang="en" sz="2100" b="1" u="sng">
                <a:solidFill>
                  <a:schemeClr val="hlink"/>
                </a:solidFill>
                <a:latin typeface="Barlow"/>
                <a:ea typeface="Barlow"/>
                <a:cs typeface="Barlow"/>
                <a:sym typeface="Barlow"/>
                <a:hlinkClick r:id="rId7" action="ppaction://hlinksldjump"/>
              </a:rPr>
              <a:t>Physical sciences</a:t>
            </a:r>
            <a:r>
              <a:rPr lang="en" sz="2100" b="1">
                <a:solidFill>
                  <a:srgbClr val="000000"/>
                </a:solidFill>
                <a:latin typeface="Barlow"/>
                <a:ea typeface="Barlow"/>
                <a:cs typeface="Barlow"/>
                <a:sym typeface="Barlow"/>
              </a:rPr>
              <a:t> </a:t>
            </a:r>
            <a:r>
              <a:rPr lang="en" sz="1600">
                <a:solidFill>
                  <a:schemeClr val="dk1"/>
                </a:solidFill>
              </a:rPr>
              <a:t>(PREREQUISITE = at least 50% for </a:t>
            </a:r>
            <a:endParaRPr sz="1600">
              <a:solidFill>
                <a:schemeClr val="dk1"/>
              </a:solidFill>
            </a:endParaRPr>
          </a:p>
          <a:p>
            <a:pPr marL="457200" lvl="0" indent="0" algn="l" rtl="0">
              <a:spcBef>
                <a:spcPts val="600"/>
              </a:spcBef>
              <a:spcAft>
                <a:spcPts val="0"/>
              </a:spcAft>
              <a:buNone/>
            </a:pPr>
            <a:r>
              <a:rPr lang="en" sz="1600">
                <a:solidFill>
                  <a:schemeClr val="dk1"/>
                </a:solidFill>
              </a:rPr>
              <a:t>Physical Science in matric)</a:t>
            </a:r>
            <a:endParaRPr sz="2100" b="1">
              <a:solidFill>
                <a:srgbClr val="000000"/>
              </a:solidFill>
              <a:latin typeface="Barlow"/>
              <a:ea typeface="Barlow"/>
              <a:cs typeface="Barlow"/>
              <a:sym typeface="Barlow"/>
            </a:endParaRPr>
          </a:p>
        </p:txBody>
      </p:sp>
      <p:sp>
        <p:nvSpPr>
          <p:cNvPr id="767" name="Google Shape;767;p10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91</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71"/>
        <p:cNvGrpSpPr/>
        <p:nvPr/>
      </p:nvGrpSpPr>
      <p:grpSpPr>
        <a:xfrm>
          <a:off x="0" y="0"/>
          <a:ext cx="0" cy="0"/>
          <a:chOff x="0" y="0"/>
          <a:chExt cx="0" cy="0"/>
        </a:xfrm>
      </p:grpSpPr>
      <p:sp>
        <p:nvSpPr>
          <p:cNvPr id="772" name="Google Shape;772;p10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92</a:t>
            </a:fld>
            <a:endParaRPr>
              <a:solidFill>
                <a:schemeClr val="accent6"/>
              </a:solidFill>
              <a:latin typeface="Lato"/>
              <a:ea typeface="Lato"/>
              <a:cs typeface="Lato"/>
              <a:sym typeface="Lato"/>
            </a:endParaRPr>
          </a:p>
        </p:txBody>
      </p:sp>
      <p:sp>
        <p:nvSpPr>
          <p:cNvPr id="773" name="Google Shape;773;p104"/>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774" name="Google Shape;774;p104"/>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ACCE112 (Accounting)</a:t>
            </a:r>
            <a:endParaRPr sz="2000"/>
          </a:p>
          <a:p>
            <a:pPr marL="457200" lvl="0" indent="-355600" algn="l" rtl="0">
              <a:spcBef>
                <a:spcPts val="600"/>
              </a:spcBef>
              <a:spcAft>
                <a:spcPts val="0"/>
              </a:spcAft>
              <a:buSzPts val="2000"/>
              <a:buChar char="★"/>
            </a:pPr>
            <a:r>
              <a:rPr lang="en" sz="2000"/>
              <a:t>BSTG111 (Economic management sciences for education)</a:t>
            </a:r>
            <a:endParaRPr sz="2000"/>
          </a:p>
          <a:p>
            <a:pPr marL="457200" lvl="0" indent="-355600" algn="l" rtl="0">
              <a:spcBef>
                <a:spcPts val="600"/>
              </a:spcBef>
              <a:spcAft>
                <a:spcPts val="0"/>
              </a:spcAft>
              <a:buSzPts val="2000"/>
              <a:buChar char="★"/>
            </a:pPr>
            <a:r>
              <a:rPr lang="en" sz="2000"/>
              <a:t>ACCE122 (Accounting)</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0" lvl="0" indent="0" algn="l" rtl="0">
              <a:spcBef>
                <a:spcPts val="600"/>
              </a:spcBef>
              <a:spcAft>
                <a:spcPts val="0"/>
              </a:spcAft>
              <a:buNone/>
            </a:pP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78"/>
        <p:cNvGrpSpPr/>
        <p:nvPr/>
      </p:nvGrpSpPr>
      <p:grpSpPr>
        <a:xfrm>
          <a:off x="0" y="0"/>
          <a:ext cx="0" cy="0"/>
          <a:chOff x="0" y="0"/>
          <a:chExt cx="0" cy="0"/>
        </a:xfrm>
      </p:grpSpPr>
      <p:sp>
        <p:nvSpPr>
          <p:cNvPr id="779" name="Google Shape;779;p10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93</a:t>
            </a:fld>
            <a:endParaRPr>
              <a:solidFill>
                <a:schemeClr val="accent6"/>
              </a:solidFill>
              <a:latin typeface="Lato"/>
              <a:ea typeface="Lato"/>
              <a:cs typeface="Lato"/>
              <a:sym typeface="Lato"/>
            </a:endParaRPr>
          </a:p>
        </p:txBody>
      </p:sp>
      <p:sp>
        <p:nvSpPr>
          <p:cNvPr id="780" name="Google Shape;780;p105"/>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781" name="Google Shape;781;p105"/>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ACCE112 (Accounting)</a:t>
            </a:r>
            <a:endParaRPr sz="2000"/>
          </a:p>
          <a:p>
            <a:pPr marL="457200" lvl="0" indent="-355600" algn="l" rtl="0">
              <a:spcBef>
                <a:spcPts val="600"/>
              </a:spcBef>
              <a:spcAft>
                <a:spcPts val="0"/>
              </a:spcAft>
              <a:buSzPts val="2000"/>
              <a:buChar char="★"/>
            </a:pPr>
            <a:r>
              <a:rPr lang="en" sz="2000"/>
              <a:t>HISE112 (History)</a:t>
            </a:r>
            <a:endParaRPr sz="2000"/>
          </a:p>
          <a:p>
            <a:pPr marL="457200" lvl="0" indent="-355600" algn="l" rtl="0">
              <a:spcBef>
                <a:spcPts val="600"/>
              </a:spcBef>
              <a:spcAft>
                <a:spcPts val="0"/>
              </a:spcAft>
              <a:buSzPts val="2000"/>
              <a:buChar char="★"/>
            </a:pPr>
            <a:r>
              <a:rPr lang="en" sz="2000"/>
              <a:t>BSTG111 (Economic management sciences for education)</a:t>
            </a:r>
            <a:endParaRPr sz="2000"/>
          </a:p>
          <a:p>
            <a:pPr marL="457200" lvl="0" indent="-355600" algn="l" rtl="0">
              <a:spcBef>
                <a:spcPts val="600"/>
              </a:spcBef>
              <a:spcAft>
                <a:spcPts val="0"/>
              </a:spcAft>
              <a:buSzPts val="2000"/>
              <a:buChar char="★"/>
            </a:pPr>
            <a:r>
              <a:rPr lang="en" sz="2000"/>
              <a:t>ACCE122 (Accounting)</a:t>
            </a:r>
            <a:endParaRPr sz="2000"/>
          </a:p>
          <a:p>
            <a:pPr marL="457200" lvl="0" indent="-355600" algn="l" rtl="0">
              <a:spcBef>
                <a:spcPts val="600"/>
              </a:spcBef>
              <a:spcAft>
                <a:spcPts val="0"/>
              </a:spcAft>
              <a:buSzPts val="2000"/>
              <a:buChar char="★"/>
            </a:pPr>
            <a:r>
              <a:rPr lang="en" sz="2000"/>
              <a:t>HISE122 (History)</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0" lvl="0" indent="0" algn="l" rtl="0">
              <a:spcBef>
                <a:spcPts val="600"/>
              </a:spcBef>
              <a:spcAft>
                <a:spcPts val="0"/>
              </a:spcAft>
              <a:buNone/>
            </a:pP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85"/>
        <p:cNvGrpSpPr/>
        <p:nvPr/>
      </p:nvGrpSpPr>
      <p:grpSpPr>
        <a:xfrm>
          <a:off x="0" y="0"/>
          <a:ext cx="0" cy="0"/>
          <a:chOff x="0" y="0"/>
          <a:chExt cx="0" cy="0"/>
        </a:xfrm>
      </p:grpSpPr>
      <p:sp>
        <p:nvSpPr>
          <p:cNvPr id="786" name="Google Shape;786;p10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94</a:t>
            </a:fld>
            <a:endParaRPr>
              <a:solidFill>
                <a:schemeClr val="accent6"/>
              </a:solidFill>
              <a:latin typeface="Lato"/>
              <a:ea typeface="Lato"/>
              <a:cs typeface="Lato"/>
              <a:sym typeface="Lato"/>
            </a:endParaRPr>
          </a:p>
        </p:txBody>
      </p:sp>
      <p:sp>
        <p:nvSpPr>
          <p:cNvPr id="787" name="Google Shape;787;p106"/>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788" name="Google Shape;788;p106"/>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ACCE112 (Accounting)</a:t>
            </a:r>
            <a:endParaRPr sz="2000"/>
          </a:p>
          <a:p>
            <a:pPr marL="457200" lvl="0" indent="-355600" algn="l" rtl="0">
              <a:spcBef>
                <a:spcPts val="600"/>
              </a:spcBef>
              <a:spcAft>
                <a:spcPts val="0"/>
              </a:spcAft>
              <a:buSzPts val="2000"/>
              <a:buChar char="★"/>
            </a:pPr>
            <a:r>
              <a:rPr lang="en" sz="2000"/>
              <a:t>BSTG111 (Economic management sciences for education)</a:t>
            </a:r>
            <a:endParaRPr sz="2000"/>
          </a:p>
          <a:p>
            <a:pPr marL="457200" lvl="0" indent="-355600" algn="l" rtl="0">
              <a:spcBef>
                <a:spcPts val="600"/>
              </a:spcBef>
              <a:spcAft>
                <a:spcPts val="0"/>
              </a:spcAft>
              <a:buSzPts val="2000"/>
              <a:buChar char="★"/>
            </a:pPr>
            <a:r>
              <a:rPr lang="en" sz="2000"/>
              <a:t>ACCE122 (Accounting)</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0" lvl="0" indent="0" algn="l" rtl="0">
              <a:spcBef>
                <a:spcPts val="600"/>
              </a:spcBef>
              <a:spcAft>
                <a:spcPts val="0"/>
              </a:spcAft>
              <a:buNone/>
            </a:pP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2"/>
        <p:cNvGrpSpPr/>
        <p:nvPr/>
      </p:nvGrpSpPr>
      <p:grpSpPr>
        <a:xfrm>
          <a:off x="0" y="0"/>
          <a:ext cx="0" cy="0"/>
          <a:chOff x="0" y="0"/>
          <a:chExt cx="0" cy="0"/>
        </a:xfrm>
      </p:grpSpPr>
      <p:sp>
        <p:nvSpPr>
          <p:cNvPr id="793" name="Google Shape;793;p10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95</a:t>
            </a:fld>
            <a:endParaRPr>
              <a:solidFill>
                <a:schemeClr val="accent6"/>
              </a:solidFill>
              <a:latin typeface="Lato"/>
              <a:ea typeface="Lato"/>
              <a:cs typeface="Lato"/>
              <a:sym typeface="Lato"/>
            </a:endParaRPr>
          </a:p>
        </p:txBody>
      </p:sp>
      <p:sp>
        <p:nvSpPr>
          <p:cNvPr id="794" name="Google Shape;794;p107"/>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795" name="Google Shape;795;p107"/>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ACCE112 (Accounting)</a:t>
            </a:r>
            <a:endParaRPr sz="2000"/>
          </a:p>
          <a:p>
            <a:pPr marL="457200" lvl="0" indent="-355600" algn="l" rtl="0">
              <a:spcBef>
                <a:spcPts val="600"/>
              </a:spcBef>
              <a:spcAft>
                <a:spcPts val="0"/>
              </a:spcAft>
              <a:buSzPts val="2000"/>
              <a:buChar char="★"/>
            </a:pPr>
            <a:r>
              <a:rPr lang="en" sz="2000"/>
              <a:t>BSTG111 (Economic management sciences for education)</a:t>
            </a:r>
            <a:endParaRPr sz="2000"/>
          </a:p>
          <a:p>
            <a:pPr marL="457200" lvl="0" indent="-355600" algn="l" rtl="0">
              <a:spcBef>
                <a:spcPts val="600"/>
              </a:spcBef>
              <a:spcAft>
                <a:spcPts val="0"/>
              </a:spcAft>
              <a:buSzPts val="2000"/>
              <a:buChar char="★"/>
            </a:pPr>
            <a:r>
              <a:rPr lang="en" sz="2000"/>
              <a:t>ACCE122 (Accounting)</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0" lvl="0" indent="0" algn="l" rtl="0">
              <a:spcBef>
                <a:spcPts val="600"/>
              </a:spcBef>
              <a:spcAft>
                <a:spcPts val="0"/>
              </a:spcAft>
              <a:buNone/>
            </a:pP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99"/>
        <p:cNvGrpSpPr/>
        <p:nvPr/>
      </p:nvGrpSpPr>
      <p:grpSpPr>
        <a:xfrm>
          <a:off x="0" y="0"/>
          <a:ext cx="0" cy="0"/>
          <a:chOff x="0" y="0"/>
          <a:chExt cx="0" cy="0"/>
        </a:xfrm>
      </p:grpSpPr>
      <p:sp>
        <p:nvSpPr>
          <p:cNvPr id="800" name="Google Shape;800;p10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96</a:t>
            </a:fld>
            <a:endParaRPr>
              <a:solidFill>
                <a:schemeClr val="accent6"/>
              </a:solidFill>
              <a:latin typeface="Lato"/>
              <a:ea typeface="Lato"/>
              <a:cs typeface="Lato"/>
              <a:sym typeface="Lato"/>
            </a:endParaRPr>
          </a:p>
        </p:txBody>
      </p:sp>
      <p:sp>
        <p:nvSpPr>
          <p:cNvPr id="801" name="Google Shape;801;p108"/>
          <p:cNvSpPr txBox="1">
            <a:spLocks noGrp="1"/>
          </p:cNvSpPr>
          <p:nvPr>
            <p:ph type="title"/>
          </p:nvPr>
        </p:nvSpPr>
        <p:spPr>
          <a:xfrm>
            <a:off x="661050" y="675925"/>
            <a:ext cx="7843200" cy="653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802" name="Google Shape;802;p108"/>
          <p:cNvSpPr txBox="1">
            <a:spLocks noGrp="1"/>
          </p:cNvSpPr>
          <p:nvPr>
            <p:ph type="body" idx="2"/>
          </p:nvPr>
        </p:nvSpPr>
        <p:spPr>
          <a:xfrm>
            <a:off x="1099350" y="1534575"/>
            <a:ext cx="7513800" cy="34296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sz="2000"/>
              <a:t>All compulsory modules listed on slide 6</a:t>
            </a:r>
            <a:endParaRPr sz="2000"/>
          </a:p>
          <a:p>
            <a:pPr marL="457200" lvl="0" indent="0" algn="l" rtl="0">
              <a:spcBef>
                <a:spcPts val="600"/>
              </a:spcBef>
              <a:spcAft>
                <a:spcPts val="0"/>
              </a:spcAft>
              <a:buNone/>
            </a:pPr>
            <a:r>
              <a:rPr lang="en" sz="2000" b="1">
                <a:latin typeface="Barlow"/>
                <a:ea typeface="Barlow"/>
                <a:cs typeface="Barlow"/>
                <a:sym typeface="Barlow"/>
              </a:rPr>
              <a:t>AND</a:t>
            </a:r>
            <a:endParaRPr sz="2000"/>
          </a:p>
          <a:p>
            <a:pPr marL="457200" lvl="0" indent="-355600" algn="l" rtl="0">
              <a:spcBef>
                <a:spcPts val="600"/>
              </a:spcBef>
              <a:spcAft>
                <a:spcPts val="0"/>
              </a:spcAft>
              <a:buSzPts val="2000"/>
              <a:buChar char="★"/>
            </a:pPr>
            <a:r>
              <a:rPr lang="en" sz="2000"/>
              <a:t>PHSE112 (Physical sciences)</a:t>
            </a:r>
            <a:endParaRPr sz="2000"/>
          </a:p>
          <a:p>
            <a:pPr marL="457200" lvl="0" indent="-355600" algn="l" rtl="0">
              <a:spcBef>
                <a:spcPts val="600"/>
              </a:spcBef>
              <a:spcAft>
                <a:spcPts val="0"/>
              </a:spcAft>
              <a:buSzPts val="2000"/>
              <a:buChar char="★"/>
            </a:pPr>
            <a:r>
              <a:rPr lang="en" sz="2000"/>
              <a:t>ACCE112 (Accounting)</a:t>
            </a:r>
            <a:endParaRPr sz="2000"/>
          </a:p>
          <a:p>
            <a:pPr marL="457200" lvl="0" indent="-355600" algn="l" rtl="0">
              <a:spcBef>
                <a:spcPts val="600"/>
              </a:spcBef>
              <a:spcAft>
                <a:spcPts val="0"/>
              </a:spcAft>
              <a:buSzPts val="2000"/>
              <a:buChar char="★"/>
            </a:pPr>
            <a:r>
              <a:rPr lang="en" sz="2000"/>
              <a:t>BSTG111 (Economic management sciences for education)</a:t>
            </a:r>
            <a:endParaRPr sz="2000"/>
          </a:p>
          <a:p>
            <a:pPr marL="457200" lvl="0" indent="-355600" algn="l" rtl="0">
              <a:spcBef>
                <a:spcPts val="600"/>
              </a:spcBef>
              <a:spcAft>
                <a:spcPts val="0"/>
              </a:spcAft>
              <a:buSzPts val="2000"/>
              <a:buChar char="★"/>
            </a:pPr>
            <a:r>
              <a:rPr lang="en" sz="2000"/>
              <a:t>PHSE122 (Physical sciences)</a:t>
            </a:r>
            <a:endParaRPr sz="2000"/>
          </a:p>
          <a:p>
            <a:pPr marL="457200" lvl="0" indent="-355600" algn="l" rtl="0">
              <a:spcBef>
                <a:spcPts val="600"/>
              </a:spcBef>
              <a:spcAft>
                <a:spcPts val="0"/>
              </a:spcAft>
              <a:buSzPts val="2000"/>
              <a:buChar char="★"/>
            </a:pPr>
            <a:r>
              <a:rPr lang="en" sz="2000"/>
              <a:t>ACCE122 (Accounting)</a:t>
            </a:r>
            <a:endParaRPr sz="2000"/>
          </a:p>
          <a:p>
            <a:pPr marL="457200" lvl="0" indent="-355600" algn="l" rtl="0">
              <a:spcBef>
                <a:spcPts val="600"/>
              </a:spcBef>
              <a:spcAft>
                <a:spcPts val="0"/>
              </a:spcAft>
              <a:buSzPts val="2000"/>
              <a:buChar char="★"/>
            </a:pPr>
            <a:r>
              <a:rPr lang="en" sz="2000"/>
              <a:t>ECNG121 (Economic management sciences for education)</a:t>
            </a:r>
            <a:endParaRPr sz="2000"/>
          </a:p>
          <a:p>
            <a:pPr marL="457200" lvl="0" indent="0" algn="l" rtl="0">
              <a:spcBef>
                <a:spcPts val="600"/>
              </a:spcBef>
              <a:spcAft>
                <a:spcPts val="0"/>
              </a:spcAft>
              <a:buNone/>
            </a:pPr>
            <a:endParaRPr sz="2000"/>
          </a:p>
          <a:p>
            <a:pPr marL="0" lvl="0" indent="0" algn="l" rtl="0">
              <a:spcBef>
                <a:spcPts val="600"/>
              </a:spcBef>
              <a:spcAft>
                <a:spcPts val="0"/>
              </a:spcAft>
              <a:buNone/>
            </a:pP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06"/>
        <p:cNvGrpSpPr/>
        <p:nvPr/>
      </p:nvGrpSpPr>
      <p:grpSpPr>
        <a:xfrm>
          <a:off x="0" y="0"/>
          <a:ext cx="0" cy="0"/>
          <a:chOff x="0" y="0"/>
          <a:chExt cx="0" cy="0"/>
        </a:xfrm>
      </p:grpSpPr>
      <p:sp>
        <p:nvSpPr>
          <p:cNvPr id="807" name="Google Shape;807;p109"/>
          <p:cNvSpPr txBox="1">
            <a:spLocks noGrp="1"/>
          </p:cNvSpPr>
          <p:nvPr>
            <p:ph type="ctrTitle" idx="4294967295"/>
          </p:nvPr>
        </p:nvSpPr>
        <p:spPr>
          <a:xfrm>
            <a:off x="345550" y="178100"/>
            <a:ext cx="8683800" cy="738600"/>
          </a:xfrm>
          <a:prstGeom prst="rect">
            <a:avLst/>
          </a:prstGeom>
        </p:spPr>
        <p:txBody>
          <a:bodyPr spcFirstLastPara="1" wrap="square" lIns="91425" tIns="91425" rIns="91425" bIns="91425" anchor="b" anchorCtr="0">
            <a:noAutofit/>
          </a:bodyPr>
          <a:lstStyle/>
          <a:p>
            <a:pPr marL="0" lvl="0" indent="0" algn="ctr" rtl="0">
              <a:lnSpc>
                <a:spcPct val="70000"/>
              </a:lnSpc>
              <a:spcBef>
                <a:spcPts val="0"/>
              </a:spcBef>
              <a:spcAft>
                <a:spcPts val="0"/>
              </a:spcAft>
              <a:buNone/>
            </a:pPr>
            <a:r>
              <a:rPr lang="en" sz="3600">
                <a:solidFill>
                  <a:schemeClr val="accent1"/>
                </a:solidFill>
              </a:rPr>
              <a:t>Select your second specialisation subject</a:t>
            </a:r>
            <a:endParaRPr sz="3600">
              <a:solidFill>
                <a:schemeClr val="accent1"/>
              </a:solidFill>
            </a:endParaRPr>
          </a:p>
        </p:txBody>
      </p:sp>
      <p:sp>
        <p:nvSpPr>
          <p:cNvPr id="808" name="Google Shape;808;p109"/>
          <p:cNvSpPr txBox="1">
            <a:spLocks noGrp="1"/>
          </p:cNvSpPr>
          <p:nvPr>
            <p:ph type="subTitle" idx="4294967295"/>
          </p:nvPr>
        </p:nvSpPr>
        <p:spPr>
          <a:xfrm>
            <a:off x="457350" y="916700"/>
            <a:ext cx="8341800" cy="39912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sz="2000" u="sng">
                <a:solidFill>
                  <a:schemeClr val="hlink"/>
                </a:solidFill>
                <a:hlinkClick r:id="rId3" action="ppaction://hlinksldjump"/>
              </a:rPr>
              <a:t>Accounting</a:t>
            </a:r>
            <a:r>
              <a:rPr lang="en" sz="1600"/>
              <a:t> (PREREQUISITE = at least 50% for Accounting in matric)</a:t>
            </a:r>
            <a:endParaRPr sz="2000"/>
          </a:p>
          <a:p>
            <a:pPr marL="457200" lvl="0" indent="-355600" algn="l" rtl="0">
              <a:spcBef>
                <a:spcPts val="600"/>
              </a:spcBef>
              <a:spcAft>
                <a:spcPts val="0"/>
              </a:spcAft>
              <a:buSzPts val="2000"/>
              <a:buChar char="●"/>
            </a:pPr>
            <a:r>
              <a:rPr lang="en" sz="2000" u="sng">
                <a:solidFill>
                  <a:schemeClr val="hlink"/>
                </a:solidFill>
                <a:hlinkClick r:id="rId4" action="ppaction://hlinksldjump"/>
              </a:rPr>
              <a:t>Business studies</a:t>
            </a:r>
            <a:endParaRPr sz="2000"/>
          </a:p>
          <a:p>
            <a:pPr marL="457200" lvl="0" indent="-381000" algn="l" rtl="0">
              <a:spcBef>
                <a:spcPts val="600"/>
              </a:spcBef>
              <a:spcAft>
                <a:spcPts val="0"/>
              </a:spcAft>
              <a:buSzPts val="2400"/>
              <a:buChar char="●"/>
            </a:pPr>
            <a:r>
              <a:rPr lang="en" sz="2000" u="sng">
                <a:solidFill>
                  <a:schemeClr val="hlink"/>
                </a:solidFill>
                <a:hlinkClick r:id="" action="ppaction://noaction"/>
              </a:rPr>
              <a:t>Engineering graphics and design</a:t>
            </a:r>
            <a:endParaRPr sz="2000"/>
          </a:p>
          <a:p>
            <a:pPr marL="457200" lvl="0" indent="-355600" algn="l" rtl="0">
              <a:spcBef>
                <a:spcPts val="600"/>
              </a:spcBef>
              <a:spcAft>
                <a:spcPts val="0"/>
              </a:spcAft>
              <a:buSzPts val="2000"/>
              <a:buChar char="●"/>
            </a:pPr>
            <a:r>
              <a:rPr lang="en" sz="2000" u="sng">
                <a:solidFill>
                  <a:schemeClr val="hlink"/>
                </a:solidFill>
                <a:hlinkClick r:id="rId5" action="ppaction://hlinksldjump"/>
              </a:rPr>
              <a:t>History</a:t>
            </a:r>
            <a:r>
              <a:rPr lang="en" sz="2000"/>
              <a:t> </a:t>
            </a:r>
            <a:endParaRPr sz="2000"/>
          </a:p>
          <a:p>
            <a:pPr marL="457200" lvl="0" indent="-355600" algn="l" rtl="0">
              <a:spcBef>
                <a:spcPts val="600"/>
              </a:spcBef>
              <a:spcAft>
                <a:spcPts val="0"/>
              </a:spcAft>
              <a:buSzPts val="2000"/>
              <a:buChar char="●"/>
            </a:pPr>
            <a:r>
              <a:rPr lang="en" sz="2000" u="sng">
                <a:solidFill>
                  <a:schemeClr val="hlink"/>
                </a:solidFill>
                <a:hlinkClick r:id="" action="ppaction://noaction"/>
              </a:rPr>
              <a:t>Learner support</a:t>
            </a:r>
            <a:endParaRPr sz="2000"/>
          </a:p>
          <a:p>
            <a:pPr marL="457200" lvl="0" indent="-355600" algn="l" rtl="0">
              <a:lnSpc>
                <a:spcPct val="100000"/>
              </a:lnSpc>
              <a:spcBef>
                <a:spcPts val="0"/>
              </a:spcBef>
              <a:spcAft>
                <a:spcPts val="0"/>
              </a:spcAft>
              <a:buSzPts val="2000"/>
              <a:buChar char="●"/>
            </a:pPr>
            <a:r>
              <a:rPr lang="en" sz="2000" u="sng">
                <a:solidFill>
                  <a:schemeClr val="hlink"/>
                </a:solidFill>
                <a:hlinkClick r:id="rId6" action="ppaction://hlinksldjump"/>
              </a:rPr>
              <a:t>Life sciences</a:t>
            </a:r>
            <a:r>
              <a:rPr lang="en" sz="2200"/>
              <a:t> </a:t>
            </a:r>
            <a:r>
              <a:rPr lang="en" sz="1600"/>
              <a:t>(PREREQUISITE = at least 50% for Life Sciences in </a:t>
            </a:r>
            <a:r>
              <a:rPr lang="en" sz="1700"/>
              <a:t>matric)</a:t>
            </a:r>
            <a:endParaRPr sz="2000"/>
          </a:p>
          <a:p>
            <a:pPr marL="457200" lvl="0" indent="-381000" algn="l" rtl="0">
              <a:spcBef>
                <a:spcPts val="600"/>
              </a:spcBef>
              <a:spcAft>
                <a:spcPts val="0"/>
              </a:spcAft>
              <a:buSzPts val="2400"/>
              <a:buChar char="●"/>
            </a:pPr>
            <a:r>
              <a:rPr lang="en" sz="2000" u="sng">
                <a:solidFill>
                  <a:schemeClr val="hlink"/>
                </a:solidFill>
                <a:hlinkClick r:id="rId7" action="ppaction://hlinksldjump"/>
              </a:rPr>
              <a:t>Mathematics</a:t>
            </a:r>
            <a:r>
              <a:rPr lang="en" sz="2000"/>
              <a:t> </a:t>
            </a:r>
            <a:r>
              <a:rPr lang="en" sz="1500"/>
              <a:t>(PREREQUISITE = at least 60% for Mathematics in matric)</a:t>
            </a:r>
            <a:endParaRPr sz="2000"/>
          </a:p>
          <a:p>
            <a:pPr marL="457200" lvl="0" indent="0" algn="l" rtl="0">
              <a:spcBef>
                <a:spcPts val="600"/>
              </a:spcBef>
              <a:spcAft>
                <a:spcPts val="0"/>
              </a:spcAft>
              <a:buNone/>
            </a:pPr>
            <a:endParaRPr sz="2000"/>
          </a:p>
        </p:txBody>
      </p:sp>
      <p:sp>
        <p:nvSpPr>
          <p:cNvPr id="809" name="Google Shape;809;p10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97</a:t>
            </a:fld>
            <a:endParaRPr>
              <a:solidFill>
                <a:schemeClr val="accent6"/>
              </a:solidFill>
              <a:latin typeface="Lato"/>
              <a:ea typeface="Lato"/>
              <a:cs typeface="Lato"/>
              <a:sym typeface="Lato"/>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13"/>
        <p:cNvGrpSpPr/>
        <p:nvPr/>
      </p:nvGrpSpPr>
      <p:grpSpPr>
        <a:xfrm>
          <a:off x="0" y="0"/>
          <a:ext cx="0" cy="0"/>
          <a:chOff x="0" y="0"/>
          <a:chExt cx="0" cy="0"/>
        </a:xfrm>
      </p:grpSpPr>
      <p:sp>
        <p:nvSpPr>
          <p:cNvPr id="814" name="Google Shape;814;p110"/>
          <p:cNvSpPr txBox="1">
            <a:spLocks noGrp="1"/>
          </p:cNvSpPr>
          <p:nvPr>
            <p:ph type="body" idx="1"/>
          </p:nvPr>
        </p:nvSpPr>
        <p:spPr>
          <a:xfrm>
            <a:off x="1079500" y="1384300"/>
            <a:ext cx="7424700" cy="37593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All compulsory modules listed on slide 6</a:t>
            </a:r>
            <a:endParaRPr/>
          </a:p>
          <a:p>
            <a:pPr marL="457200" lvl="0" indent="0" algn="l" rtl="0">
              <a:spcBef>
                <a:spcPts val="600"/>
              </a:spcBef>
              <a:spcAft>
                <a:spcPts val="0"/>
              </a:spcAft>
              <a:buNone/>
            </a:pPr>
            <a:r>
              <a:rPr lang="en" b="1">
                <a:latin typeface="Barlow"/>
                <a:ea typeface="Barlow"/>
                <a:cs typeface="Barlow"/>
                <a:sym typeface="Barlow"/>
              </a:rPr>
              <a:t>AND</a:t>
            </a:r>
            <a:endParaRPr/>
          </a:p>
          <a:p>
            <a:pPr marL="457200" lvl="0" indent="-355600" algn="l" rtl="0">
              <a:spcBef>
                <a:spcPts val="600"/>
              </a:spcBef>
              <a:spcAft>
                <a:spcPts val="0"/>
              </a:spcAft>
              <a:buSzPts val="2000"/>
              <a:buChar char="★"/>
            </a:pPr>
            <a:r>
              <a:rPr lang="en"/>
              <a:t>MATF111 (Introduction to mathematics)</a:t>
            </a:r>
            <a:endParaRPr/>
          </a:p>
          <a:p>
            <a:pPr marL="457200" lvl="0" indent="-355600" algn="l" rtl="0">
              <a:spcBef>
                <a:spcPts val="600"/>
              </a:spcBef>
              <a:spcAft>
                <a:spcPts val="0"/>
              </a:spcAft>
              <a:buSzPts val="2000"/>
              <a:buChar char="★"/>
            </a:pPr>
            <a:r>
              <a:rPr lang="en"/>
              <a:t>READ121 (Strategic reading in the content areas)</a:t>
            </a:r>
            <a:endParaRPr/>
          </a:p>
          <a:p>
            <a:pPr marL="457200" lvl="0" indent="0" algn="l" rtl="0">
              <a:spcBef>
                <a:spcPts val="600"/>
              </a:spcBef>
              <a:spcAft>
                <a:spcPts val="0"/>
              </a:spcAft>
              <a:buNone/>
            </a:pPr>
            <a:endParaRPr/>
          </a:p>
          <a:p>
            <a:pPr marL="0" lvl="0" indent="0" algn="l" rtl="0">
              <a:spcBef>
                <a:spcPts val="600"/>
              </a:spcBef>
              <a:spcAft>
                <a:spcPts val="0"/>
              </a:spcAft>
              <a:buNone/>
            </a:pPr>
            <a:endParaRPr/>
          </a:p>
        </p:txBody>
      </p:sp>
      <p:sp>
        <p:nvSpPr>
          <p:cNvPr id="815" name="Google Shape;815;p110"/>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816" name="Google Shape;816;p1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98</a:t>
            </a:fld>
            <a:endParaRPr>
              <a:solidFill>
                <a:schemeClr val="accent6"/>
              </a:solidFill>
              <a:latin typeface="Lato"/>
              <a:ea typeface="Lato"/>
              <a:cs typeface="Lato"/>
              <a:sym typeface="Lato"/>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20"/>
        <p:cNvGrpSpPr/>
        <p:nvPr/>
      </p:nvGrpSpPr>
      <p:grpSpPr>
        <a:xfrm>
          <a:off x="0" y="0"/>
          <a:ext cx="0" cy="0"/>
          <a:chOff x="0" y="0"/>
          <a:chExt cx="0" cy="0"/>
        </a:xfrm>
      </p:grpSpPr>
      <p:sp>
        <p:nvSpPr>
          <p:cNvPr id="821" name="Google Shape;821;p111"/>
          <p:cNvSpPr txBox="1">
            <a:spLocks noGrp="1"/>
          </p:cNvSpPr>
          <p:nvPr>
            <p:ph type="body" idx="1"/>
          </p:nvPr>
        </p:nvSpPr>
        <p:spPr>
          <a:xfrm>
            <a:off x="1079500" y="1384300"/>
            <a:ext cx="7424700" cy="3759300"/>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
              <a:t>All compulsory modules listed on slide 6</a:t>
            </a:r>
            <a:endParaRPr/>
          </a:p>
          <a:p>
            <a:pPr marL="457200" lvl="0" indent="0" algn="l" rtl="0">
              <a:spcBef>
                <a:spcPts val="600"/>
              </a:spcBef>
              <a:spcAft>
                <a:spcPts val="0"/>
              </a:spcAft>
              <a:buNone/>
            </a:pPr>
            <a:r>
              <a:rPr lang="en" b="1">
                <a:latin typeface="Barlow"/>
                <a:ea typeface="Barlow"/>
                <a:cs typeface="Barlow"/>
                <a:sym typeface="Barlow"/>
              </a:rPr>
              <a:t>AND</a:t>
            </a:r>
            <a:endParaRPr/>
          </a:p>
          <a:p>
            <a:pPr marL="457200" lvl="0" indent="-355600" algn="l" rtl="0">
              <a:spcBef>
                <a:spcPts val="600"/>
              </a:spcBef>
              <a:spcAft>
                <a:spcPts val="0"/>
              </a:spcAft>
              <a:buSzPts val="2000"/>
              <a:buChar char="★"/>
            </a:pPr>
            <a:r>
              <a:rPr lang="en"/>
              <a:t>MATH111 (Mathematics)</a:t>
            </a:r>
            <a:endParaRPr/>
          </a:p>
          <a:p>
            <a:pPr marL="457200" lvl="0" indent="-355600" algn="l" rtl="0">
              <a:spcBef>
                <a:spcPts val="600"/>
              </a:spcBef>
              <a:spcAft>
                <a:spcPts val="0"/>
              </a:spcAft>
              <a:buSzPts val="2000"/>
              <a:buChar char="★"/>
            </a:pPr>
            <a:r>
              <a:rPr lang="en"/>
              <a:t>MATV111 (Mathematics for the senior phase)</a:t>
            </a:r>
            <a:endParaRPr/>
          </a:p>
          <a:p>
            <a:pPr marL="457200" lvl="0" indent="-355600" algn="l" rtl="0">
              <a:spcBef>
                <a:spcPts val="600"/>
              </a:spcBef>
              <a:spcAft>
                <a:spcPts val="0"/>
              </a:spcAft>
              <a:buSzPts val="2000"/>
              <a:buChar char="★"/>
            </a:pPr>
            <a:r>
              <a:rPr lang="en"/>
              <a:t>MATV121 (Mathematics for the senior phase)</a:t>
            </a:r>
            <a:endParaRPr/>
          </a:p>
          <a:p>
            <a:pPr marL="457200" lvl="0" indent="0" algn="l" rtl="0">
              <a:spcBef>
                <a:spcPts val="600"/>
              </a:spcBef>
              <a:spcAft>
                <a:spcPts val="0"/>
              </a:spcAft>
              <a:buNone/>
            </a:pPr>
            <a:endParaRPr/>
          </a:p>
          <a:p>
            <a:pPr marL="457200" lvl="0" indent="0" algn="l" rtl="0">
              <a:spcBef>
                <a:spcPts val="600"/>
              </a:spcBef>
              <a:spcAft>
                <a:spcPts val="0"/>
              </a:spcAft>
              <a:buNone/>
            </a:pPr>
            <a:endParaRPr/>
          </a:p>
          <a:p>
            <a:pPr marL="0" lvl="0" indent="0" algn="l" rtl="0">
              <a:spcBef>
                <a:spcPts val="600"/>
              </a:spcBef>
              <a:spcAft>
                <a:spcPts val="0"/>
              </a:spcAft>
              <a:buNone/>
            </a:pPr>
            <a:endParaRPr/>
          </a:p>
        </p:txBody>
      </p:sp>
      <p:sp>
        <p:nvSpPr>
          <p:cNvPr id="822" name="Google Shape;822;p111"/>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Modules for which you should register for the year:</a:t>
            </a:r>
            <a:endParaRPr/>
          </a:p>
        </p:txBody>
      </p:sp>
      <p:sp>
        <p:nvSpPr>
          <p:cNvPr id="823" name="Google Shape;823;p1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solidFill>
                  <a:schemeClr val="accent6"/>
                </a:solidFill>
                <a:latin typeface="Lato"/>
                <a:ea typeface="Lato"/>
                <a:cs typeface="Lato"/>
                <a:sym typeface="Lato"/>
              </a:rPr>
              <a:t>99</a:t>
            </a:fld>
            <a:endParaRPr>
              <a:solidFill>
                <a:schemeClr val="accent6"/>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5679</Words>
  <Application>Microsoft Office PowerPoint</Application>
  <PresentationFormat>On-screen Show (16:9)</PresentationFormat>
  <Paragraphs>1017</Paragraphs>
  <Slides>121</Slides>
  <Notes>121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Barlow SemiBold</vt:lpstr>
      <vt:lpstr>Lato</vt:lpstr>
      <vt:lpstr>Arial</vt:lpstr>
      <vt:lpstr>Barlow Light</vt:lpstr>
      <vt:lpstr>Raleway</vt:lpstr>
      <vt:lpstr>Barlow</vt:lpstr>
      <vt:lpstr>Antonio template</vt:lpstr>
      <vt:lpstr>PowerPoint Presentation</vt:lpstr>
      <vt:lpstr>Virtual orientation</vt:lpstr>
      <vt:lpstr>MODULE CODES</vt:lpstr>
      <vt:lpstr>  For which year of study are you registering? *Click on the year*</vt:lpstr>
      <vt:lpstr>Specifications for ALL first-year students</vt:lpstr>
      <vt:lpstr>PowerPoint Presentation</vt:lpstr>
      <vt:lpstr>What is your first specialisation subject?</vt:lpstr>
      <vt:lpstr>Select your second specialisation subject</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   Modules for which you should register for the year:</vt:lpstr>
      <vt:lpstr>Modules for which you should register for the year:</vt:lpstr>
      <vt:lpstr>Modules for which you should register for the year:</vt:lpstr>
      <vt:lpstr>Select your second specialisation subject:</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Select your second specialisation subject:</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Select your second specialisation subject:</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Select your second specialisation subject:</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PowerPoint Presentation</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Select your second specialisation subject:</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PowerPoint Presentation</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Select your second specialisation subject</vt:lpstr>
      <vt:lpstr>Modules for which you should register for the year:</vt:lpstr>
      <vt:lpstr>Modules for which you should register for the year:</vt:lpstr>
      <vt:lpstr>Modules for which you should register for the year:</vt:lpstr>
      <vt:lpstr>Select your second specialisation subject:</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Select your second specialisation subject:</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Select your second specialisation subject:</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Select your second specialisation subject</vt:lpstr>
      <vt:lpstr>Modules for which you should register for the year:</vt:lpstr>
      <vt:lpstr>Modules for which you should register for the year:</vt:lpstr>
      <vt:lpstr>PowerPoint Presentation</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Select your second specialisation subject:</vt:lpstr>
      <vt:lpstr>Modules for which you should register for the year:</vt:lpstr>
      <vt:lpstr>Modules for which you should register for the year:</vt:lpstr>
      <vt:lpstr>Modules for which you should register for the year:</vt:lpstr>
      <vt:lpstr>Select your second specialisation subject:</vt:lpstr>
      <vt:lpstr>Modules for which you should register for the year:</vt:lpstr>
      <vt:lpstr>Modules for which you should register for the year:</vt:lpstr>
      <vt:lpstr>Modules for which you should register for the year:</vt:lpstr>
      <vt:lpstr> Select your second specialisation subject:</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lpstr>Modules for which you should register for the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ELMA MARAIS</cp:lastModifiedBy>
  <cp:revision>1</cp:revision>
  <dcterms:modified xsi:type="dcterms:W3CDTF">2021-02-24T15:14:08Z</dcterms:modified>
</cp:coreProperties>
</file>