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9144000" cy="5143500" type="screen16x9"/>
  <p:notesSz cx="6858000" cy="9144000"/>
  <p:embeddedFontLst>
    <p:embeddedFont>
      <p:font typeface="Barlow" panose="020B0604020202020204" charset="0"/>
      <p:regular r:id="rId100"/>
      <p:bold r:id="rId101"/>
      <p:italic r:id="rId102"/>
      <p:boldItalic r:id="rId103"/>
    </p:embeddedFont>
    <p:embeddedFont>
      <p:font typeface="Barlow Light" panose="020B0604020202020204" charset="0"/>
      <p:regular r:id="rId104"/>
      <p:bold r:id="rId105"/>
      <p:italic r:id="rId106"/>
      <p:boldItalic r:id="rId107"/>
    </p:embeddedFont>
    <p:embeddedFont>
      <p:font typeface="Barlow SemiBold" panose="020B0604020202020204" charset="0"/>
      <p:regular r:id="rId108"/>
      <p:bold r:id="rId109"/>
      <p:italic r:id="rId110"/>
      <p:boldItalic r:id="rId111"/>
    </p:embeddedFont>
    <p:embeddedFont>
      <p:font typeface="Lato" panose="020F0502020204030203" pitchFamily="34" charset="0"/>
      <p:regular r:id="rId112"/>
      <p:bold r:id="rId113"/>
      <p:italic r:id="rId114"/>
      <p:boldItalic r:id="rId115"/>
    </p:embeddedFont>
    <p:embeddedFont>
      <p:font typeface="Raleway" panose="020B0003030101060003" pitchFamily="34" charset="0"/>
      <p:regular r:id="rId116"/>
      <p:bold r:id="rId117"/>
      <p:italic r:id="rId118"/>
      <p:boldItalic r:id="rId1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4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8.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3.fntdata"/><Relationship Id="rId16" Type="http://schemas.openxmlformats.org/officeDocument/2006/relationships/slide" Target="slides/slide15.xml"/><Relationship Id="rId107" Type="http://schemas.openxmlformats.org/officeDocument/2006/relationships/font" Target="fonts/font8.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3.fntdata"/><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4.fntdata"/><Relationship Id="rId118" Type="http://schemas.openxmlformats.org/officeDocument/2006/relationships/font" Target="fonts/font19.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4.fntdata"/><Relationship Id="rId108" Type="http://schemas.openxmlformats.org/officeDocument/2006/relationships/font" Target="fonts/font9.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5.fntdata"/><Relationship Id="rId119" Type="http://schemas.openxmlformats.org/officeDocument/2006/relationships/font" Target="fonts/font20.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0.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5.fntdata"/><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1.fntdata"/><Relationship Id="rId115"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2.fntdata"/><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63d597ba7_2_1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63d597ba7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bf3675157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bf36751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bf3675157_0_10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bf3675157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9512e85f0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9512e85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bf3675157_0_20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bf3675157_0_2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bf3675157_0_25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abf3675157_0_2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bf3675157_0_258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bf3675157_0_2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bf3675157_0_259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abf3675157_0_2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bf3675157_0_260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abf3675157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bf3675157_0_26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bf3675157_0_2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bf3675157_0_26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bf3675157_0_2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ed75ccf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48dc829d9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48dc829d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48dc829d9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b48dc829d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48dc829d9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b48dc829d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48dc829d9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48dc829d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48dc829d9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b48dc829d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48dc829d9_0_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48dc829d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050a1375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050a137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b48dc829d9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b48dc829d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b48dc829d9_0_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b48dc829d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48dc829d9_0_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b48dc829d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48dc829d9_0_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48dc829d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48dc829d9_0_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b48dc829d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b48dc829d9_0_9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b48dc829d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bf3675157_0_26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abf3675157_0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abf3675157_0_269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abf3675157_0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bf3675157_0_26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bf3675157_0_2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48dc829d9_0_1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48dc829d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abf3675157_0_270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abf3675157_0_2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abf3675157_0_27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abf3675157_0_2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abf3675157_0_27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abf3675157_0_2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abf3675157_0_27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bf3675157_0_2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abf3675157_0_27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abf3675157_0_2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abf3675157_0_27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abf3675157_0_2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b48dc829d9_0_1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b48dc829d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abf3675157_0_27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abf3675157_0_2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abf3675157_0_27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abf3675157_0_2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b48dc829d9_0_1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b48dc829d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48dc829d9_0_1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b48dc829d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abf3675157_0_27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abf3675157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b48dc829d9_0_1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b48dc829d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abf3675157_0_27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abf3675157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abf3675157_0_28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abf3675157_0_2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abf3675157_0_28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abf3675157_0_2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abf3675157_0_28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abf3675157_0_2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bf3675157_0_28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bf3675157_0_2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abf3675157_0_28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abf3675157_0_2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abf3675157_0_28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abf3675157_0_2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bf3675157_0_28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abf3675157_0_2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48dc829d9_0_1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48dc829d9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48dc829d9_0_1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48dc829d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4e87a619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4e87a6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abf3675157_0_28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abf3675157_0_2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b4e87a6190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b4e87a619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b4e87a6190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b4e87a61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b4e87a6190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b4e87a619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79512e85f0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79512e85f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abf3675157_0_28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abf3675157_0_2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bf3675157_0_28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bf3675157_0_2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abf3675157_0_28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abf3675157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abf3675157_0_290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abf3675157_0_2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79512e85f0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79512e85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abf3675157_0_29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abf3675157_0_2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b4e87a6190_0_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b4e87a619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b4e87a6190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b4e87a619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4e87a6190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4e87a619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b4e87a6190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b4e87a619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abf3675157_0_29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abf3675157_0_2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abf3675157_0_29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abf3675157_0_2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b4e87a6190_0_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b4e87a619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abf3675157_0_29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abf3675157_0_2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b4e87a6190_0_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b4e87a619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b4e87a6190_0_1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b4e87a619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b4e87a6190_0_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b4e87a619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b4e87a6190_0_1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b4e87a619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abf3675157_0_29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abf3675157_0_2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b4e87a6190_0_1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b4e87a619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b4e87a6190_0_1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b4e87a619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bf3675157_0_5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bf367515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af9355d646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af9355d64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abf3675157_0_29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abf3675157_0_2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abf3675157_0_29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abf3675157_0_2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abf3675157_0_29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abf3675157_0_2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abf3675157_0_29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abf3675157_0_2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abf3675157_0_29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abf3675157_0_2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abf3675157_0_299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abf3675157_0_2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b4e87a6190_0_1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b4e87a619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1"/>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1"/>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Clr>
                <a:schemeClr val="dk2"/>
              </a:buClr>
              <a:buSzPts val="1400"/>
              <a:buNone/>
              <a:defRPr sz="1400">
                <a:solidFill>
                  <a:schemeClr val="dk2"/>
                </a:solidFill>
              </a:defRPr>
            </a:lvl1pPr>
          </a:lstStyle>
          <a:p>
            <a:endParaRPr/>
          </a:p>
        </p:txBody>
      </p:sp>
      <p:sp>
        <p:nvSpPr>
          <p:cNvPr id="83" name="Google Shape;83;p1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84"/>
        <p:cNvGrpSpPr/>
        <p:nvPr/>
      </p:nvGrpSpPr>
      <p:grpSpPr>
        <a:xfrm>
          <a:off x="0" y="0"/>
          <a:ext cx="0" cy="0"/>
          <a:chOff x="0" y="0"/>
          <a:chExt cx="0" cy="0"/>
        </a:xfrm>
      </p:grpSpPr>
      <p:sp>
        <p:nvSpPr>
          <p:cNvPr id="85" name="Google Shape;85;p12"/>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2"/>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2"/>
          <p:cNvGrpSpPr/>
          <p:nvPr/>
        </p:nvGrpSpPr>
        <p:grpSpPr>
          <a:xfrm>
            <a:off x="-207" y="646493"/>
            <a:ext cx="155867" cy="653721"/>
            <a:chOff x="5385375" y="498300"/>
            <a:chExt cx="802200" cy="556500"/>
          </a:xfrm>
        </p:grpSpPr>
        <p:sp>
          <p:nvSpPr>
            <p:cNvPr id="89" name="Google Shape;89;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12"/>
          <p:cNvGrpSpPr/>
          <p:nvPr/>
        </p:nvGrpSpPr>
        <p:grpSpPr>
          <a:xfrm>
            <a:off x="5434002" y="4483463"/>
            <a:ext cx="666347" cy="666373"/>
            <a:chOff x="7134700" y="414375"/>
            <a:chExt cx="501919" cy="501900"/>
          </a:xfrm>
        </p:grpSpPr>
        <p:sp>
          <p:nvSpPr>
            <p:cNvPr id="93" name="Google Shape;93;p12"/>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2"/>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2"/>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2"/>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2"/>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2"/>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2"/>
          <p:cNvGrpSpPr/>
          <p:nvPr/>
        </p:nvGrpSpPr>
        <p:grpSpPr>
          <a:xfrm rot="-5400000">
            <a:off x="8018100" y="-167410"/>
            <a:ext cx="318554" cy="653721"/>
            <a:chOff x="5385375" y="498300"/>
            <a:chExt cx="802200" cy="556500"/>
          </a:xfrm>
        </p:grpSpPr>
        <p:sp>
          <p:nvSpPr>
            <p:cNvPr id="110" name="Google Shape;110;p12"/>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2"/>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2"/>
          <p:cNvSpPr txBox="1">
            <a:spLocks noGrp="1"/>
          </p:cNvSpPr>
          <p:nvPr>
            <p:ph type="title"/>
          </p:nvPr>
        </p:nvSpPr>
        <p:spPr>
          <a:xfrm>
            <a:off x="508700" y="646500"/>
            <a:ext cx="4284300" cy="6537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2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114" name="Google Shape;114;p12"/>
          <p:cNvSpPr txBox="1">
            <a:spLocks noGrp="1"/>
          </p:cNvSpPr>
          <p:nvPr>
            <p:ph type="body" idx="1"/>
          </p:nvPr>
        </p:nvSpPr>
        <p:spPr>
          <a:xfrm>
            <a:off x="508700" y="1599700"/>
            <a:ext cx="4284300" cy="28860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5" name="Google Shape;115;p12"/>
          <p:cNvSpPr txBox="1">
            <a:spLocks noGrp="1"/>
          </p:cNvSpPr>
          <p:nvPr>
            <p:ph type="sldNum" idx="12"/>
          </p:nvPr>
        </p:nvSpPr>
        <p:spPr>
          <a:xfrm>
            <a:off x="8504254" y="4489800"/>
            <a:ext cx="653700" cy="6537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5"/>
        <p:cNvGrpSpPr/>
        <p:nvPr/>
      </p:nvGrpSpPr>
      <p:grpSpPr>
        <a:xfrm>
          <a:off x="0" y="0"/>
          <a:ext cx="0" cy="0"/>
          <a:chOff x="0" y="0"/>
          <a:chExt cx="0" cy="0"/>
        </a:xfrm>
      </p:grpSpPr>
      <p:sp>
        <p:nvSpPr>
          <p:cNvPr id="16" name="Google Shape;16;p3"/>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1" name="Google Shape;21;p3"/>
          <p:cNvSpPr txBox="1">
            <a:spLocks noGrp="1"/>
          </p:cNvSpPr>
          <p:nvPr>
            <p:ph type="body" idx="1"/>
          </p:nvPr>
        </p:nvSpPr>
        <p:spPr>
          <a:xfrm>
            <a:off x="893625"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22" name="Google Shape;22;p3"/>
          <p:cNvSpPr txBox="1">
            <a:spLocks noGrp="1"/>
          </p:cNvSpPr>
          <p:nvPr>
            <p:ph type="body" idx="2"/>
          </p:nvPr>
        </p:nvSpPr>
        <p:spPr>
          <a:xfrm>
            <a:off x="4219456"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23" name="Google Shape;23;p3"/>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sp>
        <p:nvSpPr>
          <p:cNvPr id="31" name="Google Shape;31;p5"/>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3" name="Google Shape;33;p5"/>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b="1">
                <a:solidFill>
                  <a:schemeClr val="lt1"/>
                </a:solidFill>
              </a:defRPr>
            </a:lvl1pPr>
            <a:lvl2pPr lvl="1" algn="ctr">
              <a:lnSpc>
                <a:spcPct val="100000"/>
              </a:lnSpc>
              <a:spcBef>
                <a:spcPts val="0"/>
              </a:spcBef>
              <a:spcAft>
                <a:spcPts val="0"/>
              </a:spcAft>
              <a:buClr>
                <a:schemeClr val="lt1"/>
              </a:buClr>
              <a:buSzPts val="2400"/>
              <a:buNone/>
              <a:defRPr b="1">
                <a:solidFill>
                  <a:schemeClr val="lt1"/>
                </a:solidFill>
              </a:defRPr>
            </a:lvl2pPr>
            <a:lvl3pPr lvl="2" algn="ctr">
              <a:lnSpc>
                <a:spcPct val="100000"/>
              </a:lnSpc>
              <a:spcBef>
                <a:spcPts val="0"/>
              </a:spcBef>
              <a:spcAft>
                <a:spcPts val="0"/>
              </a:spcAft>
              <a:buClr>
                <a:schemeClr val="lt1"/>
              </a:buClr>
              <a:buSzPts val="2400"/>
              <a:buNone/>
              <a:defRPr b="1">
                <a:solidFill>
                  <a:schemeClr val="lt1"/>
                </a:solidFill>
              </a:defRPr>
            </a:lvl3pPr>
            <a:lvl4pPr lvl="3" algn="ctr">
              <a:lnSpc>
                <a:spcPct val="100000"/>
              </a:lnSpc>
              <a:spcBef>
                <a:spcPts val="0"/>
              </a:spcBef>
              <a:spcAft>
                <a:spcPts val="0"/>
              </a:spcAft>
              <a:buClr>
                <a:schemeClr val="lt1"/>
              </a:buClr>
              <a:buSzPts val="2400"/>
              <a:buNone/>
              <a:defRPr sz="2400" b="1">
                <a:solidFill>
                  <a:schemeClr val="lt1"/>
                </a:solidFill>
              </a:defRPr>
            </a:lvl4pPr>
            <a:lvl5pPr lvl="4" algn="ctr">
              <a:lnSpc>
                <a:spcPct val="100000"/>
              </a:lnSpc>
              <a:spcBef>
                <a:spcPts val="0"/>
              </a:spcBef>
              <a:spcAft>
                <a:spcPts val="0"/>
              </a:spcAft>
              <a:buClr>
                <a:schemeClr val="lt1"/>
              </a:buClr>
              <a:buSzPts val="2400"/>
              <a:buNone/>
              <a:defRPr sz="2400" b="1">
                <a:solidFill>
                  <a:schemeClr val="lt1"/>
                </a:solidFill>
              </a:defRPr>
            </a:lvl5pPr>
            <a:lvl6pPr lvl="5" algn="ctr">
              <a:lnSpc>
                <a:spcPct val="100000"/>
              </a:lnSpc>
              <a:spcBef>
                <a:spcPts val="0"/>
              </a:spcBef>
              <a:spcAft>
                <a:spcPts val="0"/>
              </a:spcAft>
              <a:buClr>
                <a:schemeClr val="lt1"/>
              </a:buClr>
              <a:buSzPts val="2400"/>
              <a:buNone/>
              <a:defRPr sz="2400" b="1">
                <a:solidFill>
                  <a:schemeClr val="lt1"/>
                </a:solidFill>
              </a:defRPr>
            </a:lvl6pPr>
            <a:lvl7pPr lvl="6" algn="ctr">
              <a:lnSpc>
                <a:spcPct val="100000"/>
              </a:lnSpc>
              <a:spcBef>
                <a:spcPts val="0"/>
              </a:spcBef>
              <a:spcAft>
                <a:spcPts val="0"/>
              </a:spcAft>
              <a:buClr>
                <a:schemeClr val="lt1"/>
              </a:buClr>
              <a:buSzPts val="2400"/>
              <a:buNone/>
              <a:defRPr sz="2400" b="1">
                <a:solidFill>
                  <a:schemeClr val="lt1"/>
                </a:solidFill>
              </a:defRPr>
            </a:lvl7pPr>
            <a:lvl8pPr lvl="7" algn="ctr">
              <a:lnSpc>
                <a:spcPct val="100000"/>
              </a:lnSpc>
              <a:spcBef>
                <a:spcPts val="0"/>
              </a:spcBef>
              <a:spcAft>
                <a:spcPts val="0"/>
              </a:spcAft>
              <a:buClr>
                <a:schemeClr val="lt1"/>
              </a:buClr>
              <a:buSzPts val="2400"/>
              <a:buNone/>
              <a:defRPr sz="2400" b="1">
                <a:solidFill>
                  <a:schemeClr val="lt1"/>
                </a:solidFill>
              </a:defRPr>
            </a:lvl8pPr>
            <a:lvl9pPr lvl="8" algn="ctr">
              <a:lnSpc>
                <a:spcPct val="100000"/>
              </a:lnSpc>
              <a:spcBef>
                <a:spcPts val="0"/>
              </a:spcBef>
              <a:spcAft>
                <a:spcPts val="0"/>
              </a:spcAft>
              <a:buClr>
                <a:schemeClr val="lt1"/>
              </a:buClr>
              <a:buSzPts val="2400"/>
              <a:buNone/>
              <a:defRPr sz="2400" b="1">
                <a:solidFill>
                  <a:schemeClr val="lt1"/>
                </a:solidFill>
              </a:defRPr>
            </a:lvl9pPr>
          </a:lstStyle>
          <a:p>
            <a:endParaRPr/>
          </a:p>
        </p:txBody>
      </p:sp>
      <p:sp>
        <p:nvSpPr>
          <p:cNvPr id="34" name="Google Shape;34;p5"/>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1710425" y="2161800"/>
            <a:ext cx="5723700" cy="8199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600"/>
              </a:spcBef>
              <a:spcAft>
                <a:spcPts val="0"/>
              </a:spcAft>
              <a:buSzPts val="2400"/>
              <a:buChar char="▷"/>
              <a:defRPr i="1"/>
            </a:lvl1pPr>
            <a:lvl2pPr marL="914400" lvl="1" indent="-381000" algn="ctr">
              <a:lnSpc>
                <a:spcPct val="100000"/>
              </a:lnSpc>
              <a:spcBef>
                <a:spcPts val="0"/>
              </a:spcBef>
              <a:spcAft>
                <a:spcPts val="0"/>
              </a:spcAft>
              <a:buSzPts val="2400"/>
              <a:buChar char="○"/>
              <a:defRPr i="1"/>
            </a:lvl2pPr>
            <a:lvl3pPr marL="1371600" lvl="2" indent="-381000" algn="ctr">
              <a:lnSpc>
                <a:spcPct val="100000"/>
              </a:lnSpc>
              <a:spcBef>
                <a:spcPts val="0"/>
              </a:spcBef>
              <a:spcAft>
                <a:spcPts val="0"/>
              </a:spcAft>
              <a:buSzPts val="2400"/>
              <a:buChar char="■"/>
              <a:defRPr i="1"/>
            </a:lvl3pPr>
            <a:lvl4pPr marL="1828800" lvl="3" indent="-381000" algn="ctr">
              <a:lnSpc>
                <a:spcPct val="100000"/>
              </a:lnSpc>
              <a:spcBef>
                <a:spcPts val="0"/>
              </a:spcBef>
              <a:spcAft>
                <a:spcPts val="0"/>
              </a:spcAft>
              <a:buSzPts val="2400"/>
              <a:buChar char="●"/>
              <a:defRPr i="1"/>
            </a:lvl4pPr>
            <a:lvl5pPr marL="2286000" lvl="4" indent="-381000" algn="ctr">
              <a:lnSpc>
                <a:spcPct val="100000"/>
              </a:lnSpc>
              <a:spcBef>
                <a:spcPts val="0"/>
              </a:spcBef>
              <a:spcAft>
                <a:spcPts val="0"/>
              </a:spcAft>
              <a:buSzPts val="2400"/>
              <a:buChar char="○"/>
              <a:defRPr i="1"/>
            </a:lvl5pPr>
            <a:lvl6pPr marL="2743200" lvl="5" indent="-381000" algn="ctr">
              <a:lnSpc>
                <a:spcPct val="100000"/>
              </a:lnSpc>
              <a:spcBef>
                <a:spcPts val="0"/>
              </a:spcBef>
              <a:spcAft>
                <a:spcPts val="0"/>
              </a:spcAft>
              <a:buSzPts val="2400"/>
              <a:buChar char="■"/>
              <a:defRPr i="1"/>
            </a:lvl6pPr>
            <a:lvl7pPr marL="3200400" lvl="6" indent="-381000" algn="ctr">
              <a:lnSpc>
                <a:spcPct val="100000"/>
              </a:lnSpc>
              <a:spcBef>
                <a:spcPts val="0"/>
              </a:spcBef>
              <a:spcAft>
                <a:spcPts val="0"/>
              </a:spcAft>
              <a:buSzPts val="2400"/>
              <a:buChar char="●"/>
              <a:defRPr i="1"/>
            </a:lvl7pPr>
            <a:lvl8pPr marL="3657600" lvl="7" indent="-381000" algn="ctr">
              <a:lnSpc>
                <a:spcPct val="100000"/>
              </a:lnSpc>
              <a:spcBef>
                <a:spcPts val="0"/>
              </a:spcBef>
              <a:spcAft>
                <a:spcPts val="0"/>
              </a:spcAft>
              <a:buSzPts val="2400"/>
              <a:buChar char="○"/>
              <a:defRPr i="1"/>
            </a:lvl8pPr>
            <a:lvl9pPr marL="4114800" lvl="8" indent="-381000" algn="ctr">
              <a:lnSpc>
                <a:spcPct val="100000"/>
              </a:lnSpc>
              <a:spcBef>
                <a:spcPts val="0"/>
              </a:spcBef>
              <a:spcAft>
                <a:spcPts val="0"/>
              </a:spcAft>
              <a:buSzPts val="2400"/>
              <a:buChar char="■"/>
              <a:defRPr i="1"/>
            </a:lvl9pPr>
          </a:lstStyle>
          <a:p>
            <a:endParaRPr/>
          </a:p>
        </p:txBody>
      </p:sp>
      <p:sp>
        <p:nvSpPr>
          <p:cNvPr id="40" name="Google Shape;40;p6"/>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1" i="0" u="none" strike="noStrike" cap="none">
                <a:solidFill>
                  <a:schemeClr val="accent6"/>
                </a:solidFill>
                <a:latin typeface="Arial"/>
                <a:ea typeface="Arial"/>
                <a:cs typeface="Arial"/>
                <a:sym typeface="Arial"/>
              </a:rPr>
              <a:t>“</a:t>
            </a:r>
            <a:endParaRPr sz="9600" b="1" i="0" u="none" strike="noStrike" cap="none">
              <a:solidFill>
                <a:schemeClr val="accent6"/>
              </a:solidFill>
              <a:latin typeface="Arial"/>
              <a:ea typeface="Arial"/>
              <a:cs typeface="Arial"/>
              <a:sym typeface="Arial"/>
            </a:endParaRPr>
          </a:p>
        </p:txBody>
      </p:sp>
      <p:sp>
        <p:nvSpPr>
          <p:cNvPr id="41" name="Google Shape;41;p6"/>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8" name="Google Shape;48;p7"/>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6"/>
              </a:buClr>
              <a:buSzPts val="1800"/>
              <a:buChar char="▷"/>
              <a:defRPr>
                <a:solidFill>
                  <a:schemeClr val="dk1"/>
                </a:solidFill>
              </a:defRPr>
            </a:lvl1pPr>
            <a:lvl2pPr marL="914400" lvl="1" indent="-381000" algn="l">
              <a:lnSpc>
                <a:spcPct val="100000"/>
              </a:lnSpc>
              <a:spcBef>
                <a:spcPts val="0"/>
              </a:spcBef>
              <a:spcAft>
                <a:spcPts val="0"/>
              </a:spcAft>
              <a:buClr>
                <a:schemeClr val="dk1"/>
              </a:buClr>
              <a:buSzPts val="2400"/>
              <a:buChar char="○"/>
              <a:defRPr>
                <a:solidFill>
                  <a:schemeClr val="dk1"/>
                </a:solidFill>
              </a:defRPr>
            </a:lvl2pPr>
            <a:lvl3pPr marL="1371600" lvl="2" indent="-381000" algn="l">
              <a:lnSpc>
                <a:spcPct val="100000"/>
              </a:lnSpc>
              <a:spcBef>
                <a:spcPts val="0"/>
              </a:spcBef>
              <a:spcAft>
                <a:spcPts val="0"/>
              </a:spcAft>
              <a:buClr>
                <a:schemeClr val="dk1"/>
              </a:buClr>
              <a:buSzPts val="2400"/>
              <a:buChar char="■"/>
              <a:defRPr>
                <a:solidFill>
                  <a:schemeClr val="dk1"/>
                </a:solidFill>
              </a:defRPr>
            </a:lvl3pPr>
            <a:lvl4pPr marL="1828800" lvl="3" indent="-381000" algn="l">
              <a:lnSpc>
                <a:spcPct val="100000"/>
              </a:lnSpc>
              <a:spcBef>
                <a:spcPts val="0"/>
              </a:spcBef>
              <a:spcAft>
                <a:spcPts val="0"/>
              </a:spcAft>
              <a:buClr>
                <a:schemeClr val="dk1"/>
              </a:buClr>
              <a:buSzPts val="2400"/>
              <a:buChar char="●"/>
              <a:defRPr>
                <a:solidFill>
                  <a:schemeClr val="dk1"/>
                </a:solidFill>
              </a:defRPr>
            </a:lvl4pPr>
            <a:lvl5pPr marL="2286000" lvl="4" indent="-381000" algn="l">
              <a:lnSpc>
                <a:spcPct val="100000"/>
              </a:lnSpc>
              <a:spcBef>
                <a:spcPts val="0"/>
              </a:spcBef>
              <a:spcAft>
                <a:spcPts val="0"/>
              </a:spcAft>
              <a:buClr>
                <a:schemeClr val="dk1"/>
              </a:buClr>
              <a:buSzPts val="2400"/>
              <a:buChar char="○"/>
              <a:defRPr>
                <a:solidFill>
                  <a:schemeClr val="dk1"/>
                </a:solidFill>
              </a:defRPr>
            </a:lvl5pPr>
            <a:lvl6pPr marL="2743200" lvl="5" indent="-381000" algn="l">
              <a:lnSpc>
                <a:spcPct val="100000"/>
              </a:lnSpc>
              <a:spcBef>
                <a:spcPts val="0"/>
              </a:spcBef>
              <a:spcAft>
                <a:spcPts val="0"/>
              </a:spcAft>
              <a:buClr>
                <a:schemeClr val="dk1"/>
              </a:buClr>
              <a:buSzPts val="2400"/>
              <a:buChar char="■"/>
              <a:defRPr>
                <a:solidFill>
                  <a:schemeClr val="dk1"/>
                </a:solidFill>
              </a:defRPr>
            </a:lvl6pPr>
            <a:lvl7pPr marL="3200400" lvl="6" indent="-381000" algn="l">
              <a:lnSpc>
                <a:spcPct val="100000"/>
              </a:lnSpc>
              <a:spcBef>
                <a:spcPts val="0"/>
              </a:spcBef>
              <a:spcAft>
                <a:spcPts val="0"/>
              </a:spcAft>
              <a:buClr>
                <a:schemeClr val="dk1"/>
              </a:buClr>
              <a:buSzPts val="2400"/>
              <a:buChar char="●"/>
              <a:defRPr>
                <a:solidFill>
                  <a:schemeClr val="dk1"/>
                </a:solidFill>
              </a:defRPr>
            </a:lvl7pPr>
            <a:lvl8pPr marL="3657600" lvl="7" indent="-381000" algn="l">
              <a:lnSpc>
                <a:spcPct val="100000"/>
              </a:lnSpc>
              <a:spcBef>
                <a:spcPts val="0"/>
              </a:spcBef>
              <a:spcAft>
                <a:spcPts val="0"/>
              </a:spcAft>
              <a:buClr>
                <a:schemeClr val="dk1"/>
              </a:buClr>
              <a:buSzPts val="2400"/>
              <a:buChar char="○"/>
              <a:defRPr>
                <a:solidFill>
                  <a:schemeClr val="dk1"/>
                </a:solidFill>
              </a:defRPr>
            </a:lvl8pPr>
            <a:lvl9pPr marL="4114800" lvl="8" indent="-381000" algn="l">
              <a:lnSpc>
                <a:spcPct val="100000"/>
              </a:lnSpc>
              <a:spcBef>
                <a:spcPts val="0"/>
              </a:spcBef>
              <a:spcAft>
                <a:spcPts val="0"/>
              </a:spcAft>
              <a:buClr>
                <a:schemeClr val="dk1"/>
              </a:buClr>
              <a:buSzPts val="2400"/>
              <a:buChar char="■"/>
              <a:defRPr>
                <a:solidFill>
                  <a:schemeClr val="dk1"/>
                </a:solidFill>
              </a:defRPr>
            </a:lvl9pPr>
          </a:lstStyle>
          <a:p>
            <a:endParaRPr/>
          </a:p>
        </p:txBody>
      </p:sp>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54"/>
        <p:cNvGrpSpPr/>
        <p:nvPr/>
      </p:nvGrpSpPr>
      <p:grpSpPr>
        <a:xfrm>
          <a:off x="0" y="0"/>
          <a:ext cx="0" cy="0"/>
          <a:chOff x="0" y="0"/>
          <a:chExt cx="0" cy="0"/>
        </a:xfrm>
      </p:grpSpPr>
      <p:sp>
        <p:nvSpPr>
          <p:cNvPr id="55" name="Google Shape;55;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0"/>
        <p:cNvGrpSpPr/>
        <p:nvPr/>
      </p:nvGrpSpPr>
      <p:grpSpPr>
        <a:xfrm>
          <a:off x="0" y="0"/>
          <a:ext cx="0" cy="0"/>
          <a:chOff x="0" y="0"/>
          <a:chExt cx="0" cy="0"/>
        </a:xfrm>
      </p:grpSpPr>
      <p:sp>
        <p:nvSpPr>
          <p:cNvPr id="61" name="Google Shape;61;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66" name="Google Shape;66;p9"/>
          <p:cNvSpPr txBox="1">
            <a:spLocks noGrp="1"/>
          </p:cNvSpPr>
          <p:nvPr>
            <p:ph type="body" idx="1"/>
          </p:nvPr>
        </p:nvSpPr>
        <p:spPr>
          <a:xfrm>
            <a:off x="893700"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7" name="Google Shape;67;p9"/>
          <p:cNvSpPr txBox="1">
            <a:spLocks noGrp="1"/>
          </p:cNvSpPr>
          <p:nvPr>
            <p:ph type="body" idx="2"/>
          </p:nvPr>
        </p:nvSpPr>
        <p:spPr>
          <a:xfrm>
            <a:off x="3386404"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8" name="Google Shape;68;p9"/>
          <p:cNvSpPr txBox="1">
            <a:spLocks noGrp="1"/>
          </p:cNvSpPr>
          <p:nvPr>
            <p:ph type="body" idx="3"/>
          </p:nvPr>
        </p:nvSpPr>
        <p:spPr>
          <a:xfrm>
            <a:off x="5879107"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9" name="Google Shape;69;p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76" name="Google Shape;76;p1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janet.chalmers@nwu.ac.z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1.xml"/><Relationship Id="rId7"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9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3.xml"/><Relationship Id="rId7" Type="http://schemas.openxmlformats.org/officeDocument/2006/relationships/slide" Target="slide2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slide" Target="slide26.xml"/><Relationship Id="rId5" Type="http://schemas.openxmlformats.org/officeDocument/2006/relationships/slide" Target="slide25.xml"/><Relationship Id="rId10" Type="http://schemas.openxmlformats.org/officeDocument/2006/relationships/slide" Target="slide93.xml"/><Relationship Id="rId4" Type="http://schemas.openxmlformats.org/officeDocument/2006/relationships/slide" Target="slide24.xml"/><Relationship Id="rId9" Type="http://schemas.openxmlformats.org/officeDocument/2006/relationships/slide" Target="slide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12.xml"/><Relationship Id="rId7" Type="http://schemas.openxmlformats.org/officeDocument/2006/relationships/slide" Target="slide37.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slide" Target="slide26.xml"/><Relationship Id="rId5" Type="http://schemas.openxmlformats.org/officeDocument/2006/relationships/slide" Target="slide33.xml"/><Relationship Id="rId4" Type="http://schemas.openxmlformats.org/officeDocument/2006/relationships/slide" Target="slide36.xml"/><Relationship Id="rId9" Type="http://schemas.openxmlformats.org/officeDocument/2006/relationships/slide" Target="slide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41.xml"/><Relationship Id="rId7" Type="http://schemas.openxmlformats.org/officeDocument/2006/relationships/slide" Target="slide37.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94.xml"/><Relationship Id="rId5" Type="http://schemas.openxmlformats.org/officeDocument/2006/relationships/slide" Target="slide42.xml"/><Relationship Id="rId10" Type="http://schemas.openxmlformats.org/officeDocument/2006/relationships/slide" Target="slide44.xml"/><Relationship Id="rId4" Type="http://schemas.openxmlformats.org/officeDocument/2006/relationships/slide" Target="slide11.xml"/><Relationship Id="rId9" Type="http://schemas.openxmlformats.org/officeDocument/2006/relationships/slide" Target="slide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slide" Target="slide48.xml"/><Relationship Id="rId7" Type="http://schemas.openxmlformats.org/officeDocument/2006/relationships/slide" Target="slide52.xm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55.xml"/><Relationship Id="rId7" Type="http://schemas.openxmlformats.org/officeDocument/2006/relationships/slide" Target="slide20.xml"/><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slide" Target="slide59.xml"/><Relationship Id="rId5" Type="http://schemas.openxmlformats.org/officeDocument/2006/relationships/slide" Target="slide58.xml"/><Relationship Id="rId4" Type="http://schemas.openxmlformats.org/officeDocument/2006/relationships/slide" Target="slide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 Target="slide7.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62.xml"/><Relationship Id="rId7" Type="http://schemas.openxmlformats.org/officeDocument/2006/relationships/slide" Target="slide65.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slide" Target="slide32.xml"/><Relationship Id="rId5" Type="http://schemas.openxmlformats.org/officeDocument/2006/relationships/slide" Target="slide64.xml"/><Relationship Id="rId10" Type="http://schemas.openxmlformats.org/officeDocument/2006/relationships/slide" Target="slide57.xml"/><Relationship Id="rId4" Type="http://schemas.openxmlformats.org/officeDocument/2006/relationships/slide" Target="slide63.xml"/><Relationship Id="rId9" Type="http://schemas.openxmlformats.org/officeDocument/2006/relationships/slide" Target="slide4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62.xml"/><Relationship Id="rId7" Type="http://schemas.openxmlformats.org/officeDocument/2006/relationships/slide" Target="slide69.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30.xml"/><Relationship Id="rId4" Type="http://schemas.openxmlformats.org/officeDocument/2006/relationships/slide" Target="slide67.xml"/><Relationship Id="rId9" Type="http://schemas.openxmlformats.org/officeDocument/2006/relationships/slide" Target="slide7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81.xml"/><Relationship Id="rId18" Type="http://schemas.openxmlformats.org/officeDocument/2006/relationships/slide" Target="slide54.xml"/><Relationship Id="rId3" Type="http://schemas.openxmlformats.org/officeDocument/2006/relationships/slideLayout" Target="../slideLayouts/slideLayout6.xml"/><Relationship Id="rId7" Type="http://schemas.openxmlformats.org/officeDocument/2006/relationships/slide" Target="slide29.xml"/><Relationship Id="rId12" Type="http://schemas.openxmlformats.org/officeDocument/2006/relationships/slide" Target="slide75.xml"/><Relationship Id="rId17" Type="http://schemas.openxmlformats.org/officeDocument/2006/relationships/slide" Target="slide40.xml"/><Relationship Id="rId2" Type="http://schemas.openxmlformats.org/officeDocument/2006/relationships/audio" Target="../media/media2.mp3"/><Relationship Id="rId16" Type="http://schemas.openxmlformats.org/officeDocument/2006/relationships/slide" Target="slide15.xml"/><Relationship Id="rId20" Type="http://schemas.openxmlformats.org/officeDocument/2006/relationships/image" Target="../media/image2.png"/><Relationship Id="rId1" Type="http://schemas.microsoft.com/office/2007/relationships/media" Target="../media/media2.mp3"/><Relationship Id="rId6" Type="http://schemas.openxmlformats.org/officeDocument/2006/relationships/slide" Target="slide22.xml"/><Relationship Id="rId11" Type="http://schemas.openxmlformats.org/officeDocument/2006/relationships/slide" Target="slide66.xml"/><Relationship Id="rId5" Type="http://schemas.openxmlformats.org/officeDocument/2006/relationships/slide" Target="slide8.xml"/><Relationship Id="rId15" Type="http://schemas.openxmlformats.org/officeDocument/2006/relationships/slide" Target="slide88.xml"/><Relationship Id="rId10" Type="http://schemas.openxmlformats.org/officeDocument/2006/relationships/slide" Target="slide61.xml"/><Relationship Id="rId19" Type="http://schemas.openxmlformats.org/officeDocument/2006/relationships/slide" Target="slide71.xml"/><Relationship Id="rId4" Type="http://schemas.openxmlformats.org/officeDocument/2006/relationships/notesSlide" Target="../notesSlides/notesSlide7.xml"/><Relationship Id="rId9" Type="http://schemas.openxmlformats.org/officeDocument/2006/relationships/slide" Target="slide46.xml"/><Relationship Id="rId14" Type="http://schemas.openxmlformats.org/officeDocument/2006/relationships/slide" Target="slide8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67.xml"/><Relationship Id="rId7" Type="http://schemas.openxmlformats.org/officeDocument/2006/relationships/slide" Target="slide36.xm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slide" Target="slide72.xml"/><Relationship Id="rId11" Type="http://schemas.openxmlformats.org/officeDocument/2006/relationships/slide" Target="slide74.xml"/><Relationship Id="rId5" Type="http://schemas.openxmlformats.org/officeDocument/2006/relationships/slide" Target="slide64.xml"/><Relationship Id="rId10" Type="http://schemas.openxmlformats.org/officeDocument/2006/relationships/slide" Target="slide17.xml"/><Relationship Id="rId4" Type="http://schemas.openxmlformats.org/officeDocument/2006/relationships/slide" Target="slide9.xml"/><Relationship Id="rId9" Type="http://schemas.openxmlformats.org/officeDocument/2006/relationships/slide" Target="slide8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76.xml"/><Relationship Id="rId7" Type="http://schemas.openxmlformats.org/officeDocument/2006/relationships/slide" Target="slide78.xml"/><Relationship Id="rId2" Type="http://schemas.openxmlformats.org/officeDocument/2006/relationships/notesSlide" Target="../notesSlides/notesSlide75.xml"/><Relationship Id="rId1" Type="http://schemas.openxmlformats.org/officeDocument/2006/relationships/slideLayout" Target="../slideLayouts/slideLayout10.xml"/><Relationship Id="rId6" Type="http://schemas.openxmlformats.org/officeDocument/2006/relationships/slide" Target="slide77.xml"/><Relationship Id="rId11" Type="http://schemas.openxmlformats.org/officeDocument/2006/relationships/slide" Target="slide80.xml"/><Relationship Id="rId5" Type="http://schemas.openxmlformats.org/officeDocument/2006/relationships/slide" Target="slide74.xml"/><Relationship Id="rId10" Type="http://schemas.openxmlformats.org/officeDocument/2006/relationships/slide" Target="slide79.xml"/><Relationship Id="rId4" Type="http://schemas.openxmlformats.org/officeDocument/2006/relationships/slide" Target="slide13.xml"/><Relationship Id="rId9" Type="http://schemas.openxmlformats.org/officeDocument/2006/relationships/slide" Target="slide4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9.xml"/><Relationship Id="rId7" Type="http://schemas.openxmlformats.org/officeDocument/2006/relationships/slide" Target="slide90.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68.xml"/><Relationship Id="rId7" Type="http://schemas.openxmlformats.org/officeDocument/2006/relationships/slide" Target="slide82.xm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34.xml"/><Relationship Id="rId10" Type="http://schemas.openxmlformats.org/officeDocument/2006/relationships/slide" Target="slide21.xml"/><Relationship Id="rId4" Type="http://schemas.openxmlformats.org/officeDocument/2006/relationships/slide" Target="slide14.xml"/><Relationship Id="rId9" Type="http://schemas.openxmlformats.org/officeDocument/2006/relationships/slide" Target="slide4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82.xml"/><Relationship Id="rId7" Type="http://schemas.openxmlformats.org/officeDocument/2006/relationships/slide" Target="slide86.xm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slide" Target="slide85.xml"/><Relationship Id="rId5" Type="http://schemas.openxmlformats.org/officeDocument/2006/relationships/slide" Target="slide72.xml"/><Relationship Id="rId4" Type="http://schemas.openxmlformats.org/officeDocument/2006/relationships/slide" Target="slide84.xml"/><Relationship Id="rId9" Type="http://schemas.openxmlformats.org/officeDocument/2006/relationships/slide" Target="slide8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89.xml"/><Relationship Id="rId7" Type="http://schemas.openxmlformats.org/officeDocument/2006/relationships/slide" Target="slide94.xm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slide" Target="slide93.xml"/><Relationship Id="rId5" Type="http://schemas.openxmlformats.org/officeDocument/2006/relationships/slide" Target="slide92.xml"/><Relationship Id="rId4" Type="http://schemas.openxmlformats.org/officeDocument/2006/relationships/slide" Target="slide91.xml"/><Relationship Id="rId9" Type="http://schemas.openxmlformats.org/officeDocument/2006/relationships/slide" Target="slide9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3"/>
          <p:cNvSpPr txBox="1"/>
          <p:nvPr/>
        </p:nvSpPr>
        <p:spPr>
          <a:xfrm>
            <a:off x="70650" y="1178375"/>
            <a:ext cx="9007200" cy="358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4000">
              <a:solidFill>
                <a:srgbClr val="741B47"/>
              </a:solidFill>
              <a:latin typeface="Barlow SemiBold"/>
              <a:ea typeface="Barlow SemiBold"/>
              <a:cs typeface="Barlow SemiBold"/>
              <a:sym typeface="Barlow SemiBold"/>
            </a:endParaRPr>
          </a:p>
          <a:p>
            <a:pPr marL="0" lvl="0" indent="0" algn="l" rtl="0">
              <a:lnSpc>
                <a:spcPct val="90000"/>
              </a:lnSpc>
              <a:spcBef>
                <a:spcPts val="0"/>
              </a:spcBef>
              <a:spcAft>
                <a:spcPts val="0"/>
              </a:spcAft>
              <a:buNone/>
            </a:pPr>
            <a:r>
              <a:rPr lang="en" sz="4000">
                <a:latin typeface="Barlow SemiBold"/>
                <a:ea typeface="Barlow SemiBold"/>
                <a:cs typeface="Barlow SemiBold"/>
                <a:sym typeface="Barlow SemiBold"/>
              </a:rPr>
              <a:t>BEd.</a:t>
            </a:r>
            <a:endParaRPr sz="4000">
              <a:latin typeface="Barlow SemiBold"/>
              <a:ea typeface="Barlow SemiBold"/>
              <a:cs typeface="Barlow SemiBold"/>
              <a:sym typeface="Barlow SemiBold"/>
            </a:endParaRPr>
          </a:p>
          <a:p>
            <a:pPr marL="0" lvl="0" indent="0" algn="l" rtl="0">
              <a:lnSpc>
                <a:spcPct val="90000"/>
              </a:lnSpc>
              <a:spcBef>
                <a:spcPts val="0"/>
              </a:spcBef>
              <a:spcAft>
                <a:spcPts val="0"/>
              </a:spcAft>
              <a:buNone/>
            </a:pPr>
            <a:r>
              <a:rPr lang="en" sz="4000">
                <a:latin typeface="Barlow SemiBold"/>
                <a:ea typeface="Barlow SemiBold"/>
                <a:cs typeface="Barlow SemiBold"/>
                <a:sym typeface="Barlow SemiBold"/>
              </a:rPr>
              <a:t>Senior and FET-phase registration guidelines</a:t>
            </a:r>
            <a:endParaRPr sz="4000">
              <a:latin typeface="Barlow SemiBold"/>
              <a:ea typeface="Barlow SemiBold"/>
              <a:cs typeface="Barlow SemiBold"/>
              <a:sym typeface="Barlow SemiBold"/>
            </a:endParaRPr>
          </a:p>
          <a:p>
            <a:pPr marL="0" lvl="0" indent="0" algn="l" rtl="0">
              <a:lnSpc>
                <a:spcPct val="90000"/>
              </a:lnSpc>
              <a:spcBef>
                <a:spcPts val="0"/>
              </a:spcBef>
              <a:spcAft>
                <a:spcPts val="0"/>
              </a:spcAft>
              <a:buNone/>
            </a:pPr>
            <a:r>
              <a:rPr lang="en" sz="4000">
                <a:latin typeface="Barlow SemiBold"/>
                <a:ea typeface="Barlow SemiBold"/>
                <a:cs typeface="Barlow SemiBold"/>
                <a:sym typeface="Barlow SemiBold"/>
              </a:rPr>
              <a:t>Vaal Triangle Campus</a:t>
            </a:r>
            <a:endParaRPr sz="4000">
              <a:latin typeface="Barlow SemiBold"/>
              <a:ea typeface="Barlow SemiBold"/>
              <a:cs typeface="Barlow SemiBold"/>
              <a:sym typeface="Barlow SemiBold"/>
            </a:endParaRPr>
          </a:p>
          <a:p>
            <a:pPr marL="0" lvl="0" indent="0" algn="l" rtl="0">
              <a:spcBef>
                <a:spcPts val="0"/>
              </a:spcBef>
              <a:spcAft>
                <a:spcPts val="0"/>
              </a:spcAft>
              <a:buNone/>
            </a:pPr>
            <a:r>
              <a:rPr lang="en" sz="1700">
                <a:solidFill>
                  <a:srgbClr val="741B47"/>
                </a:solidFill>
                <a:latin typeface="Barlow Light"/>
                <a:ea typeface="Barlow Light"/>
                <a:cs typeface="Barlow Light"/>
                <a:sym typeface="Barlow Light"/>
              </a:rPr>
              <a:t>If you have any questions, you can email Mrs Chalmers at </a:t>
            </a:r>
            <a:r>
              <a:rPr lang="en" sz="1700" u="sng">
                <a:solidFill>
                  <a:schemeClr val="hlink"/>
                </a:solidFill>
                <a:latin typeface="Barlow Light"/>
                <a:ea typeface="Barlow Light"/>
                <a:cs typeface="Barlow Light"/>
                <a:sym typeface="Barlow Light"/>
                <a:hlinkClick r:id="rId4"/>
              </a:rPr>
              <a:t>janet.chalmers@nwu.ac.za</a:t>
            </a:r>
            <a:r>
              <a:rPr lang="en" sz="1700">
                <a:solidFill>
                  <a:srgbClr val="741B47"/>
                </a:solidFill>
                <a:latin typeface="Barlow Light"/>
                <a:ea typeface="Barlow Light"/>
                <a:cs typeface="Barlow Light"/>
                <a:sym typeface="Barlow Light"/>
              </a:rPr>
              <a:t> </a:t>
            </a:r>
            <a:endParaRPr sz="1700">
              <a:solidFill>
                <a:srgbClr val="741B47"/>
              </a:solidFill>
              <a:latin typeface="Barlow Light"/>
              <a:ea typeface="Barlow Light"/>
              <a:cs typeface="Barlow Light"/>
              <a:sym typeface="Barlow Light"/>
            </a:endParaRPr>
          </a:p>
        </p:txBody>
      </p:sp>
      <p:sp>
        <p:nvSpPr>
          <p:cNvPr id="121" name="Google Shape;121;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3"/>
        <p:cNvGrpSpPr/>
        <p:nvPr/>
      </p:nvGrpSpPr>
      <p:grpSpPr>
        <a:xfrm>
          <a:off x="0" y="0"/>
          <a:ext cx="0" cy="0"/>
          <a:chOff x="0" y="0"/>
          <a:chExt cx="0" cy="0"/>
        </a:xfrm>
      </p:grpSpPr>
      <p:sp>
        <p:nvSpPr>
          <p:cNvPr id="204" name="Google Shape;204;p22"/>
          <p:cNvSpPr txBox="1">
            <a:spLocks noGrp="1"/>
          </p:cNvSpPr>
          <p:nvPr>
            <p:ph type="sldNum" idx="12"/>
          </p:nvPr>
        </p:nvSpPr>
        <p:spPr>
          <a:xfrm>
            <a:off x="8504254" y="4489800"/>
            <a:ext cx="653700" cy="65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
        <p:nvSpPr>
          <p:cNvPr id="205" name="Google Shape;205;p22"/>
          <p:cNvSpPr txBox="1">
            <a:spLocks noGrp="1"/>
          </p:cNvSpPr>
          <p:nvPr>
            <p:ph type="title"/>
          </p:nvPr>
        </p:nvSpPr>
        <p:spPr>
          <a:xfrm>
            <a:off x="468000" y="651600"/>
            <a:ext cx="43104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Modules for which you should register for the year</a:t>
            </a:r>
            <a:endParaRPr sz="2500"/>
          </a:p>
        </p:txBody>
      </p:sp>
      <p:sp>
        <p:nvSpPr>
          <p:cNvPr id="206" name="Google Shape;206;p22"/>
          <p:cNvSpPr txBox="1">
            <a:spLocks noGrp="1"/>
          </p:cNvSpPr>
          <p:nvPr>
            <p:ph type="body" idx="4294967295"/>
          </p:nvPr>
        </p:nvSpPr>
        <p:spPr>
          <a:xfrm>
            <a:off x="193375" y="1305300"/>
            <a:ext cx="7513800" cy="3597000"/>
          </a:xfrm>
          <a:prstGeom prst="rect">
            <a:avLst/>
          </a:prstGeom>
        </p:spPr>
        <p:txBody>
          <a:bodyPr spcFirstLastPara="1" wrap="square" lIns="91425" tIns="91425" rIns="91425" bIns="91425" anchor="t" anchorCtr="0">
            <a:noAutofit/>
          </a:bodyPr>
          <a:lstStyle/>
          <a:p>
            <a:pPr marL="457200" lvl="0" indent="-349250" algn="l" rtl="0">
              <a:spcBef>
                <a:spcPts val="600"/>
              </a:spcBef>
              <a:spcAft>
                <a:spcPts val="0"/>
              </a:spcAft>
              <a:buSzPts val="1900"/>
              <a:buChar char="★"/>
            </a:pPr>
            <a:r>
              <a:rPr lang="en" sz="1900"/>
              <a:t>All compulsory modules listed on slide 6</a:t>
            </a:r>
            <a:endParaRPr sz="1900"/>
          </a:p>
          <a:p>
            <a:pPr marL="457200" lvl="0" indent="0" algn="l" rtl="0">
              <a:spcBef>
                <a:spcPts val="600"/>
              </a:spcBef>
              <a:spcAft>
                <a:spcPts val="0"/>
              </a:spcAft>
              <a:buNone/>
            </a:pPr>
            <a:r>
              <a:rPr lang="en" sz="1900" b="1">
                <a:latin typeface="Barlow"/>
                <a:ea typeface="Barlow"/>
                <a:cs typeface="Barlow"/>
                <a:sym typeface="Barlow"/>
              </a:rPr>
              <a:t>AND</a:t>
            </a:r>
            <a:endParaRPr sz="1900" b="1">
              <a:latin typeface="Barlow"/>
              <a:ea typeface="Barlow"/>
              <a:cs typeface="Barlow"/>
              <a:sym typeface="Barlow"/>
            </a:endParaRPr>
          </a:p>
          <a:p>
            <a:pPr marL="457200" lvl="0" indent="-349250" algn="l" rtl="0">
              <a:spcBef>
                <a:spcPts val="600"/>
              </a:spcBef>
              <a:spcAft>
                <a:spcPts val="0"/>
              </a:spcAft>
              <a:buSzPts val="1900"/>
              <a:buChar char="★"/>
            </a:pPr>
            <a:r>
              <a:rPr lang="en" sz="1900"/>
              <a:t>AFRE112 (Afrikaans)</a:t>
            </a:r>
            <a:endParaRPr sz="1900"/>
          </a:p>
          <a:p>
            <a:pPr marL="457200" lvl="0" indent="-349250" algn="l" rtl="0">
              <a:spcBef>
                <a:spcPts val="600"/>
              </a:spcBef>
              <a:spcAft>
                <a:spcPts val="0"/>
              </a:spcAft>
              <a:buSzPts val="1900"/>
              <a:buChar char="★"/>
            </a:pPr>
            <a:r>
              <a:rPr lang="en" sz="1900"/>
              <a:t>ENGV111 (English) </a:t>
            </a:r>
            <a:endParaRPr sz="1900"/>
          </a:p>
          <a:p>
            <a:pPr marL="457200" lvl="0" indent="-349250" algn="l" rtl="0">
              <a:spcBef>
                <a:spcPts val="600"/>
              </a:spcBef>
              <a:spcAft>
                <a:spcPts val="0"/>
              </a:spcAft>
              <a:buSzPts val="1900"/>
              <a:buChar char="★"/>
            </a:pPr>
            <a:r>
              <a:rPr lang="en" sz="1900"/>
              <a:t>MATF111 (Introduction to Mathematics)</a:t>
            </a:r>
            <a:endParaRPr sz="1900"/>
          </a:p>
          <a:p>
            <a:pPr marL="457200" lvl="0" indent="-349250" algn="l" rtl="0">
              <a:spcBef>
                <a:spcPts val="600"/>
              </a:spcBef>
              <a:spcAft>
                <a:spcPts val="0"/>
              </a:spcAft>
              <a:buSzPts val="1900"/>
              <a:buChar char="★"/>
            </a:pPr>
            <a:r>
              <a:rPr lang="en" sz="1900"/>
              <a:t>AFRE122 (Afrikaans)</a:t>
            </a:r>
            <a:endParaRPr sz="1900"/>
          </a:p>
          <a:p>
            <a:pPr marL="457200" lvl="0" indent="-355600" algn="l" rtl="0">
              <a:spcBef>
                <a:spcPts val="600"/>
              </a:spcBef>
              <a:spcAft>
                <a:spcPts val="0"/>
              </a:spcAft>
              <a:buSzPts val="2000"/>
              <a:buChar char="★"/>
            </a:pPr>
            <a:r>
              <a:rPr lang="en" sz="1900"/>
              <a:t>ENGV121 (English) </a:t>
            </a:r>
            <a:r>
              <a:rPr lang="en" sz="1700">
                <a:latin typeface="Barlow SemiBold"/>
                <a:ea typeface="Barlow SemiBold"/>
                <a:cs typeface="Barlow SemiBold"/>
                <a:sym typeface="Barlow SemiBold"/>
              </a:rPr>
              <a:t>[PREREQUISITE = a participation </a:t>
            </a:r>
            <a:endParaRPr sz="1700">
              <a:latin typeface="Barlow SemiBold"/>
              <a:ea typeface="Barlow SemiBold"/>
              <a:cs typeface="Barlow SemiBold"/>
              <a:sym typeface="Barlow SemiBold"/>
            </a:endParaRPr>
          </a:p>
          <a:p>
            <a:pPr marL="457200" lvl="0" indent="0" algn="l" rtl="0">
              <a:spcBef>
                <a:spcPts val="600"/>
              </a:spcBef>
              <a:spcAft>
                <a:spcPts val="0"/>
              </a:spcAft>
              <a:buNone/>
            </a:pPr>
            <a:r>
              <a:rPr lang="en" sz="1700">
                <a:latin typeface="Barlow SemiBold"/>
                <a:ea typeface="Barlow SemiBold"/>
                <a:cs typeface="Barlow SemiBold"/>
                <a:sym typeface="Barlow SemiBold"/>
              </a:rPr>
              <a:t>mark of at least 40% for ENGV111]</a:t>
            </a:r>
            <a:endParaRPr sz="1900"/>
          </a:p>
          <a:p>
            <a:pPr marL="457200" lvl="0" indent="-349250" algn="l" rtl="0">
              <a:spcBef>
                <a:spcPts val="600"/>
              </a:spcBef>
              <a:spcAft>
                <a:spcPts val="0"/>
              </a:spcAft>
              <a:buSzPts val="1900"/>
              <a:buChar char="★"/>
            </a:pPr>
            <a:r>
              <a:rPr lang="en" sz="1900"/>
              <a:t>READ121 (Strategic reading in the content areas)</a:t>
            </a:r>
            <a:endParaRPr sz="1900"/>
          </a:p>
          <a:p>
            <a:pPr marL="0" lvl="0" indent="0" algn="l" rtl="0">
              <a:spcBef>
                <a:spcPts val="600"/>
              </a:spcBef>
              <a:spcAft>
                <a:spcPts val="0"/>
              </a:spcAft>
              <a:buNone/>
            </a:pP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0"/>
        <p:cNvGrpSpPr/>
        <p:nvPr/>
      </p:nvGrpSpPr>
      <p:grpSpPr>
        <a:xfrm>
          <a:off x="0" y="0"/>
          <a:ext cx="0" cy="0"/>
          <a:chOff x="0" y="0"/>
          <a:chExt cx="0" cy="0"/>
        </a:xfrm>
      </p:grpSpPr>
      <p:sp>
        <p:nvSpPr>
          <p:cNvPr id="211" name="Google Shape;211;p2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a:t>
            </a:fld>
            <a:endParaRPr>
              <a:solidFill>
                <a:schemeClr val="accent6"/>
              </a:solidFill>
              <a:latin typeface="Lato"/>
              <a:ea typeface="Lato"/>
              <a:cs typeface="Lato"/>
              <a:sym typeface="Lato"/>
            </a:endParaRPr>
          </a:p>
        </p:txBody>
      </p:sp>
      <p:sp>
        <p:nvSpPr>
          <p:cNvPr id="212" name="Google Shape;212;p23"/>
          <p:cNvSpPr txBox="1">
            <a:spLocks noGrp="1"/>
          </p:cNvSpPr>
          <p:nvPr>
            <p:ph type="title" idx="4294967295"/>
          </p:nvPr>
        </p:nvSpPr>
        <p:spPr>
          <a:xfrm>
            <a:off x="650350" y="389250"/>
            <a:ext cx="7843200" cy="65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00"/>
                </a:solidFill>
              </a:rPr>
              <a:t>Modules for which you should register for the year</a:t>
            </a:r>
            <a:endParaRPr>
              <a:solidFill>
                <a:srgbClr val="000000"/>
              </a:solidFill>
            </a:endParaRPr>
          </a:p>
        </p:txBody>
      </p:sp>
      <p:sp>
        <p:nvSpPr>
          <p:cNvPr id="213" name="Google Shape;213;p23"/>
          <p:cNvSpPr txBox="1">
            <a:spLocks noGrp="1"/>
          </p:cNvSpPr>
          <p:nvPr>
            <p:ph type="body" idx="4294967295"/>
          </p:nvPr>
        </p:nvSpPr>
        <p:spPr>
          <a:xfrm>
            <a:off x="979850" y="1324650"/>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NSSP121 (Natural sciences)</a:t>
            </a:r>
            <a:endParaRPr sz="2000"/>
          </a:p>
          <a:p>
            <a:pPr marL="0" lvl="0" indent="0" algn="l"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7"/>
        <p:cNvGrpSpPr/>
        <p:nvPr/>
      </p:nvGrpSpPr>
      <p:grpSpPr>
        <a:xfrm>
          <a:off x="0" y="0"/>
          <a:ext cx="0" cy="0"/>
          <a:chOff x="0" y="0"/>
          <a:chExt cx="0" cy="0"/>
        </a:xfrm>
      </p:grpSpPr>
      <p:sp>
        <p:nvSpPr>
          <p:cNvPr id="218" name="Google Shape;218;p24"/>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19" name="Google Shape;219;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12</a:t>
            </a:fld>
            <a:endParaRPr>
              <a:solidFill>
                <a:schemeClr val="accent6"/>
              </a:solidFill>
              <a:latin typeface="Lato"/>
              <a:ea typeface="Lato"/>
              <a:cs typeface="Lato"/>
              <a:sym typeface="Lato"/>
            </a:endParaRPr>
          </a:p>
        </p:txBody>
      </p:sp>
      <p:sp>
        <p:nvSpPr>
          <p:cNvPr id="220" name="Google Shape;220;p24"/>
          <p:cNvSpPr txBox="1">
            <a:spLocks noGrp="1"/>
          </p:cNvSpPr>
          <p:nvPr>
            <p:ph type="body" idx="4294967295"/>
          </p:nvPr>
        </p:nvSpPr>
        <p:spPr>
          <a:xfrm>
            <a:off x="979850" y="1324650"/>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13</a:t>
            </a:fld>
            <a:endParaRPr>
              <a:solidFill>
                <a:schemeClr val="accent6"/>
              </a:solidFill>
              <a:latin typeface="Lato"/>
              <a:ea typeface="Lato"/>
              <a:cs typeface="Lato"/>
              <a:sym typeface="Lato"/>
            </a:endParaRPr>
          </a:p>
        </p:txBody>
      </p:sp>
      <p:sp>
        <p:nvSpPr>
          <p:cNvPr id="226" name="Google Shape;226;p25"/>
          <p:cNvSpPr txBox="1">
            <a:spLocks noGrp="1"/>
          </p:cNvSpPr>
          <p:nvPr>
            <p:ph type="title" idx="4294967295"/>
          </p:nvPr>
        </p:nvSpPr>
        <p:spPr>
          <a:xfrm>
            <a:off x="862725" y="527350"/>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27" name="Google Shape;227;p25"/>
          <p:cNvSpPr txBox="1">
            <a:spLocks noGrp="1"/>
          </p:cNvSpPr>
          <p:nvPr>
            <p:ph type="body" idx="4294967295"/>
          </p:nvPr>
        </p:nvSpPr>
        <p:spPr>
          <a:xfrm>
            <a:off x="912600" y="139812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chemeClr val="dk1"/>
              </a:buClr>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Clr>
                <a:schemeClr val="dk1"/>
              </a:buClr>
              <a:buSzPts val="2000"/>
              <a:buChar char="★"/>
            </a:pPr>
            <a:r>
              <a:rPr lang="en" sz="2000"/>
              <a:t>AFRE112 (Afrikaans)</a:t>
            </a:r>
            <a:endParaRPr sz="2000"/>
          </a:p>
          <a:p>
            <a:pPr marL="457200" lvl="0" indent="-355600" algn="l" rtl="0">
              <a:spcBef>
                <a:spcPts val="600"/>
              </a:spcBef>
              <a:spcAft>
                <a:spcPts val="0"/>
              </a:spcAft>
              <a:buClr>
                <a:schemeClr val="dk1"/>
              </a:buClr>
              <a:buSzPts val="2000"/>
              <a:buChar char="★"/>
            </a:pPr>
            <a:r>
              <a:rPr lang="en" sz="2000"/>
              <a:t>MATH111 (Mathematics)</a:t>
            </a:r>
            <a:endParaRPr sz="2000"/>
          </a:p>
          <a:p>
            <a:pPr marL="457200" lvl="0" indent="-355600" algn="l" rtl="0">
              <a:spcBef>
                <a:spcPts val="600"/>
              </a:spcBef>
              <a:spcAft>
                <a:spcPts val="0"/>
              </a:spcAft>
              <a:buClr>
                <a:schemeClr val="dk1"/>
              </a:buClr>
              <a:buSzPts val="2000"/>
              <a:buChar char="★"/>
            </a:pPr>
            <a:r>
              <a:rPr lang="en" sz="2000"/>
              <a:t>MATV111 (Mathematics for senior phase)</a:t>
            </a:r>
            <a:endParaRPr sz="2000"/>
          </a:p>
          <a:p>
            <a:pPr marL="457200" lvl="0" indent="-355600" algn="l" rtl="0">
              <a:spcBef>
                <a:spcPts val="600"/>
              </a:spcBef>
              <a:spcAft>
                <a:spcPts val="0"/>
              </a:spcAft>
              <a:buClr>
                <a:schemeClr val="dk1"/>
              </a:buClr>
              <a:buSzPts val="2000"/>
              <a:buChar char="★"/>
            </a:pPr>
            <a:r>
              <a:rPr lang="en" sz="2000"/>
              <a:t>AFRE122 (Afrikaans)</a:t>
            </a:r>
            <a:endParaRPr sz="2000"/>
          </a:p>
          <a:p>
            <a:pPr marL="457200" lvl="0" indent="-355600" algn="l" rtl="0">
              <a:spcBef>
                <a:spcPts val="600"/>
              </a:spcBef>
              <a:spcAft>
                <a:spcPts val="0"/>
              </a:spcAft>
              <a:buClr>
                <a:schemeClr val="dk1"/>
              </a:buClr>
              <a:buSzPts val="2000"/>
              <a:buChar char="★"/>
            </a:pPr>
            <a:r>
              <a:rPr lang="en" sz="2000"/>
              <a:t>MATH121 (Mathematics)</a:t>
            </a:r>
            <a:endParaRPr sz="2000"/>
          </a:p>
          <a:p>
            <a:pPr marL="457200" lvl="0" indent="-355600" algn="l" rtl="0">
              <a:spcBef>
                <a:spcPts val="600"/>
              </a:spcBef>
              <a:spcAft>
                <a:spcPts val="0"/>
              </a:spcAft>
              <a:buClr>
                <a:schemeClr val="dk1"/>
              </a:buClr>
              <a:buSzPts val="2000"/>
              <a:buChar char="★"/>
            </a:pPr>
            <a:r>
              <a:rPr lang="en" sz="2000"/>
              <a:t>MATV121 (Mathematics for senior phase)</a:t>
            </a:r>
            <a:endParaRPr sz="2000"/>
          </a:p>
          <a:p>
            <a:pPr marL="0" lvl="0" indent="0" algn="l" rtl="0">
              <a:spcBef>
                <a:spcPts val="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1"/>
        <p:cNvGrpSpPr/>
        <p:nvPr/>
      </p:nvGrpSpPr>
      <p:grpSpPr>
        <a:xfrm>
          <a:off x="0" y="0"/>
          <a:ext cx="0" cy="0"/>
          <a:chOff x="0" y="0"/>
          <a:chExt cx="0" cy="0"/>
        </a:xfrm>
      </p:grpSpPr>
      <p:sp>
        <p:nvSpPr>
          <p:cNvPr id="232" name="Google Shape;232;p26"/>
          <p:cNvSpPr txBox="1">
            <a:spLocks noGrp="1"/>
          </p:cNvSpPr>
          <p:nvPr>
            <p:ph type="title" idx="4294967295"/>
          </p:nvPr>
        </p:nvSpPr>
        <p:spPr>
          <a:xfrm>
            <a:off x="431550" y="428775"/>
            <a:ext cx="84030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33" name="Google Shape;233;p26"/>
          <p:cNvSpPr txBox="1">
            <a:spLocks noGrp="1"/>
          </p:cNvSpPr>
          <p:nvPr>
            <p:ph type="body" idx="4294967295"/>
          </p:nvPr>
        </p:nvSpPr>
        <p:spPr>
          <a:xfrm>
            <a:off x="1239900" y="10824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MLIT111 (Mathematical Literacy)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MLIT121 (Mathematical Literacy))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239" name="Google Shape;239;p2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15</a:t>
            </a:fld>
            <a:endParaRPr>
              <a:solidFill>
                <a:schemeClr val="accent6"/>
              </a:solidFill>
              <a:latin typeface="Lato"/>
              <a:ea typeface="Lato"/>
              <a:cs typeface="Lato"/>
              <a:sym typeface="Lato"/>
            </a:endParaRPr>
          </a:p>
        </p:txBody>
      </p:sp>
      <p:sp>
        <p:nvSpPr>
          <p:cNvPr id="240" name="Google Shape;240;p27"/>
          <p:cNvSpPr txBox="1"/>
          <p:nvPr/>
        </p:nvSpPr>
        <p:spPr>
          <a:xfrm>
            <a:off x="941850" y="1388150"/>
            <a:ext cx="7562400" cy="36282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3" action="ppaction://hlinksldjump"/>
              </a:rPr>
              <a:t>Mathematical Literacy</a:t>
            </a:r>
            <a:r>
              <a:rPr lang="en" sz="2100">
                <a:latin typeface="Barlow Light"/>
                <a:ea typeface="Barlow Light"/>
                <a:cs typeface="Barlow Light"/>
                <a:sym typeface="Barlow Light"/>
              </a:rPr>
              <a:t> </a:t>
            </a: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4" action="ppaction://hlinksldjump"/>
              </a:rPr>
              <a:t>Business studies</a:t>
            </a: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5" action="ppaction://hlinksldjump"/>
              </a:rPr>
              <a:t>Computer applications technology</a:t>
            </a:r>
            <a:endParaRPr sz="21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100" u="sng">
                <a:solidFill>
                  <a:schemeClr val="hlink"/>
                </a:solidFill>
                <a:latin typeface="Barlow Light"/>
                <a:ea typeface="Barlow Light"/>
                <a:cs typeface="Barlow Light"/>
                <a:sym typeface="Barlow Light"/>
                <a:hlinkClick r:id="rId6" action="ppaction://hlinksldjump"/>
              </a:rPr>
              <a:t>English</a:t>
            </a:r>
            <a:r>
              <a:rPr lang="en" sz="2100">
                <a:latin typeface="Barlow Light"/>
                <a:ea typeface="Barlow Light"/>
                <a:cs typeface="Barlow Light"/>
                <a:sym typeface="Barlow Light"/>
              </a:rPr>
              <a:t> </a:t>
            </a:r>
            <a:r>
              <a:rPr lang="en">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7" action="ppaction://hlinksldjump"/>
              </a:rPr>
              <a:t>Geography</a:t>
            </a:r>
            <a:endParaRPr sz="21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100" u="sng">
                <a:solidFill>
                  <a:schemeClr val="hlink"/>
                </a:solidFill>
                <a:latin typeface="Barlow Light"/>
                <a:ea typeface="Barlow Light"/>
                <a:cs typeface="Barlow Light"/>
                <a:sym typeface="Barlow Light"/>
                <a:hlinkClick r:id="rId8" action="ppaction://hlinksldjump"/>
              </a:rPr>
              <a:t>Physical science</a:t>
            </a:r>
            <a:r>
              <a:rPr lang="en" sz="2100">
                <a:latin typeface="Barlow Light"/>
                <a:ea typeface="Barlow Light"/>
                <a:cs typeface="Barlow Light"/>
                <a:sym typeface="Barlow Light"/>
              </a:rPr>
              <a:t>s </a:t>
            </a:r>
            <a:r>
              <a:rPr lang="en">
                <a:solidFill>
                  <a:schemeClr val="dk1"/>
                </a:solidFill>
                <a:latin typeface="Barlow Light"/>
                <a:ea typeface="Barlow Light"/>
                <a:cs typeface="Barlow Light"/>
                <a:sym typeface="Barlow Light"/>
              </a:rPr>
              <a:t>(PREREQUISITE = at least 50% for Physical Science in matric)</a:t>
            </a:r>
            <a:endParaRPr sz="21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100" u="sng">
                <a:solidFill>
                  <a:schemeClr val="hlink"/>
                </a:solidFill>
                <a:latin typeface="Barlow Light"/>
                <a:ea typeface="Barlow Light"/>
                <a:cs typeface="Barlow Light"/>
                <a:sym typeface="Barlow Light"/>
                <a:hlinkClick r:id="rId9" action="ppaction://hlinksldjump"/>
              </a:rPr>
              <a:t>Sesotho</a:t>
            </a:r>
            <a:r>
              <a:rPr lang="en" sz="2100">
                <a:latin typeface="Barlow Light"/>
                <a:ea typeface="Barlow Light"/>
                <a:cs typeface="Barlow Light"/>
                <a:sym typeface="Barlow Light"/>
              </a:rPr>
              <a:t> </a:t>
            </a:r>
            <a:r>
              <a:rPr lang="en" sz="2100" u="sng">
                <a:solidFill>
                  <a:schemeClr val="hlink"/>
                </a:solidFill>
                <a:latin typeface="Barlow Light"/>
                <a:ea typeface="Barlow Light"/>
                <a:cs typeface="Barlow Light"/>
                <a:sym typeface="Barlow Light"/>
                <a:hlinkClick r:id="rId3" action="ppaction://hlinksldjump"/>
              </a:rPr>
              <a:t> </a:t>
            </a:r>
            <a:r>
              <a:rPr lang="en">
                <a:solidFill>
                  <a:schemeClr val="dk1"/>
                </a:solidFill>
                <a:latin typeface="Barlow Light"/>
                <a:ea typeface="Barlow Light"/>
                <a:cs typeface="Barlow Light"/>
                <a:sym typeface="Barlow Light"/>
              </a:rPr>
              <a:t>(PREREQUISITE = at least 50% for Sesotho Home Language in matric)</a:t>
            </a:r>
            <a:endParaRPr sz="2100">
              <a:latin typeface="Barlow Light"/>
              <a:ea typeface="Barlow Light"/>
              <a:cs typeface="Barlow Light"/>
              <a:sym typeface="Barlow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4"/>
        <p:cNvGrpSpPr/>
        <p:nvPr/>
      </p:nvGrpSpPr>
      <p:grpSpPr>
        <a:xfrm>
          <a:off x="0" y="0"/>
          <a:ext cx="0" cy="0"/>
          <a:chOff x="0" y="0"/>
          <a:chExt cx="0" cy="0"/>
        </a:xfrm>
      </p:grpSpPr>
      <p:sp>
        <p:nvSpPr>
          <p:cNvPr id="245" name="Google Shape;245;p28"/>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BSTE112 (Business studies)</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BSTE122 (Business studies)</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46" name="Google Shape;246;p2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47" name="Google Shape;247;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16</a:t>
            </a:fld>
            <a:endParaRPr>
              <a:solidFill>
                <a:schemeClr val="accent6"/>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sp>
        <p:nvSpPr>
          <p:cNvPr id="252" name="Google Shape;252;p29"/>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CATE112 (Computer applications technology)</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CATE122 (Computer applications technology)</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53" name="Google Shape;253;p29"/>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54" name="Google Shape;254;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17</a:t>
            </a:fld>
            <a:endParaRPr>
              <a:solidFill>
                <a:schemeClr val="accent6"/>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8"/>
        <p:cNvGrpSpPr/>
        <p:nvPr/>
      </p:nvGrpSpPr>
      <p:grpSpPr>
        <a:xfrm>
          <a:off x="0" y="0"/>
          <a:ext cx="0" cy="0"/>
          <a:chOff x="0" y="0"/>
          <a:chExt cx="0" cy="0"/>
        </a:xfrm>
      </p:grpSpPr>
      <p:sp>
        <p:nvSpPr>
          <p:cNvPr id="259" name="Google Shape;259;p30"/>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ENGV111 (English)</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ENGV121 (English) </a:t>
            </a:r>
            <a:r>
              <a:rPr lang="en" sz="1800">
                <a:latin typeface="Barlow SemiBold"/>
                <a:ea typeface="Barlow SemiBold"/>
                <a:cs typeface="Barlow SemiBold"/>
                <a:sym typeface="Barlow SemiBold"/>
              </a:rPr>
              <a:t>[PREREQUISITE = a participation mark of at least 40% for ENGV111]</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60" name="Google Shape;260;p30"/>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61" name="Google Shape;261;p3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18</a:t>
            </a:fld>
            <a:endParaRPr>
              <a:solidFill>
                <a:schemeClr val="accent6"/>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5"/>
        <p:cNvGrpSpPr/>
        <p:nvPr/>
      </p:nvGrpSpPr>
      <p:grpSpPr>
        <a:xfrm>
          <a:off x="0" y="0"/>
          <a:ext cx="0" cy="0"/>
          <a:chOff x="0" y="0"/>
          <a:chExt cx="0" cy="0"/>
        </a:xfrm>
      </p:grpSpPr>
      <p:sp>
        <p:nvSpPr>
          <p:cNvPr id="266" name="Google Shape;266;p31"/>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GEOE112 (Geography)</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GEOE122 (Geography)</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67" name="Google Shape;267;p3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68" name="Google Shape;268;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19</a:t>
            </a:fld>
            <a:endParaRPr>
              <a:solidFill>
                <a:schemeClr val="accent6"/>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Virtual orientation</a:t>
            </a:r>
            <a:endParaRPr/>
          </a:p>
        </p:txBody>
      </p:sp>
      <p:sp>
        <p:nvSpPr>
          <p:cNvPr id="127" name="Google Shape;127;p14"/>
          <p:cNvSpPr txBox="1">
            <a:spLocks noGrp="1"/>
          </p:cNvSpPr>
          <p:nvPr>
            <p:ph type="body" idx="1"/>
          </p:nvPr>
        </p:nvSpPr>
        <p:spPr>
          <a:xfrm>
            <a:off x="1172650" y="1599700"/>
            <a:ext cx="7331700" cy="289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200" b="1"/>
              <a:t>This is an interactive PowerPoint that will assist you with figuring out for which modules you should register. If you follow the prompts on this PowerPoint, you will have clarity on the modules for which you should register. Certain slides require you to click a specific option (e.g. where you have to select your campus and year). There are also some slides that contain voice notes. Be sure to click on the voice note sign and listen to these. I hope you enjoy the presentation!</a:t>
            </a:r>
            <a:endParaRPr sz="3000"/>
          </a:p>
        </p:txBody>
      </p:sp>
      <p:sp>
        <p:nvSpPr>
          <p:cNvPr id="128" name="Google Shape;128;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a:t>
            </a:fld>
            <a:endParaRPr>
              <a:solidFill>
                <a:schemeClr val="accent6"/>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2"/>
        <p:cNvGrpSpPr/>
        <p:nvPr/>
      </p:nvGrpSpPr>
      <p:grpSpPr>
        <a:xfrm>
          <a:off x="0" y="0"/>
          <a:ext cx="0" cy="0"/>
          <a:chOff x="0" y="0"/>
          <a:chExt cx="0" cy="0"/>
        </a:xfrm>
      </p:grpSpPr>
      <p:sp>
        <p:nvSpPr>
          <p:cNvPr id="273" name="Google Shape;273;p32"/>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PHSE112 (Physical sciences)</a:t>
            </a:r>
            <a:endParaRPr/>
          </a:p>
          <a:p>
            <a:pPr marL="457200" lvl="0" indent="-355600" algn="l" rtl="0">
              <a:spcBef>
                <a:spcPts val="600"/>
              </a:spcBef>
              <a:spcAft>
                <a:spcPts val="0"/>
              </a:spcAft>
              <a:buSzPts val="2000"/>
              <a:buChar char="★"/>
            </a:pPr>
            <a:r>
              <a:rPr lang="en"/>
              <a:t>MATV111 (Mathematics for the senior phase)</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PHSE112 (Physical sciences)</a:t>
            </a:r>
            <a:endParaRPr/>
          </a:p>
          <a:p>
            <a:pPr marL="457200" lvl="0" indent="-355600" algn="l" rtl="0">
              <a:spcBef>
                <a:spcPts val="600"/>
              </a:spcBef>
              <a:spcAft>
                <a:spcPts val="0"/>
              </a:spcAft>
              <a:buSzPts val="2000"/>
              <a:buChar char="★"/>
            </a:pPr>
            <a:r>
              <a:rPr lang="en"/>
              <a:t>MATV121 (Mathematics for the senior phase)</a:t>
            </a:r>
            <a:endParaRPr/>
          </a:p>
          <a:p>
            <a:pPr marL="0" lvl="0" indent="0" algn="l" rtl="0">
              <a:spcBef>
                <a:spcPts val="600"/>
              </a:spcBef>
              <a:spcAft>
                <a:spcPts val="0"/>
              </a:spcAft>
              <a:buNone/>
            </a:pPr>
            <a:endParaRPr/>
          </a:p>
        </p:txBody>
      </p:sp>
      <p:sp>
        <p:nvSpPr>
          <p:cNvPr id="274" name="Google Shape;274;p32"/>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75" name="Google Shape;275;p3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20</a:t>
            </a:fld>
            <a:endParaRPr>
              <a:solidFill>
                <a:schemeClr val="accent6"/>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Google Shape;280;p33"/>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MLIT111 (Mathematical Literacy)</a:t>
            </a:r>
            <a:endParaRPr/>
          </a:p>
          <a:p>
            <a:pPr marL="457200" lvl="0" indent="-355600" algn="l" rtl="0">
              <a:spcBef>
                <a:spcPts val="600"/>
              </a:spcBef>
              <a:spcAft>
                <a:spcPts val="0"/>
              </a:spcAft>
              <a:buSzPts val="2000"/>
              <a:buChar char="★"/>
            </a:pPr>
            <a:r>
              <a:rPr lang="en"/>
              <a:t>MATF 111 (Introduction to Mathematics)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MLIT121 (Mathematical Literacy)</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81" name="Google Shape;281;p33"/>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82" name="Google Shape;282;p3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21</a:t>
            </a:fld>
            <a:endParaRPr>
              <a:solidFill>
                <a:schemeClr val="accent6"/>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288" name="Google Shape;288;p3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22</a:t>
            </a:fld>
            <a:endParaRPr>
              <a:solidFill>
                <a:schemeClr val="accent6"/>
              </a:solidFill>
              <a:latin typeface="Lato"/>
              <a:ea typeface="Lato"/>
              <a:cs typeface="Lato"/>
              <a:sym typeface="Lato"/>
            </a:endParaRPr>
          </a:p>
        </p:txBody>
      </p:sp>
      <p:sp>
        <p:nvSpPr>
          <p:cNvPr id="289" name="Google Shape;289;p34"/>
          <p:cNvSpPr txBox="1"/>
          <p:nvPr/>
        </p:nvSpPr>
        <p:spPr>
          <a:xfrm>
            <a:off x="840550" y="1361875"/>
            <a:ext cx="7843200" cy="3724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Barlow Light"/>
              <a:buChar char="●"/>
            </a:pPr>
            <a:r>
              <a:rPr lang="en" sz="1900" u="sng">
                <a:solidFill>
                  <a:schemeClr val="hlink"/>
                </a:solidFill>
                <a:latin typeface="Barlow Light"/>
                <a:ea typeface="Barlow Light"/>
                <a:cs typeface="Barlow Light"/>
                <a:sym typeface="Barlow Light"/>
                <a:hlinkClick r:id="rId3" action="ppaction://hlinksldjump"/>
              </a:rPr>
              <a:t>Accounting</a:t>
            </a:r>
            <a:r>
              <a:rPr lang="en" sz="1900">
                <a:latin typeface="Barlow Light"/>
                <a:ea typeface="Barlow Light"/>
                <a:cs typeface="Barlow Light"/>
                <a:sym typeface="Barlow Light"/>
              </a:rPr>
              <a:t> </a:t>
            </a:r>
            <a:r>
              <a:rPr lang="en" sz="21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Accounting in matric)</a:t>
            </a:r>
            <a:endParaRPr sz="19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1900" u="sng">
                <a:solidFill>
                  <a:schemeClr val="hlink"/>
                </a:solidFill>
                <a:latin typeface="Barlow Light"/>
                <a:ea typeface="Barlow Light"/>
                <a:cs typeface="Barlow Light"/>
                <a:sym typeface="Barlow Light"/>
                <a:hlinkClick r:id="rId4" action="ppaction://hlinksldjump"/>
              </a:rPr>
              <a:t>Afrikaans</a:t>
            </a:r>
            <a:r>
              <a:rPr lang="en" sz="1900">
                <a:latin typeface="Barlow Light"/>
                <a:ea typeface="Barlow Light"/>
                <a:cs typeface="Barlow Light"/>
                <a:sym typeface="Barlow Light"/>
              </a:rPr>
              <a:t> </a:t>
            </a:r>
            <a:r>
              <a:rPr lang="en" sz="21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60% for Afrikaans Home Language in matric)</a:t>
            </a:r>
            <a:endParaRPr sz="1900">
              <a:solidFill>
                <a:schemeClr val="dk1"/>
              </a:solidFill>
              <a:latin typeface="Barlow Light"/>
              <a:ea typeface="Barlow Light"/>
              <a:cs typeface="Barlow Light"/>
              <a:sym typeface="Barlow Light"/>
            </a:endParaRPr>
          </a:p>
          <a:p>
            <a:pPr marL="457200" lvl="0" indent="-349250" algn="l" rtl="0">
              <a:spcBef>
                <a:spcPts val="0"/>
              </a:spcBef>
              <a:spcAft>
                <a:spcPts val="0"/>
              </a:spcAft>
              <a:buSzPts val="1900"/>
              <a:buFont typeface="Barlow Light"/>
              <a:buChar char="●"/>
            </a:pPr>
            <a:r>
              <a:rPr lang="en" sz="1900" u="sng">
                <a:solidFill>
                  <a:schemeClr val="hlink"/>
                </a:solidFill>
                <a:latin typeface="Barlow Light"/>
                <a:ea typeface="Barlow Light"/>
                <a:cs typeface="Barlow Light"/>
                <a:sym typeface="Barlow Light"/>
                <a:hlinkClick r:id="rId5" action="ppaction://hlinksldjump"/>
              </a:rPr>
              <a:t>Business studies</a:t>
            </a:r>
            <a:endParaRPr sz="1900">
              <a:latin typeface="Barlow Light"/>
              <a:ea typeface="Barlow Light"/>
              <a:cs typeface="Barlow Light"/>
              <a:sym typeface="Barlow Light"/>
            </a:endParaRPr>
          </a:p>
          <a:p>
            <a:pPr marL="457200" lvl="0" indent="-349250" algn="l" rtl="0">
              <a:spcBef>
                <a:spcPts val="0"/>
              </a:spcBef>
              <a:spcAft>
                <a:spcPts val="0"/>
              </a:spcAft>
              <a:buSzPts val="1900"/>
              <a:buFont typeface="Barlow Light"/>
              <a:buChar char="●"/>
            </a:pPr>
            <a:r>
              <a:rPr lang="en" sz="1900" u="sng">
                <a:solidFill>
                  <a:schemeClr val="hlink"/>
                </a:solidFill>
                <a:latin typeface="Barlow Light"/>
                <a:ea typeface="Barlow Light"/>
                <a:cs typeface="Barlow Light"/>
                <a:sym typeface="Barlow Light"/>
                <a:hlinkClick r:id="rId6" action="ppaction://hlinksldjump"/>
              </a:rPr>
              <a:t>History</a:t>
            </a:r>
            <a:endParaRPr sz="1900">
              <a:latin typeface="Barlow Light"/>
              <a:ea typeface="Barlow Light"/>
              <a:cs typeface="Barlow Light"/>
              <a:sym typeface="Barlow Light"/>
            </a:endParaRPr>
          </a:p>
          <a:p>
            <a:pPr marL="457200" lvl="0" indent="-349250" algn="l" rtl="0">
              <a:spcBef>
                <a:spcPts val="0"/>
              </a:spcBef>
              <a:spcAft>
                <a:spcPts val="0"/>
              </a:spcAft>
              <a:buSzPts val="1900"/>
              <a:buFont typeface="Barlow Light"/>
              <a:buChar char="●"/>
            </a:pPr>
            <a:r>
              <a:rPr lang="en" sz="1900" u="sng">
                <a:solidFill>
                  <a:schemeClr val="hlink"/>
                </a:solidFill>
                <a:latin typeface="Barlow Light"/>
                <a:ea typeface="Barlow Light"/>
                <a:cs typeface="Barlow Light"/>
                <a:sym typeface="Barlow Light"/>
                <a:hlinkClick r:id="rId7" action="ppaction://hlinksldjump"/>
              </a:rPr>
              <a:t>Mathematical Literacy</a:t>
            </a:r>
            <a:endParaRPr sz="1900">
              <a:latin typeface="Barlow Light"/>
              <a:ea typeface="Barlow Light"/>
              <a:cs typeface="Barlow Light"/>
              <a:sym typeface="Barlow Light"/>
            </a:endParaRPr>
          </a:p>
          <a:p>
            <a:pPr marL="457200" lvl="0" indent="-349250" algn="l" rtl="0">
              <a:spcBef>
                <a:spcPts val="0"/>
              </a:spcBef>
              <a:spcAft>
                <a:spcPts val="0"/>
              </a:spcAft>
              <a:buSzPts val="1900"/>
              <a:buFont typeface="Barlow Light"/>
              <a:buChar char="●"/>
            </a:pPr>
            <a:r>
              <a:rPr lang="en" sz="1900" u="sng">
                <a:solidFill>
                  <a:schemeClr val="hlink"/>
                </a:solidFill>
                <a:latin typeface="Barlow Light"/>
                <a:ea typeface="Barlow Light"/>
                <a:cs typeface="Barlow Light"/>
                <a:sym typeface="Barlow Light"/>
                <a:hlinkClick r:id="rId8" action="ppaction://hlinksldjump"/>
              </a:rPr>
              <a:t>Life sciences</a:t>
            </a:r>
            <a:r>
              <a:rPr lang="en" sz="19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Life Sciences in matric)</a:t>
            </a:r>
            <a:endParaRPr sz="19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1900" u="sng">
                <a:solidFill>
                  <a:schemeClr val="hlink"/>
                </a:solidFill>
                <a:latin typeface="Barlow Light"/>
                <a:ea typeface="Barlow Light"/>
                <a:cs typeface="Barlow Light"/>
                <a:sym typeface="Barlow Light"/>
                <a:hlinkClick r:id="rId9" action="ppaction://hlinksldjump"/>
              </a:rPr>
              <a:t>Mathematics</a:t>
            </a:r>
            <a:r>
              <a:rPr lang="en" sz="1900">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60% for Mathematics in matric)</a:t>
            </a:r>
            <a:endParaRPr sz="19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1900" u="sng">
                <a:solidFill>
                  <a:schemeClr val="hlink"/>
                </a:solidFill>
                <a:latin typeface="Barlow Light"/>
                <a:ea typeface="Barlow Light"/>
                <a:cs typeface="Barlow Light"/>
                <a:sym typeface="Barlow Light"/>
                <a:hlinkClick r:id="rId10" action="ppaction://hlinksldjump"/>
              </a:rPr>
              <a:t>Sesotho</a:t>
            </a:r>
            <a:r>
              <a:rPr lang="en" sz="1900">
                <a:latin typeface="Barlow Light"/>
                <a:ea typeface="Barlow Light"/>
                <a:cs typeface="Barlow Light"/>
                <a:sym typeface="Barlow Light"/>
              </a:rPr>
              <a:t> </a:t>
            </a:r>
            <a:r>
              <a:rPr lang="en" sz="21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Sesotho Home Language in matric)</a:t>
            </a:r>
            <a:endParaRPr sz="1900">
              <a:latin typeface="Barlow Light"/>
              <a:ea typeface="Barlow Light"/>
              <a:cs typeface="Barlow Light"/>
              <a:sym typeface="Barlow Light"/>
            </a:endParaRPr>
          </a:p>
          <a:p>
            <a:pPr marL="457200" lvl="0" indent="0" algn="l" rtl="0">
              <a:spcBef>
                <a:spcPts val="0"/>
              </a:spcBef>
              <a:spcAft>
                <a:spcPts val="0"/>
              </a:spcAft>
              <a:buNone/>
            </a:pPr>
            <a:endParaRPr sz="1900">
              <a:latin typeface="Barlow Light"/>
              <a:ea typeface="Barlow Light"/>
              <a:cs typeface="Barlow Light"/>
              <a:sym typeface="Barlow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3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23</a:t>
            </a:fld>
            <a:endParaRPr>
              <a:solidFill>
                <a:schemeClr val="accent6"/>
              </a:solidFill>
              <a:latin typeface="Lato"/>
              <a:ea typeface="Lato"/>
              <a:cs typeface="Lato"/>
              <a:sym typeface="Lato"/>
            </a:endParaRPr>
          </a:p>
        </p:txBody>
      </p:sp>
      <p:sp>
        <p:nvSpPr>
          <p:cNvPr id="295" name="Google Shape;295;p3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96" name="Google Shape;296;p3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0"/>
        <p:cNvGrpSpPr/>
        <p:nvPr/>
      </p:nvGrpSpPr>
      <p:grpSpPr>
        <a:xfrm>
          <a:off x="0" y="0"/>
          <a:ext cx="0" cy="0"/>
          <a:chOff x="0" y="0"/>
          <a:chExt cx="0" cy="0"/>
        </a:xfrm>
      </p:grpSpPr>
      <p:sp>
        <p:nvSpPr>
          <p:cNvPr id="301" name="Google Shape;301;p3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24</a:t>
            </a:fld>
            <a:endParaRPr>
              <a:solidFill>
                <a:schemeClr val="accent6"/>
              </a:solidFill>
              <a:latin typeface="Lato"/>
              <a:ea typeface="Lato"/>
              <a:cs typeface="Lato"/>
              <a:sym typeface="Lato"/>
            </a:endParaRPr>
          </a:p>
        </p:txBody>
      </p:sp>
      <p:sp>
        <p:nvSpPr>
          <p:cNvPr id="302" name="Google Shape;302;p3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03" name="Google Shape;303;p3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7"/>
        <p:cNvGrpSpPr/>
        <p:nvPr/>
      </p:nvGrpSpPr>
      <p:grpSpPr>
        <a:xfrm>
          <a:off x="0" y="0"/>
          <a:ext cx="0" cy="0"/>
          <a:chOff x="0" y="0"/>
          <a:chExt cx="0" cy="0"/>
        </a:xfrm>
      </p:grpSpPr>
      <p:sp>
        <p:nvSpPr>
          <p:cNvPr id="308" name="Google Shape;308;p3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25</a:t>
            </a:fld>
            <a:endParaRPr>
              <a:solidFill>
                <a:schemeClr val="accent6"/>
              </a:solidFill>
              <a:latin typeface="Lato"/>
              <a:ea typeface="Lato"/>
              <a:cs typeface="Lato"/>
              <a:sym typeface="Lato"/>
            </a:endParaRPr>
          </a:p>
        </p:txBody>
      </p:sp>
      <p:sp>
        <p:nvSpPr>
          <p:cNvPr id="309" name="Google Shape;309;p3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10" name="Google Shape;310;p3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4"/>
        <p:cNvGrpSpPr/>
        <p:nvPr/>
      </p:nvGrpSpPr>
      <p:grpSpPr>
        <a:xfrm>
          <a:off x="0" y="0"/>
          <a:ext cx="0" cy="0"/>
          <a:chOff x="0" y="0"/>
          <a:chExt cx="0" cy="0"/>
        </a:xfrm>
      </p:grpSpPr>
      <p:sp>
        <p:nvSpPr>
          <p:cNvPr id="315" name="Google Shape;315;p3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26</a:t>
            </a:fld>
            <a:endParaRPr>
              <a:solidFill>
                <a:schemeClr val="accent6"/>
              </a:solidFill>
              <a:latin typeface="Lato"/>
              <a:ea typeface="Lato"/>
              <a:cs typeface="Lato"/>
              <a:sym typeface="Lato"/>
            </a:endParaRPr>
          </a:p>
        </p:txBody>
      </p:sp>
      <p:sp>
        <p:nvSpPr>
          <p:cNvPr id="316" name="Google Shape;316;p3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17" name="Google Shape;317;p3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sp>
        <p:nvSpPr>
          <p:cNvPr id="322" name="Google Shape;322;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27</a:t>
            </a:fld>
            <a:endParaRPr>
              <a:solidFill>
                <a:schemeClr val="accent6"/>
              </a:solidFill>
              <a:latin typeface="Lato"/>
              <a:ea typeface="Lato"/>
              <a:cs typeface="Lato"/>
              <a:sym typeface="Lato"/>
            </a:endParaRPr>
          </a:p>
        </p:txBody>
      </p:sp>
      <p:sp>
        <p:nvSpPr>
          <p:cNvPr id="323" name="Google Shape;323;p3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24" name="Google Shape;324;p3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senior phase)</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senior phase)</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8"/>
        <p:cNvGrpSpPr/>
        <p:nvPr/>
      </p:nvGrpSpPr>
      <p:grpSpPr>
        <a:xfrm>
          <a:off x="0" y="0"/>
          <a:ext cx="0" cy="0"/>
          <a:chOff x="0" y="0"/>
          <a:chExt cx="0" cy="0"/>
        </a:xfrm>
      </p:grpSpPr>
      <p:sp>
        <p:nvSpPr>
          <p:cNvPr id="329" name="Google Shape;329;p4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28</a:t>
            </a:fld>
            <a:endParaRPr>
              <a:solidFill>
                <a:schemeClr val="accent6"/>
              </a:solidFill>
              <a:latin typeface="Lato"/>
              <a:ea typeface="Lato"/>
              <a:cs typeface="Lato"/>
              <a:sym typeface="Lato"/>
            </a:endParaRPr>
          </a:p>
        </p:txBody>
      </p:sp>
      <p:sp>
        <p:nvSpPr>
          <p:cNvPr id="330" name="Google Shape;330;p4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31" name="Google Shape;331;p4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MLIT111 (Mathematical Literacy)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MLIT121 (Mathematical Literacy)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5"/>
        <p:cNvGrpSpPr/>
        <p:nvPr/>
      </p:nvGrpSpPr>
      <p:grpSpPr>
        <a:xfrm>
          <a:off x="0" y="0"/>
          <a:ext cx="0" cy="0"/>
          <a:chOff x="0" y="0"/>
          <a:chExt cx="0" cy="0"/>
        </a:xfrm>
      </p:grpSpPr>
      <p:sp>
        <p:nvSpPr>
          <p:cNvPr id="336" name="Google Shape;336;p4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337" name="Google Shape;337;p4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29</a:t>
            </a:fld>
            <a:endParaRPr>
              <a:solidFill>
                <a:schemeClr val="accent6"/>
              </a:solidFill>
              <a:latin typeface="Lato"/>
              <a:ea typeface="Lato"/>
              <a:cs typeface="Lato"/>
              <a:sym typeface="Lato"/>
            </a:endParaRPr>
          </a:p>
        </p:txBody>
      </p:sp>
      <p:sp>
        <p:nvSpPr>
          <p:cNvPr id="338" name="Google Shape;338;p41"/>
          <p:cNvSpPr txBox="1"/>
          <p:nvPr/>
        </p:nvSpPr>
        <p:spPr>
          <a:xfrm>
            <a:off x="1103075" y="1393825"/>
            <a:ext cx="7689300" cy="33777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Barlow Light"/>
              <a:buChar char="❖"/>
            </a:pPr>
            <a:r>
              <a:rPr lang="en" sz="2400" u="sng">
                <a:solidFill>
                  <a:schemeClr val="hlink"/>
                </a:solidFill>
                <a:latin typeface="Barlow Light"/>
                <a:ea typeface="Barlow Light"/>
                <a:cs typeface="Barlow Light"/>
                <a:sym typeface="Barlow Light"/>
                <a:hlinkClick r:id="rId3" action="ppaction://hlinksldjump"/>
              </a:rPr>
              <a:t>Accounting</a:t>
            </a:r>
            <a:r>
              <a:rPr lang="en" sz="24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50% for Accounting in matric)</a:t>
            </a:r>
            <a:endParaRPr sz="2400">
              <a:latin typeface="Barlow Light"/>
              <a:ea typeface="Barlow Light"/>
              <a:cs typeface="Barlow Light"/>
              <a:sym typeface="Barlow Light"/>
            </a:endParaRPr>
          </a:p>
          <a:p>
            <a:pPr marL="457200" lvl="0" indent="-393700" algn="l" rtl="0">
              <a:spcBef>
                <a:spcPts val="0"/>
              </a:spcBef>
              <a:spcAft>
                <a:spcPts val="0"/>
              </a:spcAft>
              <a:buSzPts val="2600"/>
              <a:buFont typeface="Barlow Light"/>
              <a:buChar char="❖"/>
            </a:pPr>
            <a:r>
              <a:rPr lang="en" sz="2400" u="sng">
                <a:solidFill>
                  <a:schemeClr val="hlink"/>
                </a:solidFill>
                <a:latin typeface="Barlow Light"/>
                <a:ea typeface="Barlow Light"/>
                <a:cs typeface="Barlow Light"/>
                <a:sym typeface="Barlow Light"/>
                <a:hlinkClick r:id="rId4" action="ppaction://hlinksldjump"/>
              </a:rPr>
              <a:t>Afrikaans</a:t>
            </a:r>
            <a:r>
              <a:rPr lang="en" sz="24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60% for Afrikaans Home Language in matric)</a:t>
            </a:r>
            <a:endParaRPr sz="2400">
              <a:solidFill>
                <a:schemeClr val="dk1"/>
              </a:solidFill>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5" action="ppaction://hlinksldjump"/>
              </a:rPr>
              <a:t>Business studies</a:t>
            </a:r>
            <a:endParaRPr sz="24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6" action="ppaction://hlinksldjump"/>
              </a:rPr>
              <a:t>History</a:t>
            </a:r>
            <a:endParaRPr sz="24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7" action="ppaction://hlinksldjump"/>
              </a:rPr>
              <a:t>Mathematical Literacy</a:t>
            </a:r>
            <a:endParaRPr sz="2400">
              <a:latin typeface="Barlow Light"/>
              <a:ea typeface="Barlow Light"/>
              <a:cs typeface="Barlow Light"/>
              <a:sym typeface="Barlow Light"/>
            </a:endParaRPr>
          </a:p>
          <a:p>
            <a:pPr marL="457200" lvl="0" indent="-393700" algn="l" rtl="0">
              <a:spcBef>
                <a:spcPts val="0"/>
              </a:spcBef>
              <a:spcAft>
                <a:spcPts val="0"/>
              </a:spcAft>
              <a:buSzPts val="2600"/>
              <a:buFont typeface="Barlow Light"/>
              <a:buChar char="❖"/>
            </a:pPr>
            <a:r>
              <a:rPr lang="en" sz="2400" u="sng">
                <a:solidFill>
                  <a:schemeClr val="hlink"/>
                </a:solidFill>
                <a:latin typeface="Barlow Light"/>
                <a:ea typeface="Barlow Light"/>
                <a:cs typeface="Barlow Light"/>
                <a:sym typeface="Barlow Light"/>
                <a:hlinkClick r:id="rId8" action="ppaction://hlinksldjump"/>
              </a:rPr>
              <a:t>Sesotho</a:t>
            </a:r>
            <a:r>
              <a:rPr lang="en" sz="24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50% for Sesotho Home Language in matric)</a:t>
            </a:r>
            <a:endParaRPr sz="2400">
              <a:latin typeface="Barlow Light"/>
              <a:ea typeface="Barlow Light"/>
              <a:cs typeface="Barlow Light"/>
              <a:sym typeface="Barlow Light"/>
            </a:endParaRPr>
          </a:p>
          <a:p>
            <a:pPr marL="457200" lvl="0" indent="0" algn="l" rtl="0">
              <a:spcBef>
                <a:spcPts val="0"/>
              </a:spcBef>
              <a:spcAft>
                <a:spcPts val="0"/>
              </a:spcAft>
              <a:buNone/>
            </a:pPr>
            <a:endParaRPr sz="2400">
              <a:latin typeface="Barlow Light"/>
              <a:ea typeface="Barlow Light"/>
              <a:cs typeface="Barlow Light"/>
              <a:sym typeface="Barlow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MODULE CODES</a:t>
            </a:r>
            <a:endParaRPr/>
          </a:p>
        </p:txBody>
      </p:sp>
      <p:sp>
        <p:nvSpPr>
          <p:cNvPr id="134" name="Google Shape;134;p15"/>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r>
              <a:rPr lang="en"/>
              <a:t>ENGV</a:t>
            </a:r>
            <a:r>
              <a:rPr lang="en" b="1">
                <a:solidFill>
                  <a:srgbClr val="FF0000"/>
                </a:solidFill>
                <a:latin typeface="Barlow"/>
                <a:ea typeface="Barlow"/>
                <a:cs typeface="Barlow"/>
                <a:sym typeface="Barlow"/>
              </a:rPr>
              <a:t>1</a:t>
            </a:r>
            <a:r>
              <a:rPr lang="en" b="1">
                <a:solidFill>
                  <a:srgbClr val="0000FF"/>
                </a:solidFill>
                <a:latin typeface="Barlow"/>
                <a:ea typeface="Barlow"/>
                <a:cs typeface="Barlow"/>
                <a:sym typeface="Barlow"/>
              </a:rPr>
              <a:t>2</a:t>
            </a:r>
            <a:r>
              <a:rPr lang="en"/>
              <a:t>1</a:t>
            </a:r>
            <a:endParaRPr/>
          </a:p>
          <a:p>
            <a:pPr marL="0" lvl="0" indent="0" algn="l" rtl="0">
              <a:spcBef>
                <a:spcPts val="600"/>
              </a:spcBef>
              <a:spcAft>
                <a:spcPts val="0"/>
              </a:spcAft>
              <a:buNone/>
            </a:pPr>
            <a:r>
              <a:rPr lang="en" b="1">
                <a:solidFill>
                  <a:srgbClr val="FF0000"/>
                </a:solidFill>
                <a:latin typeface="Barlow"/>
                <a:ea typeface="Barlow"/>
                <a:cs typeface="Barlow"/>
                <a:sym typeface="Barlow"/>
              </a:rPr>
              <a:t>First -year module</a:t>
            </a:r>
            <a:endParaRPr b="1">
              <a:solidFill>
                <a:srgbClr val="FF0000"/>
              </a:solidFill>
              <a:latin typeface="Barlow"/>
              <a:ea typeface="Barlow"/>
              <a:cs typeface="Barlow"/>
              <a:sym typeface="Barlow"/>
            </a:endParaRPr>
          </a:p>
          <a:p>
            <a:pPr marL="0" lvl="0" indent="0" algn="l" rtl="0">
              <a:spcBef>
                <a:spcPts val="600"/>
              </a:spcBef>
              <a:spcAft>
                <a:spcPts val="0"/>
              </a:spcAft>
              <a:buNone/>
            </a:pPr>
            <a:r>
              <a:rPr lang="en" b="1">
                <a:solidFill>
                  <a:srgbClr val="0000FF"/>
                </a:solidFill>
                <a:latin typeface="Barlow"/>
                <a:ea typeface="Barlow"/>
                <a:cs typeface="Barlow"/>
                <a:sym typeface="Barlow"/>
              </a:rPr>
              <a:t>Second semester module</a:t>
            </a:r>
            <a:endParaRPr b="1">
              <a:solidFill>
                <a:srgbClr val="0000FF"/>
              </a:solidFill>
              <a:latin typeface="Barlow"/>
              <a:ea typeface="Barlow"/>
              <a:cs typeface="Barlow"/>
              <a:sym typeface="Barlow"/>
            </a:endParaRPr>
          </a:p>
        </p:txBody>
      </p:sp>
      <p:sp>
        <p:nvSpPr>
          <p:cNvPr id="135" name="Google Shape;135;p15"/>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r>
              <a:rPr lang="en"/>
              <a:t>ENGV</a:t>
            </a:r>
            <a:r>
              <a:rPr lang="en" b="1">
                <a:solidFill>
                  <a:srgbClr val="FF0000"/>
                </a:solidFill>
                <a:latin typeface="Barlow"/>
                <a:ea typeface="Barlow"/>
                <a:cs typeface="Barlow"/>
                <a:sym typeface="Barlow"/>
              </a:rPr>
              <a:t>3</a:t>
            </a:r>
            <a:r>
              <a:rPr lang="en" b="1">
                <a:solidFill>
                  <a:srgbClr val="0000FF"/>
                </a:solidFill>
                <a:latin typeface="Barlow"/>
                <a:ea typeface="Barlow"/>
                <a:cs typeface="Barlow"/>
                <a:sym typeface="Barlow"/>
              </a:rPr>
              <a:t>1</a:t>
            </a:r>
            <a:r>
              <a:rPr lang="en"/>
              <a:t>1</a:t>
            </a:r>
            <a:endParaRPr/>
          </a:p>
          <a:p>
            <a:pPr marL="0" lvl="0" indent="0" algn="l" rtl="0">
              <a:spcBef>
                <a:spcPts val="600"/>
              </a:spcBef>
              <a:spcAft>
                <a:spcPts val="0"/>
              </a:spcAft>
              <a:buNone/>
            </a:pPr>
            <a:r>
              <a:rPr lang="en" b="1">
                <a:solidFill>
                  <a:srgbClr val="FF0000"/>
                </a:solidFill>
                <a:latin typeface="Barlow"/>
                <a:ea typeface="Barlow"/>
                <a:cs typeface="Barlow"/>
                <a:sym typeface="Barlow"/>
              </a:rPr>
              <a:t>Third-year module</a:t>
            </a:r>
            <a:endParaRPr b="1">
              <a:solidFill>
                <a:srgbClr val="FF0000"/>
              </a:solidFill>
              <a:latin typeface="Barlow"/>
              <a:ea typeface="Barlow"/>
              <a:cs typeface="Barlow"/>
              <a:sym typeface="Barlow"/>
            </a:endParaRPr>
          </a:p>
          <a:p>
            <a:pPr marL="0" lvl="0" indent="0" algn="l" rtl="0">
              <a:spcBef>
                <a:spcPts val="600"/>
              </a:spcBef>
              <a:spcAft>
                <a:spcPts val="0"/>
              </a:spcAft>
              <a:buNone/>
            </a:pPr>
            <a:r>
              <a:rPr lang="en" b="1">
                <a:solidFill>
                  <a:srgbClr val="0000FF"/>
                </a:solidFill>
                <a:latin typeface="Barlow"/>
                <a:ea typeface="Barlow"/>
                <a:cs typeface="Barlow"/>
                <a:sym typeface="Barlow"/>
              </a:rPr>
              <a:t>First semester module</a:t>
            </a:r>
            <a:endParaRPr b="1">
              <a:solidFill>
                <a:srgbClr val="0000FF"/>
              </a:solidFill>
              <a:latin typeface="Barlow"/>
              <a:ea typeface="Barlow"/>
              <a:cs typeface="Barlow"/>
              <a:sym typeface="Barlow"/>
            </a:endParaRPr>
          </a:p>
        </p:txBody>
      </p:sp>
      <p:sp>
        <p:nvSpPr>
          <p:cNvPr id="136" name="Google Shape;136;p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a:t>
            </a:fld>
            <a:endParaRPr>
              <a:solidFill>
                <a:schemeClr val="accent6"/>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2"/>
        <p:cNvGrpSpPr/>
        <p:nvPr/>
      </p:nvGrpSpPr>
      <p:grpSpPr>
        <a:xfrm>
          <a:off x="0" y="0"/>
          <a:ext cx="0" cy="0"/>
          <a:chOff x="0" y="0"/>
          <a:chExt cx="0" cy="0"/>
        </a:xfrm>
      </p:grpSpPr>
      <p:sp>
        <p:nvSpPr>
          <p:cNvPr id="343" name="Google Shape;343;p4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30</a:t>
            </a:fld>
            <a:endParaRPr>
              <a:solidFill>
                <a:schemeClr val="accent6"/>
              </a:solidFill>
              <a:latin typeface="Lato"/>
              <a:ea typeface="Lato"/>
              <a:cs typeface="Lato"/>
              <a:sym typeface="Lato"/>
            </a:endParaRPr>
          </a:p>
        </p:txBody>
      </p:sp>
      <p:sp>
        <p:nvSpPr>
          <p:cNvPr id="344" name="Google Shape;344;p4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45" name="Google Shape;345;p4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9"/>
        <p:cNvGrpSpPr/>
        <p:nvPr/>
      </p:nvGrpSpPr>
      <p:grpSpPr>
        <a:xfrm>
          <a:off x="0" y="0"/>
          <a:ext cx="0" cy="0"/>
          <a:chOff x="0" y="0"/>
          <a:chExt cx="0" cy="0"/>
        </a:xfrm>
      </p:grpSpPr>
      <p:sp>
        <p:nvSpPr>
          <p:cNvPr id="350" name="Google Shape;350;p4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31</a:t>
            </a:fld>
            <a:endParaRPr>
              <a:solidFill>
                <a:schemeClr val="accent6"/>
              </a:solidFill>
              <a:latin typeface="Lato"/>
              <a:ea typeface="Lato"/>
              <a:cs typeface="Lato"/>
              <a:sym typeface="Lato"/>
            </a:endParaRPr>
          </a:p>
        </p:txBody>
      </p:sp>
      <p:sp>
        <p:nvSpPr>
          <p:cNvPr id="351" name="Google Shape;351;p4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52" name="Google Shape;352;p4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6"/>
        <p:cNvGrpSpPr/>
        <p:nvPr/>
      </p:nvGrpSpPr>
      <p:grpSpPr>
        <a:xfrm>
          <a:off x="0" y="0"/>
          <a:ext cx="0" cy="0"/>
          <a:chOff x="0" y="0"/>
          <a:chExt cx="0" cy="0"/>
        </a:xfrm>
      </p:grpSpPr>
      <p:sp>
        <p:nvSpPr>
          <p:cNvPr id="357" name="Google Shape;357;p4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32</a:t>
            </a:fld>
            <a:endParaRPr>
              <a:solidFill>
                <a:schemeClr val="accent6"/>
              </a:solidFill>
              <a:latin typeface="Lato"/>
              <a:ea typeface="Lato"/>
              <a:cs typeface="Lato"/>
              <a:sym typeface="Lato"/>
            </a:endParaRPr>
          </a:p>
        </p:txBody>
      </p:sp>
      <p:sp>
        <p:nvSpPr>
          <p:cNvPr id="358" name="Google Shape;358;p4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59" name="Google Shape;359;p4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(Mathematics for senior phase)</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3"/>
        <p:cNvGrpSpPr/>
        <p:nvPr/>
      </p:nvGrpSpPr>
      <p:grpSpPr>
        <a:xfrm>
          <a:off x="0" y="0"/>
          <a:ext cx="0" cy="0"/>
          <a:chOff x="0" y="0"/>
          <a:chExt cx="0" cy="0"/>
        </a:xfrm>
      </p:grpSpPr>
      <p:sp>
        <p:nvSpPr>
          <p:cNvPr id="364" name="Google Shape;364;p4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33</a:t>
            </a:fld>
            <a:endParaRPr>
              <a:solidFill>
                <a:schemeClr val="accent6"/>
              </a:solidFill>
              <a:latin typeface="Lato"/>
              <a:ea typeface="Lato"/>
              <a:cs typeface="Lato"/>
              <a:sym typeface="Lato"/>
            </a:endParaRPr>
          </a:p>
        </p:txBody>
      </p:sp>
      <p:sp>
        <p:nvSpPr>
          <p:cNvPr id="365" name="Google Shape;365;p4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66" name="Google Shape;366;p4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0"/>
        <p:cNvGrpSpPr/>
        <p:nvPr/>
      </p:nvGrpSpPr>
      <p:grpSpPr>
        <a:xfrm>
          <a:off x="0" y="0"/>
          <a:ext cx="0" cy="0"/>
          <a:chOff x="0" y="0"/>
          <a:chExt cx="0" cy="0"/>
        </a:xfrm>
      </p:grpSpPr>
      <p:sp>
        <p:nvSpPr>
          <p:cNvPr id="371" name="Google Shape;371;p4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34</a:t>
            </a:fld>
            <a:endParaRPr>
              <a:solidFill>
                <a:schemeClr val="accent6"/>
              </a:solidFill>
              <a:latin typeface="Lato"/>
              <a:ea typeface="Lato"/>
              <a:cs typeface="Lato"/>
              <a:sym typeface="Lato"/>
            </a:endParaRPr>
          </a:p>
        </p:txBody>
      </p:sp>
      <p:sp>
        <p:nvSpPr>
          <p:cNvPr id="372" name="Google Shape;372;p4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73" name="Google Shape;373;p4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MLIT 111 (Mathematical Literacy)</a:t>
            </a:r>
            <a:endParaRPr sz="2000"/>
          </a:p>
          <a:p>
            <a:pPr marL="457200" lvl="0" indent="-355600" algn="l" rtl="0">
              <a:spcBef>
                <a:spcPts val="600"/>
              </a:spcBef>
              <a:spcAft>
                <a:spcPts val="0"/>
              </a:spcAft>
              <a:buSzPts val="2000"/>
              <a:buChar char="★"/>
            </a:pPr>
            <a:r>
              <a:rPr lang="en" sz="2000"/>
              <a:t>MATF 111 (Introduction to Mathematics)</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MLIT121 ((Mathematical Literacy))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Google Shape;378;p47"/>
          <p:cNvSpPr txBox="1">
            <a:spLocks noGrp="1"/>
          </p:cNvSpPr>
          <p:nvPr>
            <p:ph type="body" idx="1"/>
          </p:nvPr>
        </p:nvSpPr>
        <p:spPr>
          <a:xfrm>
            <a:off x="1381975" y="251075"/>
            <a:ext cx="7195800" cy="331200"/>
          </a:xfrm>
          <a:prstGeom prst="rect">
            <a:avLst/>
          </a:prstGeom>
        </p:spPr>
        <p:txBody>
          <a:bodyPr spcFirstLastPara="1" wrap="square" lIns="91425" tIns="91425" rIns="91425" bIns="91425" anchor="b" anchorCtr="0">
            <a:noAutofit/>
          </a:bodyPr>
          <a:lstStyle/>
          <a:p>
            <a:pPr marL="0" lvl="0" indent="0" algn="l" rtl="0">
              <a:spcBef>
                <a:spcPts val="360"/>
              </a:spcBef>
              <a:spcAft>
                <a:spcPts val="0"/>
              </a:spcAft>
              <a:buNone/>
            </a:pPr>
            <a:r>
              <a:rPr lang="en" sz="2700" b="1">
                <a:latin typeface="Barlow"/>
                <a:ea typeface="Barlow"/>
                <a:cs typeface="Barlow"/>
                <a:sym typeface="Barlow"/>
              </a:rPr>
              <a:t>Select your second specialisation subject:</a:t>
            </a:r>
            <a:endParaRPr sz="2700" b="1">
              <a:latin typeface="Barlow"/>
              <a:ea typeface="Barlow"/>
              <a:cs typeface="Barlow"/>
              <a:sym typeface="Barlow"/>
            </a:endParaRPr>
          </a:p>
        </p:txBody>
      </p:sp>
      <p:sp>
        <p:nvSpPr>
          <p:cNvPr id="379" name="Google Shape;379;p4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35</a:t>
            </a:fld>
            <a:endParaRPr>
              <a:solidFill>
                <a:schemeClr val="accent6"/>
              </a:solidFill>
              <a:latin typeface="Lato"/>
              <a:ea typeface="Lato"/>
              <a:cs typeface="Lato"/>
              <a:sym typeface="Lato"/>
            </a:endParaRPr>
          </a:p>
        </p:txBody>
      </p:sp>
      <p:sp>
        <p:nvSpPr>
          <p:cNvPr id="380" name="Google Shape;380;p47"/>
          <p:cNvSpPr txBox="1"/>
          <p:nvPr/>
        </p:nvSpPr>
        <p:spPr>
          <a:xfrm>
            <a:off x="1109475" y="707250"/>
            <a:ext cx="7610700" cy="34695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SzPts val="2500"/>
              <a:buFont typeface="Barlow Light"/>
              <a:buChar char="❖"/>
            </a:pPr>
            <a:r>
              <a:rPr lang="en" sz="2300" u="sng">
                <a:solidFill>
                  <a:schemeClr val="hlink"/>
                </a:solidFill>
                <a:latin typeface="Barlow Light"/>
                <a:ea typeface="Barlow Light"/>
                <a:cs typeface="Barlow Light"/>
                <a:sym typeface="Barlow Light"/>
                <a:hlinkClick r:id="rId3" action="ppaction://hlinksldjump"/>
              </a:rPr>
              <a:t>Afrikaans</a:t>
            </a:r>
            <a:r>
              <a:rPr lang="en" sz="23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60% for Afrikaans Home Language in matric)</a:t>
            </a:r>
            <a:endParaRPr sz="1500">
              <a:solidFill>
                <a:schemeClr val="dk1"/>
              </a:solidFill>
              <a:latin typeface="Barlow Light"/>
              <a:ea typeface="Barlow Light"/>
              <a:cs typeface="Barlow Light"/>
              <a:sym typeface="Barlow Light"/>
            </a:endParaRPr>
          </a:p>
          <a:p>
            <a:pPr marL="457200" lvl="0" indent="-374650" algn="l" rtl="0">
              <a:spcBef>
                <a:spcPts val="0"/>
              </a:spcBef>
              <a:spcAft>
                <a:spcPts val="0"/>
              </a:spcAft>
              <a:buClr>
                <a:schemeClr val="dk1"/>
              </a:buClr>
              <a:buSzPts val="2300"/>
              <a:buFont typeface="Barlow Light"/>
              <a:buChar char="❖"/>
            </a:pPr>
            <a:r>
              <a:rPr lang="en" sz="2300" u="sng">
                <a:solidFill>
                  <a:schemeClr val="hlink"/>
                </a:solidFill>
                <a:latin typeface="Barlow Light"/>
                <a:ea typeface="Barlow Light"/>
                <a:cs typeface="Barlow Light"/>
                <a:sym typeface="Barlow Light"/>
                <a:hlinkClick r:id="rId4" action="ppaction://hlinksldjump"/>
              </a:rPr>
              <a:t>Computer applications technology</a:t>
            </a:r>
            <a:endParaRPr sz="2300">
              <a:solidFill>
                <a:schemeClr val="dk1"/>
              </a:solidFill>
              <a:latin typeface="Barlow Light"/>
              <a:ea typeface="Barlow Light"/>
              <a:cs typeface="Barlow Light"/>
              <a:sym typeface="Barlow Light"/>
            </a:endParaRPr>
          </a:p>
          <a:p>
            <a:pPr marL="457200" lvl="0" indent="-374650" algn="l" rtl="0">
              <a:spcBef>
                <a:spcPts val="0"/>
              </a:spcBef>
              <a:spcAft>
                <a:spcPts val="0"/>
              </a:spcAft>
              <a:buSzPts val="2300"/>
              <a:buFont typeface="Barlow Light"/>
              <a:buChar char="❖"/>
            </a:pPr>
            <a:r>
              <a:rPr lang="en" sz="2300" u="sng">
                <a:solidFill>
                  <a:schemeClr val="hlink"/>
                </a:solidFill>
                <a:latin typeface="Barlow Light"/>
                <a:ea typeface="Barlow Light"/>
                <a:cs typeface="Barlow Light"/>
                <a:sym typeface="Barlow Light"/>
                <a:hlinkClick r:id="rId5" action="ppaction://hlinksldjump"/>
              </a:rPr>
              <a:t>Economics</a:t>
            </a:r>
            <a:endParaRPr sz="2300">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300" u="sng">
                <a:solidFill>
                  <a:schemeClr val="hlink"/>
                </a:solidFill>
                <a:latin typeface="Barlow Light"/>
                <a:ea typeface="Barlow Light"/>
                <a:cs typeface="Barlow Light"/>
                <a:sym typeface="Barlow Light"/>
                <a:hlinkClick r:id="rId6" action="ppaction://hlinksldjump"/>
              </a:rPr>
              <a:t>English</a:t>
            </a:r>
            <a:r>
              <a:rPr lang="en" sz="23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1700">
              <a:solidFill>
                <a:schemeClr val="dk1"/>
              </a:solidFill>
              <a:latin typeface="Barlow Light"/>
              <a:ea typeface="Barlow Light"/>
              <a:cs typeface="Barlow Light"/>
              <a:sym typeface="Barlow Light"/>
            </a:endParaRPr>
          </a:p>
          <a:p>
            <a:pPr marL="457200" lvl="0" indent="-374650" algn="l" rtl="0">
              <a:spcBef>
                <a:spcPts val="0"/>
              </a:spcBef>
              <a:spcAft>
                <a:spcPts val="0"/>
              </a:spcAft>
              <a:buClr>
                <a:schemeClr val="dk1"/>
              </a:buClr>
              <a:buSzPts val="2300"/>
              <a:buFont typeface="Barlow Light"/>
              <a:buChar char="❖"/>
            </a:pPr>
            <a:r>
              <a:rPr lang="en" sz="2300" u="sng">
                <a:solidFill>
                  <a:schemeClr val="hlink"/>
                </a:solidFill>
                <a:latin typeface="Barlow Light"/>
                <a:ea typeface="Barlow Light"/>
                <a:cs typeface="Barlow Light"/>
                <a:sym typeface="Barlow Light"/>
                <a:hlinkClick r:id="rId7" action="ppaction://hlinksldjump"/>
              </a:rPr>
              <a:t>Geography</a:t>
            </a:r>
            <a:endParaRPr sz="2300">
              <a:solidFill>
                <a:schemeClr val="dk1"/>
              </a:solidFill>
              <a:latin typeface="Barlow Light"/>
              <a:ea typeface="Barlow Light"/>
              <a:cs typeface="Barlow Light"/>
              <a:sym typeface="Barlow Light"/>
            </a:endParaRPr>
          </a:p>
          <a:p>
            <a:pPr marL="457200" lvl="0" indent="-374650" algn="l" rtl="0">
              <a:spcBef>
                <a:spcPts val="0"/>
              </a:spcBef>
              <a:spcAft>
                <a:spcPts val="0"/>
              </a:spcAft>
              <a:buClr>
                <a:schemeClr val="dk1"/>
              </a:buClr>
              <a:buSzPts val="2300"/>
              <a:buFont typeface="Barlow Light"/>
              <a:buChar char="❖"/>
            </a:pPr>
            <a:r>
              <a:rPr lang="en" sz="2300" u="sng">
                <a:solidFill>
                  <a:schemeClr val="hlink"/>
                </a:solidFill>
                <a:latin typeface="Barlow Light"/>
                <a:ea typeface="Barlow Light"/>
                <a:cs typeface="Barlow Light"/>
                <a:sym typeface="Barlow Light"/>
                <a:hlinkClick r:id="rId8" action="ppaction://hlinksldjump"/>
              </a:rPr>
              <a:t>Life sciences</a:t>
            </a:r>
            <a:r>
              <a:rPr lang="en" sz="2300">
                <a:solidFill>
                  <a:schemeClr val="dk1"/>
                </a:solidFill>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Life Sciences in matric)</a:t>
            </a:r>
            <a:endParaRPr sz="2300">
              <a:solidFill>
                <a:schemeClr val="dk1"/>
              </a:solidFill>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300" u="sng">
                <a:solidFill>
                  <a:schemeClr val="hlink"/>
                </a:solidFill>
                <a:latin typeface="Barlow Light"/>
                <a:ea typeface="Barlow Light"/>
                <a:cs typeface="Barlow Light"/>
                <a:sym typeface="Barlow Light"/>
                <a:hlinkClick r:id="rId9" action="ppaction://hlinksldjump"/>
              </a:rPr>
              <a:t>Life orientation</a:t>
            </a:r>
            <a:r>
              <a:rPr lang="en" sz="23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50% for Life Orientation in matric)</a:t>
            </a:r>
            <a:endParaRPr sz="2300">
              <a:latin typeface="Barlow Light"/>
              <a:ea typeface="Barlow Light"/>
              <a:cs typeface="Barlow Light"/>
              <a:sym typeface="Barlow Light"/>
            </a:endParaRPr>
          </a:p>
          <a:p>
            <a:pPr marL="0" lvl="0" indent="0" algn="l" rtl="0">
              <a:spcBef>
                <a:spcPts val="0"/>
              </a:spcBef>
              <a:spcAft>
                <a:spcPts val="0"/>
              </a:spcAft>
              <a:buNone/>
            </a:pPr>
            <a:endParaRPr sz="2300">
              <a:latin typeface="Barlow Light"/>
              <a:ea typeface="Barlow Light"/>
              <a:cs typeface="Barlow Light"/>
              <a:sym typeface="Barlow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4"/>
        <p:cNvGrpSpPr/>
        <p:nvPr/>
      </p:nvGrpSpPr>
      <p:grpSpPr>
        <a:xfrm>
          <a:off x="0" y="0"/>
          <a:ext cx="0" cy="0"/>
          <a:chOff x="0" y="0"/>
          <a:chExt cx="0" cy="0"/>
        </a:xfrm>
      </p:grpSpPr>
      <p:sp>
        <p:nvSpPr>
          <p:cNvPr id="385" name="Google Shape;385;p4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36</a:t>
            </a:fld>
            <a:endParaRPr>
              <a:solidFill>
                <a:schemeClr val="accent6"/>
              </a:solidFill>
              <a:latin typeface="Lato"/>
              <a:ea typeface="Lato"/>
              <a:cs typeface="Lato"/>
              <a:sym typeface="Lato"/>
            </a:endParaRPr>
          </a:p>
        </p:txBody>
      </p:sp>
      <p:sp>
        <p:nvSpPr>
          <p:cNvPr id="386" name="Google Shape;386;p4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87" name="Google Shape;387;p4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CATE112 (Computer applications technology)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CATE122 (Computer applications technology)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1"/>
        <p:cNvGrpSpPr/>
        <p:nvPr/>
      </p:nvGrpSpPr>
      <p:grpSpPr>
        <a:xfrm>
          <a:off x="0" y="0"/>
          <a:ext cx="0" cy="0"/>
          <a:chOff x="0" y="0"/>
          <a:chExt cx="0" cy="0"/>
        </a:xfrm>
      </p:grpSpPr>
      <p:sp>
        <p:nvSpPr>
          <p:cNvPr id="392" name="Google Shape;392;p4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37</a:t>
            </a:fld>
            <a:endParaRPr>
              <a:solidFill>
                <a:schemeClr val="accent6"/>
              </a:solidFill>
              <a:latin typeface="Lato"/>
              <a:ea typeface="Lato"/>
              <a:cs typeface="Lato"/>
              <a:sym typeface="Lato"/>
            </a:endParaRPr>
          </a:p>
        </p:txBody>
      </p:sp>
      <p:sp>
        <p:nvSpPr>
          <p:cNvPr id="393" name="Google Shape;393;p4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94" name="Google Shape;394;p4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NSSP121 (Natural sciences)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8"/>
        <p:cNvGrpSpPr/>
        <p:nvPr/>
      </p:nvGrpSpPr>
      <p:grpSpPr>
        <a:xfrm>
          <a:off x="0" y="0"/>
          <a:ext cx="0" cy="0"/>
          <a:chOff x="0" y="0"/>
          <a:chExt cx="0" cy="0"/>
        </a:xfrm>
      </p:grpSpPr>
      <p:sp>
        <p:nvSpPr>
          <p:cNvPr id="399" name="Google Shape;399;p5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38</a:t>
            </a:fld>
            <a:endParaRPr>
              <a:solidFill>
                <a:schemeClr val="accent6"/>
              </a:solidFill>
              <a:latin typeface="Lato"/>
              <a:ea typeface="Lato"/>
              <a:cs typeface="Lato"/>
              <a:sym typeface="Lato"/>
            </a:endParaRPr>
          </a:p>
        </p:txBody>
      </p:sp>
      <p:sp>
        <p:nvSpPr>
          <p:cNvPr id="400" name="Google Shape;400;p5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01" name="Google Shape;401;p5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NSSP112 (Natural sciences)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NSSP121 (Natural sciences)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p5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39</a:t>
            </a:fld>
            <a:endParaRPr>
              <a:solidFill>
                <a:schemeClr val="accent6"/>
              </a:solidFill>
              <a:latin typeface="Lato"/>
              <a:ea typeface="Lato"/>
              <a:cs typeface="Lato"/>
              <a:sym typeface="Lato"/>
            </a:endParaRPr>
          </a:p>
        </p:txBody>
      </p:sp>
      <p:sp>
        <p:nvSpPr>
          <p:cNvPr id="407" name="Google Shape;407;p5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08" name="Google Shape;408;p5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HISE122 (Economics)</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Google Shape;141;p16"/>
          <p:cNvSpPr txBox="1">
            <a:spLocks noGrp="1"/>
          </p:cNvSpPr>
          <p:nvPr>
            <p:ph type="ctrTitle"/>
          </p:nvPr>
        </p:nvSpPr>
        <p:spPr>
          <a:xfrm>
            <a:off x="307650" y="1359150"/>
            <a:ext cx="8528700" cy="13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800"/>
          </a:p>
          <a:p>
            <a:pPr marL="0" lvl="0" indent="0" algn="ctr" rtl="0">
              <a:spcBef>
                <a:spcPts val="0"/>
              </a:spcBef>
              <a:spcAft>
                <a:spcPts val="0"/>
              </a:spcAft>
              <a:buNone/>
            </a:pPr>
            <a:endParaRPr sz="3800"/>
          </a:p>
          <a:p>
            <a:pPr marL="0" lvl="0" indent="0" algn="ctr" rtl="0">
              <a:spcBef>
                <a:spcPts val="0"/>
              </a:spcBef>
              <a:spcAft>
                <a:spcPts val="0"/>
              </a:spcAft>
              <a:buNone/>
            </a:pPr>
            <a:r>
              <a:rPr lang="en" sz="3800"/>
              <a:t>For which year of study are you registering?</a:t>
            </a:r>
            <a:endParaRPr sz="3800"/>
          </a:p>
          <a:p>
            <a:pPr marL="0" lvl="0" indent="0" algn="ctr" rtl="0">
              <a:spcBef>
                <a:spcPts val="0"/>
              </a:spcBef>
              <a:spcAft>
                <a:spcPts val="0"/>
              </a:spcAft>
              <a:buNone/>
            </a:pPr>
            <a:r>
              <a:rPr lang="en" sz="1200"/>
              <a:t>*Click on the year*</a:t>
            </a:r>
            <a:endParaRPr sz="1200"/>
          </a:p>
        </p:txBody>
      </p:sp>
      <p:sp>
        <p:nvSpPr>
          <p:cNvPr id="142" name="Google Shape;142;p16">
            <a:hlinkClick r:id="rId3" action="ppaction://hlinksldjump"/>
          </p:cNvPr>
          <p:cNvSpPr/>
          <p:nvPr/>
        </p:nvSpPr>
        <p:spPr>
          <a:xfrm>
            <a:off x="651975" y="2921400"/>
            <a:ext cx="1313750" cy="966725"/>
          </a:xfrm>
          <a:prstGeom prst="flowChartInternalStorag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First Year</a:t>
            </a:r>
            <a:endParaRPr b="1"/>
          </a:p>
        </p:txBody>
      </p:sp>
      <p:sp>
        <p:nvSpPr>
          <p:cNvPr id="143" name="Google Shape;143;p16">
            <a:hlinkClick r:id="" action="ppaction://noaction"/>
          </p:cNvPr>
          <p:cNvSpPr/>
          <p:nvPr/>
        </p:nvSpPr>
        <p:spPr>
          <a:xfrm>
            <a:off x="3382350" y="3953675"/>
            <a:ext cx="1111775" cy="966725"/>
          </a:xfrm>
          <a:prstGeom prst="flowChartInternalStorag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Second Year</a:t>
            </a:r>
            <a:endParaRPr b="1"/>
          </a:p>
        </p:txBody>
      </p:sp>
      <p:sp>
        <p:nvSpPr>
          <p:cNvPr id="144" name="Google Shape;144;p16">
            <a:hlinkClick r:id="" action="ppaction://noaction"/>
          </p:cNvPr>
          <p:cNvSpPr/>
          <p:nvPr/>
        </p:nvSpPr>
        <p:spPr>
          <a:xfrm>
            <a:off x="5385475" y="2968400"/>
            <a:ext cx="1111775" cy="872700"/>
          </a:xfrm>
          <a:prstGeom prst="flowChartInternalStorage">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Third Year</a:t>
            </a:r>
            <a:endParaRPr b="1"/>
          </a:p>
        </p:txBody>
      </p:sp>
      <p:sp>
        <p:nvSpPr>
          <p:cNvPr id="145" name="Google Shape;145;p16">
            <a:hlinkClick r:id="" action="ppaction://noaction"/>
          </p:cNvPr>
          <p:cNvSpPr/>
          <p:nvPr/>
        </p:nvSpPr>
        <p:spPr>
          <a:xfrm>
            <a:off x="6916900" y="4114800"/>
            <a:ext cx="1313750" cy="805600"/>
          </a:xfrm>
          <a:prstGeom prst="flowChartInternalStorag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Fourth Year</a:t>
            </a:r>
            <a:endParaRPr b="1"/>
          </a:p>
        </p:txBody>
      </p:sp>
      <p:sp>
        <p:nvSpPr>
          <p:cNvPr id="146" name="Google Shape;146;p16"/>
          <p:cNvSpPr txBox="1"/>
          <p:nvPr/>
        </p:nvSpPr>
        <p:spPr>
          <a:xfrm>
            <a:off x="173525" y="110575"/>
            <a:ext cx="8581200" cy="9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arlow"/>
                <a:ea typeface="Barlow"/>
                <a:cs typeface="Barlow"/>
                <a:sym typeface="Barlow"/>
              </a:rPr>
              <a:t>If you are a technical student, click </a:t>
            </a:r>
            <a:r>
              <a:rPr lang="en" sz="1800" b="1" u="sng">
                <a:latin typeface="Barlow"/>
                <a:ea typeface="Barlow"/>
                <a:cs typeface="Barlow"/>
                <a:sym typeface="Barlow"/>
                <a:hlinkClick r:id="" action="ppaction://noaction"/>
              </a:rPr>
              <a:t>HERE</a:t>
            </a:r>
            <a:r>
              <a:rPr lang="en" sz="1800" b="1">
                <a:latin typeface="Barlow"/>
                <a:ea typeface="Barlow"/>
                <a:cs typeface="Barlow"/>
                <a:sym typeface="Barlow"/>
              </a:rPr>
              <a:t>.</a:t>
            </a:r>
            <a:endParaRPr sz="1800" b="1">
              <a:latin typeface="Barlow"/>
              <a:ea typeface="Barlow"/>
              <a:cs typeface="Barlow"/>
              <a:sym typeface="Barlow"/>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sz="1700" b="1">
                <a:latin typeface="Barlow"/>
                <a:ea typeface="Barlow"/>
                <a:cs typeface="Barlow"/>
                <a:sym typeface="Barlow"/>
              </a:rPr>
              <a:t>If you are not a technical student, select your year group on this slide (see below).</a:t>
            </a:r>
            <a:endParaRPr sz="1700" b="1">
              <a:latin typeface="Barlow"/>
              <a:ea typeface="Barlow"/>
              <a:cs typeface="Barlow"/>
              <a:sym typeface="Barl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2"/>
        <p:cNvGrpSpPr/>
        <p:nvPr/>
      </p:nvGrpSpPr>
      <p:grpSpPr>
        <a:xfrm>
          <a:off x="0" y="0"/>
          <a:ext cx="0" cy="0"/>
          <a:chOff x="0" y="0"/>
          <a:chExt cx="0" cy="0"/>
        </a:xfrm>
      </p:grpSpPr>
      <p:sp>
        <p:nvSpPr>
          <p:cNvPr id="413" name="Google Shape;413;p52"/>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414" name="Google Shape;414;p5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40</a:t>
            </a:fld>
            <a:endParaRPr>
              <a:solidFill>
                <a:schemeClr val="accent6"/>
              </a:solidFill>
              <a:latin typeface="Lato"/>
              <a:ea typeface="Lato"/>
              <a:cs typeface="Lato"/>
              <a:sym typeface="Lato"/>
            </a:endParaRPr>
          </a:p>
        </p:txBody>
      </p:sp>
      <p:sp>
        <p:nvSpPr>
          <p:cNvPr id="415" name="Google Shape;415;p52"/>
          <p:cNvSpPr txBox="1"/>
          <p:nvPr/>
        </p:nvSpPr>
        <p:spPr>
          <a:xfrm>
            <a:off x="1050700" y="1318000"/>
            <a:ext cx="7689300" cy="33777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Barlow Light"/>
              <a:buChar char="❖"/>
            </a:pPr>
            <a:r>
              <a:rPr lang="en" sz="2000" u="sng">
                <a:solidFill>
                  <a:schemeClr val="hlink"/>
                </a:solidFill>
                <a:latin typeface="Barlow Light"/>
                <a:ea typeface="Barlow Light"/>
                <a:cs typeface="Barlow Light"/>
                <a:sym typeface="Barlow Light"/>
                <a:hlinkClick r:id="rId3" action="ppaction://hlinksldjump"/>
              </a:rPr>
              <a:t>Accounting</a:t>
            </a:r>
            <a:r>
              <a:rPr lang="en" sz="20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Accounting in matric)</a:t>
            </a:r>
            <a:endParaRPr sz="2200">
              <a:latin typeface="Barlow Light"/>
              <a:ea typeface="Barlow Light"/>
              <a:cs typeface="Barlow Light"/>
              <a:sym typeface="Barlow Light"/>
            </a:endParaRPr>
          </a:p>
          <a:p>
            <a:pPr marL="457200" lvl="0" indent="-393700" algn="l" rtl="0">
              <a:spcBef>
                <a:spcPts val="0"/>
              </a:spcBef>
              <a:spcAft>
                <a:spcPts val="0"/>
              </a:spcAft>
              <a:buSzPts val="2600"/>
              <a:buFont typeface="Barlow Light"/>
              <a:buChar char="❖"/>
            </a:pPr>
            <a:r>
              <a:rPr lang="en" sz="2000" u="sng">
                <a:solidFill>
                  <a:schemeClr val="hlink"/>
                </a:solidFill>
                <a:latin typeface="Barlow Light"/>
                <a:ea typeface="Barlow Light"/>
                <a:cs typeface="Barlow Light"/>
                <a:sym typeface="Barlow Light"/>
                <a:hlinkClick r:id="rId4" action="ppaction://hlinksldjump"/>
              </a:rPr>
              <a:t>Afrikaans</a:t>
            </a:r>
            <a:r>
              <a:rPr lang="en" sz="20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60% for Afrikaans Home Language in matric)</a:t>
            </a:r>
            <a:endParaRPr sz="2200">
              <a:solidFill>
                <a:schemeClr val="dk1"/>
              </a:solidFill>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5" action="ppaction://hlinksldjump"/>
              </a:rPr>
              <a:t>Business studies</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6" action="ppaction://hlinksldjump"/>
              </a:rPr>
              <a:t>Engineering graphics and design</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7" action="ppaction://hlinksldjump"/>
              </a:rPr>
              <a:t>History</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8" action="ppaction://hlinksldjump"/>
              </a:rPr>
              <a:t>Mathematical Literacy</a:t>
            </a:r>
            <a:endParaRPr sz="2000">
              <a:latin typeface="Barlow Light"/>
              <a:ea typeface="Barlow Light"/>
              <a:cs typeface="Barlow Light"/>
              <a:sym typeface="Barlow Light"/>
            </a:endParaRPr>
          </a:p>
          <a:p>
            <a:pPr marL="457200" lvl="0" indent="-374650" algn="l" rtl="0">
              <a:spcBef>
                <a:spcPts val="0"/>
              </a:spcBef>
              <a:spcAft>
                <a:spcPts val="0"/>
              </a:spcAft>
              <a:buClr>
                <a:schemeClr val="dk1"/>
              </a:buClr>
              <a:buSzPts val="2300"/>
              <a:buFont typeface="Barlow Light"/>
              <a:buChar char="❖"/>
            </a:pPr>
            <a:r>
              <a:rPr lang="en" sz="2000" u="sng">
                <a:solidFill>
                  <a:schemeClr val="hlink"/>
                </a:solidFill>
                <a:latin typeface="Barlow Light"/>
                <a:ea typeface="Barlow Light"/>
                <a:cs typeface="Barlow Light"/>
                <a:sym typeface="Barlow Light"/>
                <a:hlinkClick r:id="rId9" action="ppaction://hlinksldjump"/>
              </a:rPr>
              <a:t>Life sciences</a:t>
            </a:r>
            <a:r>
              <a:rPr lang="en" sz="2000">
                <a:solidFill>
                  <a:schemeClr val="dk1"/>
                </a:solidFill>
                <a:latin typeface="Barlow Light"/>
                <a:ea typeface="Barlow Light"/>
                <a:cs typeface="Barlow Light"/>
                <a:sym typeface="Barlow Light"/>
              </a:rPr>
              <a:t> </a:t>
            </a:r>
            <a:r>
              <a:rPr lang="en">
                <a:solidFill>
                  <a:schemeClr val="dk1"/>
                </a:solidFill>
                <a:latin typeface="Barlow Light"/>
                <a:ea typeface="Barlow Light"/>
                <a:cs typeface="Barlow Light"/>
                <a:sym typeface="Barlow Light"/>
              </a:rPr>
              <a:t>(PREREQUISITE = at least 50% for Life Sciences in </a:t>
            </a:r>
            <a:r>
              <a:rPr lang="en" sz="1500">
                <a:solidFill>
                  <a:schemeClr val="dk1"/>
                </a:solidFill>
                <a:latin typeface="Barlow Light"/>
                <a:ea typeface="Barlow Light"/>
                <a:cs typeface="Barlow Light"/>
                <a:sym typeface="Barlow Light"/>
              </a:rPr>
              <a:t>matric)</a:t>
            </a:r>
            <a:endParaRPr sz="2100">
              <a:solidFill>
                <a:schemeClr val="dk1"/>
              </a:solidFill>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10" action="ppaction://hlinksldjump"/>
              </a:rPr>
              <a:t>Mathematics</a:t>
            </a:r>
            <a:r>
              <a:rPr lang="en" sz="20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60% for Mathematics in matric)</a:t>
            </a:r>
            <a:endParaRPr sz="1500">
              <a:latin typeface="Barlow Light"/>
              <a:ea typeface="Barlow Light"/>
              <a:cs typeface="Barlow Light"/>
              <a:sym typeface="Barlow Light"/>
            </a:endParaRPr>
          </a:p>
          <a:p>
            <a:pPr marL="457200" lvl="0" indent="-393700" algn="l" rtl="0">
              <a:spcBef>
                <a:spcPts val="0"/>
              </a:spcBef>
              <a:spcAft>
                <a:spcPts val="0"/>
              </a:spcAft>
              <a:buSzPts val="2600"/>
              <a:buFont typeface="Barlow Light"/>
              <a:buChar char="❖"/>
            </a:pPr>
            <a:r>
              <a:rPr lang="en" sz="2000" u="sng">
                <a:solidFill>
                  <a:schemeClr val="hlink"/>
                </a:solidFill>
                <a:latin typeface="Barlow Light"/>
                <a:ea typeface="Barlow Light"/>
                <a:cs typeface="Barlow Light"/>
                <a:sym typeface="Barlow Light"/>
                <a:hlinkClick r:id="rId11" action="ppaction://hlinksldjump"/>
              </a:rPr>
              <a:t>Sesotho</a:t>
            </a:r>
            <a:r>
              <a:rPr lang="en" sz="2000">
                <a:solidFill>
                  <a:schemeClr val="dk1"/>
                </a:solidFill>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Sesotho Home Language in matric)</a:t>
            </a:r>
            <a:endParaRPr sz="2200">
              <a:latin typeface="Barlow Light"/>
              <a:ea typeface="Barlow Light"/>
              <a:cs typeface="Barlow Light"/>
              <a:sym typeface="Barlow Light"/>
            </a:endParaRPr>
          </a:p>
          <a:p>
            <a:pPr marL="457200" lvl="0" indent="0" algn="l" rtl="0">
              <a:spcBef>
                <a:spcPts val="0"/>
              </a:spcBef>
              <a:spcAft>
                <a:spcPts val="0"/>
              </a:spcAft>
              <a:buNone/>
            </a:pPr>
            <a:endParaRPr sz="2000">
              <a:latin typeface="Barlow Light"/>
              <a:ea typeface="Barlow Light"/>
              <a:cs typeface="Barlow Light"/>
              <a:sym typeface="Barlow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9"/>
        <p:cNvGrpSpPr/>
        <p:nvPr/>
      </p:nvGrpSpPr>
      <p:grpSpPr>
        <a:xfrm>
          <a:off x="0" y="0"/>
          <a:ext cx="0" cy="0"/>
          <a:chOff x="0" y="0"/>
          <a:chExt cx="0" cy="0"/>
        </a:xfrm>
      </p:grpSpPr>
      <p:sp>
        <p:nvSpPr>
          <p:cNvPr id="420" name="Google Shape;420;p5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41</a:t>
            </a:fld>
            <a:endParaRPr>
              <a:solidFill>
                <a:schemeClr val="accent6"/>
              </a:solidFill>
              <a:latin typeface="Lato"/>
              <a:ea typeface="Lato"/>
              <a:cs typeface="Lato"/>
              <a:sym typeface="Lato"/>
            </a:endParaRPr>
          </a:p>
        </p:txBody>
      </p:sp>
      <p:sp>
        <p:nvSpPr>
          <p:cNvPr id="421" name="Google Shape;421;p5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22" name="Google Shape;422;p5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6"/>
        <p:cNvGrpSpPr/>
        <p:nvPr/>
      </p:nvGrpSpPr>
      <p:grpSpPr>
        <a:xfrm>
          <a:off x="0" y="0"/>
          <a:ext cx="0" cy="0"/>
          <a:chOff x="0" y="0"/>
          <a:chExt cx="0" cy="0"/>
        </a:xfrm>
      </p:grpSpPr>
      <p:sp>
        <p:nvSpPr>
          <p:cNvPr id="427" name="Google Shape;427;p5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42</a:t>
            </a:fld>
            <a:endParaRPr>
              <a:solidFill>
                <a:schemeClr val="accent6"/>
              </a:solidFill>
              <a:latin typeface="Lato"/>
              <a:ea typeface="Lato"/>
              <a:cs typeface="Lato"/>
              <a:sym typeface="Lato"/>
            </a:endParaRPr>
          </a:p>
        </p:txBody>
      </p:sp>
      <p:sp>
        <p:nvSpPr>
          <p:cNvPr id="428" name="Google Shape;428;p5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29" name="Google Shape;429;p5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sp>
        <p:nvSpPr>
          <p:cNvPr id="434" name="Google Shape;434;p5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43</a:t>
            </a:fld>
            <a:endParaRPr>
              <a:solidFill>
                <a:schemeClr val="accent6"/>
              </a:solidFill>
              <a:latin typeface="Lato"/>
              <a:ea typeface="Lato"/>
              <a:cs typeface="Lato"/>
              <a:sym typeface="Lato"/>
            </a:endParaRPr>
          </a:p>
        </p:txBody>
      </p:sp>
      <p:sp>
        <p:nvSpPr>
          <p:cNvPr id="435" name="Google Shape;435;p5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36" name="Google Shape;436;p5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FETP111 (Processing in technology for education)</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0" lvl="0" indent="0" algn="l" rtl="0">
              <a:spcBef>
                <a:spcPts val="60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0"/>
        <p:cNvGrpSpPr/>
        <p:nvPr/>
      </p:nvGrpSpPr>
      <p:grpSpPr>
        <a:xfrm>
          <a:off x="0" y="0"/>
          <a:ext cx="0" cy="0"/>
          <a:chOff x="0" y="0"/>
          <a:chExt cx="0" cy="0"/>
        </a:xfrm>
      </p:grpSpPr>
      <p:sp>
        <p:nvSpPr>
          <p:cNvPr id="441" name="Google Shape;441;p5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44</a:t>
            </a:fld>
            <a:endParaRPr>
              <a:solidFill>
                <a:schemeClr val="accent6"/>
              </a:solidFill>
              <a:latin typeface="Lato"/>
              <a:ea typeface="Lato"/>
              <a:cs typeface="Lato"/>
              <a:sym typeface="Lato"/>
            </a:endParaRPr>
          </a:p>
        </p:txBody>
      </p:sp>
      <p:sp>
        <p:nvSpPr>
          <p:cNvPr id="442" name="Google Shape;442;p5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43" name="Google Shape;443;p5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the senior phase)</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7"/>
        <p:cNvGrpSpPr/>
        <p:nvPr/>
      </p:nvGrpSpPr>
      <p:grpSpPr>
        <a:xfrm>
          <a:off x="0" y="0"/>
          <a:ext cx="0" cy="0"/>
          <a:chOff x="0" y="0"/>
          <a:chExt cx="0" cy="0"/>
        </a:xfrm>
      </p:grpSpPr>
      <p:sp>
        <p:nvSpPr>
          <p:cNvPr id="448" name="Google Shape;448;p5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45</a:t>
            </a:fld>
            <a:endParaRPr>
              <a:solidFill>
                <a:schemeClr val="accent6"/>
              </a:solidFill>
              <a:latin typeface="Lato"/>
              <a:ea typeface="Lato"/>
              <a:cs typeface="Lato"/>
              <a:sym typeface="Lato"/>
            </a:endParaRPr>
          </a:p>
        </p:txBody>
      </p:sp>
      <p:sp>
        <p:nvSpPr>
          <p:cNvPr id="449" name="Google Shape;449;p5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50" name="Google Shape;450;p5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MLIT111 (Mathematical Literacy)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MLIT121 (Mathematical Literacy)</a:t>
            </a:r>
            <a:endParaRPr sz="2000"/>
          </a:p>
          <a:p>
            <a:pPr marL="457200" lvl="0" indent="-355600" algn="l" rtl="0">
              <a:spcBef>
                <a:spcPts val="600"/>
              </a:spcBef>
              <a:spcAft>
                <a:spcPts val="0"/>
              </a:spcAft>
              <a:buSzPts val="2000"/>
              <a:buChar char="★"/>
            </a:pPr>
            <a:r>
              <a:rPr lang="en" sz="2000"/>
              <a:t>NSSP121 (Natural sciences)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4"/>
        <p:cNvGrpSpPr/>
        <p:nvPr/>
      </p:nvGrpSpPr>
      <p:grpSpPr>
        <a:xfrm>
          <a:off x="0" y="0"/>
          <a:ext cx="0" cy="0"/>
          <a:chOff x="0" y="0"/>
          <a:chExt cx="0" cy="0"/>
        </a:xfrm>
      </p:grpSpPr>
      <p:sp>
        <p:nvSpPr>
          <p:cNvPr id="455" name="Google Shape;455;p58"/>
          <p:cNvSpPr txBox="1">
            <a:spLocks noGrp="1"/>
          </p:cNvSpPr>
          <p:nvPr>
            <p:ph type="body" idx="1"/>
          </p:nvPr>
        </p:nvSpPr>
        <p:spPr>
          <a:xfrm>
            <a:off x="1381975" y="251075"/>
            <a:ext cx="7195800" cy="331200"/>
          </a:xfrm>
          <a:prstGeom prst="rect">
            <a:avLst/>
          </a:prstGeom>
        </p:spPr>
        <p:txBody>
          <a:bodyPr spcFirstLastPara="1" wrap="square" lIns="91425" tIns="91425" rIns="91425" bIns="91425" anchor="b" anchorCtr="0">
            <a:noAutofit/>
          </a:bodyPr>
          <a:lstStyle/>
          <a:p>
            <a:pPr marL="0" lvl="0" indent="0" algn="l" rtl="0">
              <a:spcBef>
                <a:spcPts val="360"/>
              </a:spcBef>
              <a:spcAft>
                <a:spcPts val="0"/>
              </a:spcAft>
              <a:buNone/>
            </a:pPr>
            <a:r>
              <a:rPr lang="en" sz="2700" b="1">
                <a:latin typeface="Barlow"/>
                <a:ea typeface="Barlow"/>
                <a:cs typeface="Barlow"/>
                <a:sym typeface="Barlow"/>
              </a:rPr>
              <a:t>Select your second specialisation subject:</a:t>
            </a:r>
            <a:endParaRPr sz="2700" b="1">
              <a:latin typeface="Barlow"/>
              <a:ea typeface="Barlow"/>
              <a:cs typeface="Barlow"/>
              <a:sym typeface="Barlow"/>
            </a:endParaRPr>
          </a:p>
        </p:txBody>
      </p:sp>
      <p:sp>
        <p:nvSpPr>
          <p:cNvPr id="456" name="Google Shape;456;p5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46</a:t>
            </a:fld>
            <a:endParaRPr>
              <a:solidFill>
                <a:schemeClr val="accent6"/>
              </a:solidFill>
              <a:latin typeface="Lato"/>
              <a:ea typeface="Lato"/>
              <a:cs typeface="Lato"/>
              <a:sym typeface="Lato"/>
            </a:endParaRPr>
          </a:p>
        </p:txBody>
      </p:sp>
      <p:sp>
        <p:nvSpPr>
          <p:cNvPr id="457" name="Google Shape;457;p58"/>
          <p:cNvSpPr txBox="1"/>
          <p:nvPr/>
        </p:nvSpPr>
        <p:spPr>
          <a:xfrm>
            <a:off x="1103525" y="749150"/>
            <a:ext cx="7762500" cy="3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Barlow"/>
              <a:ea typeface="Barlow"/>
              <a:cs typeface="Barlow"/>
              <a:sym typeface="Barlow"/>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 action="ppaction://noaction"/>
              </a:rPr>
              <a:t>Business studies</a:t>
            </a:r>
            <a:endParaRPr sz="24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3" action="ppaction://hlinksldjump"/>
              </a:rPr>
              <a:t>Computer applications technology (CAT)</a:t>
            </a:r>
            <a:endParaRPr sz="24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4" action="ppaction://hlinksldjump"/>
              </a:rPr>
              <a:t>Economics</a:t>
            </a:r>
            <a:endParaRPr sz="2400">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400" u="sng">
                <a:solidFill>
                  <a:schemeClr val="hlink"/>
                </a:solidFill>
                <a:latin typeface="Barlow Light"/>
                <a:ea typeface="Barlow Light"/>
                <a:cs typeface="Barlow Light"/>
                <a:sym typeface="Barlow Light"/>
                <a:hlinkClick r:id="rId5" action="ppaction://hlinksldjump"/>
              </a:rPr>
              <a:t>English</a:t>
            </a:r>
            <a:r>
              <a:rPr lang="en" sz="2400">
                <a:latin typeface="Barlow Light"/>
                <a:ea typeface="Barlow Light"/>
                <a:cs typeface="Barlow Light"/>
                <a:sym typeface="Barlow Light"/>
              </a:rPr>
              <a:t> </a:t>
            </a:r>
            <a:r>
              <a:rPr lang="en" sz="1800">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1800">
              <a:solidFill>
                <a:schemeClr val="dk1"/>
              </a:solidFill>
              <a:latin typeface="Barlow Light"/>
              <a:ea typeface="Barlow Light"/>
              <a:cs typeface="Barlow Light"/>
              <a:sym typeface="Barlow Light"/>
            </a:endParaRPr>
          </a:p>
          <a:p>
            <a:pPr marL="457200" lvl="0" indent="-381000" algn="l" rtl="0">
              <a:spcBef>
                <a:spcPts val="0"/>
              </a:spcBef>
              <a:spcAft>
                <a:spcPts val="0"/>
              </a:spcAft>
              <a:buClr>
                <a:schemeClr val="dk1"/>
              </a:buClr>
              <a:buSzPts val="2400"/>
              <a:buFont typeface="Barlow Light"/>
              <a:buChar char="❖"/>
            </a:pPr>
            <a:r>
              <a:rPr lang="en" sz="2400" u="sng">
                <a:solidFill>
                  <a:schemeClr val="hlink"/>
                </a:solidFill>
                <a:latin typeface="Barlow Light"/>
                <a:ea typeface="Barlow Light"/>
                <a:cs typeface="Barlow Light"/>
                <a:sym typeface="Barlow Light"/>
                <a:hlinkClick r:id="rId6" action="ppaction://hlinksldjump"/>
              </a:rPr>
              <a:t>Mathematical Literacy</a:t>
            </a:r>
            <a:endParaRPr sz="2400">
              <a:solidFill>
                <a:schemeClr val="dk1"/>
              </a:solidFill>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400" u="sng">
                <a:solidFill>
                  <a:schemeClr val="hlink"/>
                </a:solidFill>
                <a:latin typeface="Barlow Light"/>
                <a:ea typeface="Barlow Light"/>
                <a:cs typeface="Barlow Light"/>
                <a:sym typeface="Barlow Light"/>
                <a:hlinkClick r:id="rId7" action="ppaction://hlinksldjump"/>
              </a:rPr>
              <a:t>Mathematics</a:t>
            </a:r>
            <a:r>
              <a:rPr lang="en" sz="2400">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60% for Mathematics in matric)</a:t>
            </a:r>
            <a:endParaRPr sz="2400">
              <a:latin typeface="Barlow Light"/>
              <a:ea typeface="Barlow Light"/>
              <a:cs typeface="Barlow Light"/>
              <a:sym typeface="Barlow Light"/>
            </a:endParaRPr>
          </a:p>
          <a:p>
            <a:pPr marL="0" lvl="0" indent="0" algn="l" rtl="0">
              <a:spcBef>
                <a:spcPts val="0"/>
              </a:spcBef>
              <a:spcAft>
                <a:spcPts val="0"/>
              </a:spcAft>
              <a:buNone/>
            </a:pPr>
            <a:endParaRPr sz="2400">
              <a:latin typeface="Barlow Light"/>
              <a:ea typeface="Barlow Light"/>
              <a:cs typeface="Barlow Light"/>
              <a:sym typeface="Barlow Light"/>
            </a:endParaRPr>
          </a:p>
          <a:p>
            <a:pPr marL="457200" lvl="0" indent="0" algn="l" rtl="0">
              <a:spcBef>
                <a:spcPts val="0"/>
              </a:spcBef>
              <a:spcAft>
                <a:spcPts val="0"/>
              </a:spcAft>
              <a:buNone/>
            </a:pPr>
            <a:endParaRPr sz="2400">
              <a:latin typeface="Barlow Light"/>
              <a:ea typeface="Barlow Light"/>
              <a:cs typeface="Barlow Light"/>
              <a:sym typeface="Barlow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1"/>
        <p:cNvGrpSpPr/>
        <p:nvPr/>
      </p:nvGrpSpPr>
      <p:grpSpPr>
        <a:xfrm>
          <a:off x="0" y="0"/>
          <a:ext cx="0" cy="0"/>
          <a:chOff x="0" y="0"/>
          <a:chExt cx="0" cy="0"/>
        </a:xfrm>
      </p:grpSpPr>
      <p:sp>
        <p:nvSpPr>
          <p:cNvPr id="462" name="Google Shape;462;p5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47</a:t>
            </a:fld>
            <a:endParaRPr>
              <a:solidFill>
                <a:schemeClr val="accent6"/>
              </a:solidFill>
              <a:latin typeface="Lato"/>
              <a:ea typeface="Lato"/>
              <a:cs typeface="Lato"/>
              <a:sym typeface="Lato"/>
            </a:endParaRPr>
          </a:p>
        </p:txBody>
      </p:sp>
      <p:sp>
        <p:nvSpPr>
          <p:cNvPr id="463" name="Google Shape;463;p5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64" name="Google Shape;464;p5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8"/>
        <p:cNvGrpSpPr/>
        <p:nvPr/>
      </p:nvGrpSpPr>
      <p:grpSpPr>
        <a:xfrm>
          <a:off x="0" y="0"/>
          <a:ext cx="0" cy="0"/>
          <a:chOff x="0" y="0"/>
          <a:chExt cx="0" cy="0"/>
        </a:xfrm>
      </p:grpSpPr>
      <p:sp>
        <p:nvSpPr>
          <p:cNvPr id="469" name="Google Shape;469;p6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48</a:t>
            </a:fld>
            <a:endParaRPr>
              <a:solidFill>
                <a:schemeClr val="accent6"/>
              </a:solidFill>
              <a:latin typeface="Lato"/>
              <a:ea typeface="Lato"/>
              <a:cs typeface="Lato"/>
              <a:sym typeface="Lato"/>
            </a:endParaRPr>
          </a:p>
        </p:txBody>
      </p:sp>
      <p:sp>
        <p:nvSpPr>
          <p:cNvPr id="470" name="Google Shape;470;p6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71" name="Google Shape;471;p6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CATE112 (Computer applications technology)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CATE112 (Computer applications technology)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5"/>
        <p:cNvGrpSpPr/>
        <p:nvPr/>
      </p:nvGrpSpPr>
      <p:grpSpPr>
        <a:xfrm>
          <a:off x="0" y="0"/>
          <a:ext cx="0" cy="0"/>
          <a:chOff x="0" y="0"/>
          <a:chExt cx="0" cy="0"/>
        </a:xfrm>
      </p:grpSpPr>
      <p:sp>
        <p:nvSpPr>
          <p:cNvPr id="476" name="Google Shape;476;p6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49</a:t>
            </a:fld>
            <a:endParaRPr>
              <a:solidFill>
                <a:schemeClr val="accent6"/>
              </a:solidFill>
              <a:latin typeface="Lato"/>
              <a:ea typeface="Lato"/>
              <a:cs typeface="Lato"/>
              <a:sym typeface="Lato"/>
            </a:endParaRPr>
          </a:p>
        </p:txBody>
      </p:sp>
      <p:sp>
        <p:nvSpPr>
          <p:cNvPr id="477" name="Google Shape;477;p6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78" name="Google Shape;478;p6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17"/>
          <p:cNvSpPr txBox="1">
            <a:spLocks noGrp="1"/>
          </p:cNvSpPr>
          <p:nvPr>
            <p:ph type="ctrTitle" idx="4294967295"/>
          </p:nvPr>
        </p:nvSpPr>
        <p:spPr>
          <a:xfrm>
            <a:off x="164400" y="354500"/>
            <a:ext cx="8815200" cy="83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700">
                <a:solidFill>
                  <a:schemeClr val="accent1"/>
                </a:solidFill>
              </a:rPr>
              <a:t>Specifications for ALL first-year students</a:t>
            </a:r>
            <a:endParaRPr sz="3700">
              <a:solidFill>
                <a:schemeClr val="accent1"/>
              </a:solidFill>
            </a:endParaRPr>
          </a:p>
        </p:txBody>
      </p:sp>
      <p:sp>
        <p:nvSpPr>
          <p:cNvPr id="152" name="Google Shape;152;p17"/>
          <p:cNvSpPr txBox="1">
            <a:spLocks noGrp="1"/>
          </p:cNvSpPr>
          <p:nvPr>
            <p:ph type="subTitle" idx="4294967295"/>
          </p:nvPr>
        </p:nvSpPr>
        <p:spPr>
          <a:xfrm>
            <a:off x="728550" y="1250200"/>
            <a:ext cx="8144700" cy="2511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highlight>
                  <a:srgbClr val="C9DAF8"/>
                </a:highlight>
                <a:latin typeface="Barlow SemiBold"/>
                <a:ea typeface="Barlow SemiBold"/>
                <a:cs typeface="Barlow SemiBold"/>
                <a:sym typeface="Barlow SemiBold"/>
              </a:rPr>
              <a:t>Total credits for the year: 132</a:t>
            </a:r>
            <a:endParaRPr>
              <a:highlight>
                <a:srgbClr val="C9DAF8"/>
              </a:highlight>
              <a:latin typeface="Barlow SemiBold"/>
              <a:ea typeface="Barlow SemiBold"/>
              <a:cs typeface="Barlow SemiBold"/>
              <a:sym typeface="Barlow SemiBold"/>
            </a:endParaRPr>
          </a:p>
          <a:p>
            <a:pPr marL="0" lvl="0" indent="0" algn="l" rtl="0">
              <a:spcBef>
                <a:spcPts val="600"/>
              </a:spcBef>
              <a:spcAft>
                <a:spcPts val="0"/>
              </a:spcAft>
              <a:buNone/>
            </a:pPr>
            <a:r>
              <a:rPr lang="en">
                <a:highlight>
                  <a:srgbClr val="CFE2F3"/>
                </a:highlight>
                <a:latin typeface="Barlow SemiBold"/>
                <a:ea typeface="Barlow SemiBold"/>
                <a:cs typeface="Barlow SemiBold"/>
                <a:sym typeface="Barlow SemiBold"/>
              </a:rPr>
              <a:t>Total amount of modules: 14</a:t>
            </a:r>
            <a:endParaRPr>
              <a:highlight>
                <a:srgbClr val="CFE2F3"/>
              </a:highlight>
              <a:latin typeface="Barlow SemiBold"/>
              <a:ea typeface="Barlow SemiBold"/>
              <a:cs typeface="Barlow SemiBold"/>
              <a:sym typeface="Barlow SemiBold"/>
            </a:endParaRPr>
          </a:p>
          <a:p>
            <a:pPr marL="0" lvl="0" indent="0" algn="just" rtl="0">
              <a:lnSpc>
                <a:spcPct val="100000"/>
              </a:lnSpc>
              <a:spcBef>
                <a:spcPts val="0"/>
              </a:spcBef>
              <a:spcAft>
                <a:spcPts val="0"/>
              </a:spcAft>
              <a:buNone/>
            </a:pPr>
            <a:r>
              <a:rPr lang="en" sz="1700" b="1">
                <a:solidFill>
                  <a:srgbClr val="000000"/>
                </a:solidFill>
                <a:latin typeface="Barlow"/>
                <a:ea typeface="Barlow"/>
                <a:cs typeface="Barlow"/>
                <a:sym typeface="Barlow"/>
              </a:rPr>
              <a:t>Please note that the next slide provides you with a list of modules that are compulsory for all first-year students (8 modules). You will then be required to select your first specialisation subject and your second specialisation subject, after which you will be taken to a slide that lists the remaining modules for which you should register (6 modules). That gives you a total of 14 modules for which you should register. </a:t>
            </a:r>
            <a:endParaRPr sz="1700" b="1">
              <a:solidFill>
                <a:srgbClr val="000000"/>
              </a:solidFill>
              <a:latin typeface="Barlow"/>
              <a:ea typeface="Barlow"/>
              <a:cs typeface="Barlow"/>
              <a:sym typeface="Barlow"/>
            </a:endParaRPr>
          </a:p>
          <a:p>
            <a:pPr marL="0" lvl="0" indent="0" algn="l" rtl="0">
              <a:spcBef>
                <a:spcPts val="600"/>
              </a:spcBef>
              <a:spcAft>
                <a:spcPts val="0"/>
              </a:spcAft>
              <a:buNone/>
            </a:pPr>
            <a:endParaRPr>
              <a:highlight>
                <a:schemeClr val="accent1"/>
              </a:highlight>
              <a:latin typeface="Barlow SemiBold"/>
              <a:ea typeface="Barlow SemiBold"/>
              <a:cs typeface="Barlow SemiBold"/>
              <a:sym typeface="Barlow SemiBold"/>
            </a:endParaRPr>
          </a:p>
          <a:p>
            <a:pPr marL="0" lvl="0" indent="0" algn="ctr" rtl="0">
              <a:spcBef>
                <a:spcPts val="600"/>
              </a:spcBef>
              <a:spcAft>
                <a:spcPts val="0"/>
              </a:spcAft>
              <a:buNone/>
            </a:pPr>
            <a:r>
              <a:rPr lang="en" u="sng">
                <a:solidFill>
                  <a:schemeClr val="hlink"/>
                </a:solidFill>
                <a:highlight>
                  <a:srgbClr val="CFE2F3"/>
                </a:highlight>
                <a:latin typeface="Barlow SemiBold"/>
                <a:ea typeface="Barlow SemiBold"/>
                <a:cs typeface="Barlow SemiBold"/>
                <a:sym typeface="Barlow SemiBold"/>
                <a:hlinkClick r:id="rId3" action="ppaction://hlinksldjump"/>
              </a:rPr>
              <a:t>Click here to continue</a:t>
            </a:r>
            <a:r>
              <a:rPr lang="en">
                <a:highlight>
                  <a:srgbClr val="CFE2F3"/>
                </a:highlight>
                <a:latin typeface="Barlow SemiBold"/>
                <a:ea typeface="Barlow SemiBold"/>
                <a:cs typeface="Barlow SemiBold"/>
                <a:sym typeface="Barlow SemiBold"/>
              </a:rPr>
              <a:t>.</a:t>
            </a:r>
            <a:endParaRPr>
              <a:highlight>
                <a:srgbClr val="CFE2F3"/>
              </a:highlight>
              <a:latin typeface="Barlow SemiBold"/>
              <a:ea typeface="Barlow SemiBold"/>
              <a:cs typeface="Barlow SemiBold"/>
              <a:sym typeface="Barlow SemiBold"/>
            </a:endParaRPr>
          </a:p>
          <a:p>
            <a:pPr marL="0" lvl="0" indent="0" algn="ctr" rtl="0">
              <a:lnSpc>
                <a:spcPct val="90000"/>
              </a:lnSpc>
              <a:spcBef>
                <a:spcPts val="0"/>
              </a:spcBef>
              <a:spcAft>
                <a:spcPts val="0"/>
              </a:spcAft>
              <a:buNone/>
            </a:pPr>
            <a:endParaRPr sz="4000">
              <a:solidFill>
                <a:schemeClr val="accent1"/>
              </a:solidFill>
              <a:latin typeface="Barlow SemiBold"/>
              <a:ea typeface="Barlow SemiBold"/>
              <a:cs typeface="Barlow SemiBold"/>
              <a:sym typeface="Barlow SemiBold"/>
            </a:endParaRPr>
          </a:p>
          <a:p>
            <a:pPr marL="0" lvl="0" indent="0" algn="ctr" rtl="0">
              <a:lnSpc>
                <a:spcPct val="90000"/>
              </a:lnSpc>
              <a:spcBef>
                <a:spcPts val="0"/>
              </a:spcBef>
              <a:spcAft>
                <a:spcPts val="0"/>
              </a:spcAft>
              <a:buNone/>
            </a:pPr>
            <a:endParaRPr>
              <a:highlight>
                <a:schemeClr val="accent1"/>
              </a:highlight>
              <a:latin typeface="Barlow SemiBold"/>
              <a:ea typeface="Barlow SemiBold"/>
              <a:cs typeface="Barlow SemiBold"/>
              <a:sym typeface="Barlow SemiBold"/>
            </a:endParaRPr>
          </a:p>
          <a:p>
            <a:pPr marL="0" lvl="0" indent="0" algn="l" rtl="0">
              <a:spcBef>
                <a:spcPts val="600"/>
              </a:spcBef>
              <a:spcAft>
                <a:spcPts val="0"/>
              </a:spcAft>
              <a:buClr>
                <a:schemeClr val="dk1"/>
              </a:buClr>
              <a:buSzPts val="1100"/>
              <a:buFont typeface="Arial"/>
              <a:buNone/>
            </a:pPr>
            <a:endParaRPr b="1"/>
          </a:p>
        </p:txBody>
      </p:sp>
      <p:sp>
        <p:nvSpPr>
          <p:cNvPr id="153" name="Google Shape;153;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lt1"/>
                </a:solidFill>
                <a:latin typeface="Lato"/>
                <a:ea typeface="Lato"/>
                <a:cs typeface="Lato"/>
                <a:sym typeface="Lato"/>
              </a:rPr>
              <a:t>5</a:t>
            </a:fld>
            <a:endParaRPr>
              <a:solidFill>
                <a:schemeClr val="lt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2"/>
        <p:cNvGrpSpPr/>
        <p:nvPr/>
      </p:nvGrpSpPr>
      <p:grpSpPr>
        <a:xfrm>
          <a:off x="0" y="0"/>
          <a:ext cx="0" cy="0"/>
          <a:chOff x="0" y="0"/>
          <a:chExt cx="0" cy="0"/>
        </a:xfrm>
      </p:grpSpPr>
      <p:sp>
        <p:nvSpPr>
          <p:cNvPr id="483" name="Google Shape;483;p6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50</a:t>
            </a:fld>
            <a:endParaRPr>
              <a:solidFill>
                <a:schemeClr val="accent6"/>
              </a:solidFill>
              <a:latin typeface="Lato"/>
              <a:ea typeface="Lato"/>
              <a:cs typeface="Lato"/>
              <a:sym typeface="Lato"/>
            </a:endParaRPr>
          </a:p>
        </p:txBody>
      </p:sp>
      <p:sp>
        <p:nvSpPr>
          <p:cNvPr id="484" name="Google Shape;484;p6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85" name="Google Shape;485;p6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9"/>
        <p:cNvGrpSpPr/>
        <p:nvPr/>
      </p:nvGrpSpPr>
      <p:grpSpPr>
        <a:xfrm>
          <a:off x="0" y="0"/>
          <a:ext cx="0" cy="0"/>
          <a:chOff x="0" y="0"/>
          <a:chExt cx="0" cy="0"/>
        </a:xfrm>
      </p:grpSpPr>
      <p:sp>
        <p:nvSpPr>
          <p:cNvPr id="490" name="Google Shape;490;p6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51</a:t>
            </a:fld>
            <a:endParaRPr>
              <a:solidFill>
                <a:schemeClr val="accent6"/>
              </a:solidFill>
              <a:latin typeface="Lato"/>
              <a:ea typeface="Lato"/>
              <a:cs typeface="Lato"/>
              <a:sym typeface="Lato"/>
            </a:endParaRPr>
          </a:p>
        </p:txBody>
      </p:sp>
      <p:sp>
        <p:nvSpPr>
          <p:cNvPr id="491" name="Google Shape;491;p6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92" name="Google Shape;492;p6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MLIT111 (Mathematical Literacy)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MLIT121 (Mathematical Literacy)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6"/>
        <p:cNvGrpSpPr/>
        <p:nvPr/>
      </p:nvGrpSpPr>
      <p:grpSpPr>
        <a:xfrm>
          <a:off x="0" y="0"/>
          <a:ext cx="0" cy="0"/>
          <a:chOff x="0" y="0"/>
          <a:chExt cx="0" cy="0"/>
        </a:xfrm>
      </p:grpSpPr>
      <p:sp>
        <p:nvSpPr>
          <p:cNvPr id="497" name="Google Shape;497;p6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52</a:t>
            </a:fld>
            <a:endParaRPr>
              <a:solidFill>
                <a:schemeClr val="accent6"/>
              </a:solidFill>
              <a:latin typeface="Lato"/>
              <a:ea typeface="Lato"/>
              <a:cs typeface="Lato"/>
              <a:sym typeface="Lato"/>
            </a:endParaRPr>
          </a:p>
        </p:txBody>
      </p:sp>
      <p:sp>
        <p:nvSpPr>
          <p:cNvPr id="498" name="Google Shape;498;p6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99" name="Google Shape;499;p6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senior phase)</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senior phase)</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3"/>
        <p:cNvGrpSpPr/>
        <p:nvPr/>
      </p:nvGrpSpPr>
      <p:grpSpPr>
        <a:xfrm>
          <a:off x="0" y="0"/>
          <a:ext cx="0" cy="0"/>
          <a:chOff x="0" y="0"/>
          <a:chExt cx="0" cy="0"/>
        </a:xfrm>
      </p:grpSpPr>
      <p:sp>
        <p:nvSpPr>
          <p:cNvPr id="504" name="Google Shape;504;p65"/>
          <p:cNvSpPr txBox="1">
            <a:spLocks noGrp="1"/>
          </p:cNvSpPr>
          <p:nvPr>
            <p:ph type="ctrTitle" idx="4294967295"/>
          </p:nvPr>
        </p:nvSpPr>
        <p:spPr>
          <a:xfrm>
            <a:off x="203775" y="178100"/>
            <a:ext cx="8727900" cy="510600"/>
          </a:xfrm>
          <a:prstGeom prst="rect">
            <a:avLst/>
          </a:prstGeom>
        </p:spPr>
        <p:txBody>
          <a:bodyPr spcFirstLastPara="1" wrap="square" lIns="91425" tIns="91425" rIns="91425" bIns="91425" anchor="b" anchorCtr="0">
            <a:noAutofit/>
          </a:bodyPr>
          <a:lstStyle/>
          <a:p>
            <a:pPr marL="0" lvl="0" indent="0" algn="ctr" rtl="0">
              <a:lnSpc>
                <a:spcPct val="70000"/>
              </a:lnSpc>
              <a:spcBef>
                <a:spcPts val="0"/>
              </a:spcBef>
              <a:spcAft>
                <a:spcPts val="0"/>
              </a:spcAft>
              <a:buNone/>
            </a:pPr>
            <a:r>
              <a:rPr lang="en" sz="3500">
                <a:solidFill>
                  <a:schemeClr val="accent1"/>
                </a:solidFill>
              </a:rPr>
              <a:t>Select your second specialisation subject</a:t>
            </a:r>
            <a:endParaRPr sz="3500">
              <a:solidFill>
                <a:schemeClr val="accent1"/>
              </a:solidFill>
            </a:endParaRPr>
          </a:p>
        </p:txBody>
      </p:sp>
      <p:sp>
        <p:nvSpPr>
          <p:cNvPr id="505" name="Google Shape;505;p65"/>
          <p:cNvSpPr txBox="1">
            <a:spLocks noGrp="1"/>
          </p:cNvSpPr>
          <p:nvPr>
            <p:ph type="subTitle" idx="4294967295"/>
          </p:nvPr>
        </p:nvSpPr>
        <p:spPr>
          <a:xfrm>
            <a:off x="408375" y="797550"/>
            <a:ext cx="8523300" cy="4095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200" u="sng">
                <a:solidFill>
                  <a:schemeClr val="hlink"/>
                </a:solidFill>
                <a:hlinkClick r:id="" action="ppaction://noaction"/>
              </a:rPr>
              <a:t>Afrikaans</a:t>
            </a:r>
            <a:r>
              <a:rPr lang="en" sz="2200"/>
              <a:t> </a:t>
            </a:r>
            <a:r>
              <a:rPr lang="en" sz="1600"/>
              <a:t>(PREREQUISITE = at least 60% for Afrikaans Home Language in matric)</a:t>
            </a:r>
            <a:endParaRPr sz="1600"/>
          </a:p>
          <a:p>
            <a:pPr marL="457200" lvl="0" indent="-368300" algn="l" rtl="0">
              <a:spcBef>
                <a:spcPts val="600"/>
              </a:spcBef>
              <a:spcAft>
                <a:spcPts val="0"/>
              </a:spcAft>
              <a:buSzPts val="2200"/>
              <a:buChar char="●"/>
            </a:pPr>
            <a:r>
              <a:rPr lang="en" sz="2200" u="sng">
                <a:solidFill>
                  <a:schemeClr val="hlink"/>
                </a:solidFill>
                <a:hlinkClick r:id="" action="ppaction://noaction"/>
              </a:rPr>
              <a:t>Computer applications technology</a:t>
            </a:r>
            <a:r>
              <a:rPr lang="en" sz="2200"/>
              <a:t> (CAT)</a:t>
            </a:r>
            <a:endParaRPr sz="2200"/>
          </a:p>
          <a:p>
            <a:pPr marL="457200" lvl="0" indent="-368300" algn="l" rtl="0">
              <a:spcBef>
                <a:spcPts val="600"/>
              </a:spcBef>
              <a:spcAft>
                <a:spcPts val="0"/>
              </a:spcAft>
              <a:buSzPts val="2200"/>
              <a:buChar char="●"/>
            </a:pPr>
            <a:r>
              <a:rPr lang="en" sz="2200" u="sng">
                <a:solidFill>
                  <a:schemeClr val="hlink"/>
                </a:solidFill>
                <a:hlinkClick r:id="" action="ppaction://noaction"/>
              </a:rPr>
              <a:t>Engineering graphics and design</a:t>
            </a:r>
            <a:endParaRPr sz="2200"/>
          </a:p>
          <a:p>
            <a:pPr marL="457200" lvl="0" indent="-381000" algn="l" rtl="0">
              <a:spcBef>
                <a:spcPts val="600"/>
              </a:spcBef>
              <a:spcAft>
                <a:spcPts val="0"/>
              </a:spcAft>
              <a:buSzPts val="2400"/>
              <a:buChar char="●"/>
            </a:pPr>
            <a:r>
              <a:rPr lang="en" sz="2200" u="sng">
                <a:solidFill>
                  <a:schemeClr val="hlink"/>
                </a:solidFill>
                <a:hlinkClick r:id="" action="ppaction://noaction"/>
              </a:rPr>
              <a:t>English</a:t>
            </a:r>
            <a:r>
              <a:rPr lang="en" sz="2200" b="1">
                <a:latin typeface="Barlow"/>
                <a:ea typeface="Barlow"/>
                <a:cs typeface="Barlow"/>
                <a:sym typeface="Barlow"/>
              </a:rPr>
              <a:t> </a:t>
            </a:r>
            <a:r>
              <a:rPr lang="en" sz="1700"/>
              <a:t>(PREREQUISITE = at least 50% for English Home Language in matric OR at least 60% for English First Additional Language in matric)</a:t>
            </a:r>
            <a:endParaRPr sz="1700"/>
          </a:p>
          <a:p>
            <a:pPr marL="457200" lvl="0" indent="-368300" algn="l" rtl="0">
              <a:spcBef>
                <a:spcPts val="600"/>
              </a:spcBef>
              <a:spcAft>
                <a:spcPts val="0"/>
              </a:spcAft>
              <a:buSzPts val="2200"/>
              <a:buChar char="●"/>
            </a:pPr>
            <a:r>
              <a:rPr lang="en" sz="2200" u="sng">
                <a:solidFill>
                  <a:schemeClr val="hlink"/>
                </a:solidFill>
                <a:hlinkClick r:id="" action="ppaction://noaction"/>
              </a:rPr>
              <a:t>Geography</a:t>
            </a:r>
            <a:endParaRPr sz="2200"/>
          </a:p>
          <a:p>
            <a:pPr marL="457200" lvl="0" indent="-381000" algn="l" rtl="0">
              <a:lnSpc>
                <a:spcPct val="100000"/>
              </a:lnSpc>
              <a:spcBef>
                <a:spcPts val="0"/>
              </a:spcBef>
              <a:spcAft>
                <a:spcPts val="0"/>
              </a:spcAft>
              <a:buSzPts val="2400"/>
              <a:buChar char="●"/>
            </a:pPr>
            <a:r>
              <a:rPr lang="en" sz="2200" u="sng">
                <a:solidFill>
                  <a:schemeClr val="hlink"/>
                </a:solidFill>
                <a:hlinkClick r:id="" action="ppaction://noaction"/>
              </a:rPr>
              <a:t>Life sciences</a:t>
            </a:r>
            <a:r>
              <a:rPr lang="en" sz="2200"/>
              <a:t> </a:t>
            </a:r>
            <a:r>
              <a:rPr lang="en" sz="1600"/>
              <a:t>(PREREQUISITE = at least 50% for Life Sciences in </a:t>
            </a:r>
            <a:r>
              <a:rPr lang="en" sz="1700"/>
              <a:t>matric)</a:t>
            </a:r>
            <a:endParaRPr sz="2200"/>
          </a:p>
          <a:p>
            <a:pPr marL="457200" lvl="0" indent="-381000" algn="l" rtl="0">
              <a:lnSpc>
                <a:spcPct val="100000"/>
              </a:lnSpc>
              <a:spcBef>
                <a:spcPts val="0"/>
              </a:spcBef>
              <a:spcAft>
                <a:spcPts val="0"/>
              </a:spcAft>
              <a:buSzPts val="2400"/>
              <a:buChar char="●"/>
            </a:pPr>
            <a:r>
              <a:rPr lang="en" sz="2200" u="sng">
                <a:solidFill>
                  <a:schemeClr val="hlink"/>
                </a:solidFill>
                <a:hlinkClick r:id="" action="ppaction://noaction"/>
              </a:rPr>
              <a:t>Life orientation</a:t>
            </a:r>
            <a:r>
              <a:rPr lang="en" sz="2200"/>
              <a:t> </a:t>
            </a:r>
            <a:r>
              <a:rPr lang="en" sz="1600"/>
              <a:t>(PREREQUISITE = at least 50% for Life Orientation in </a:t>
            </a:r>
            <a:r>
              <a:rPr lang="en" sz="1700"/>
              <a:t>matric)</a:t>
            </a:r>
            <a:endParaRPr sz="1700"/>
          </a:p>
          <a:p>
            <a:pPr marL="457200" lvl="0" indent="-368300" algn="l" rtl="0">
              <a:lnSpc>
                <a:spcPct val="100000"/>
              </a:lnSpc>
              <a:spcBef>
                <a:spcPts val="0"/>
              </a:spcBef>
              <a:spcAft>
                <a:spcPts val="0"/>
              </a:spcAft>
              <a:buSzPts val="2200"/>
              <a:buChar char="●"/>
            </a:pPr>
            <a:r>
              <a:rPr lang="en" sz="2200" u="sng">
                <a:solidFill>
                  <a:schemeClr val="hlink"/>
                </a:solidFill>
                <a:hlinkClick r:id="" action="ppaction://noaction"/>
              </a:rPr>
              <a:t>Physical education and sports management</a:t>
            </a:r>
            <a:endParaRPr sz="2200"/>
          </a:p>
        </p:txBody>
      </p:sp>
      <p:sp>
        <p:nvSpPr>
          <p:cNvPr id="506" name="Google Shape;506;p6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53</a:t>
            </a:fld>
            <a:endParaRPr>
              <a:solidFill>
                <a:schemeClr val="accent6"/>
              </a:solidFill>
              <a:latin typeface="Lato"/>
              <a:ea typeface="Lato"/>
              <a:cs typeface="Lato"/>
              <a:sym typeface="La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0"/>
        <p:cNvGrpSpPr/>
        <p:nvPr/>
      </p:nvGrpSpPr>
      <p:grpSpPr>
        <a:xfrm>
          <a:off x="0" y="0"/>
          <a:ext cx="0" cy="0"/>
          <a:chOff x="0" y="0"/>
          <a:chExt cx="0" cy="0"/>
        </a:xfrm>
      </p:grpSpPr>
      <p:sp>
        <p:nvSpPr>
          <p:cNvPr id="511" name="Google Shape;511;p6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512" name="Google Shape;512;p6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54</a:t>
            </a:fld>
            <a:endParaRPr>
              <a:solidFill>
                <a:schemeClr val="accent6"/>
              </a:solidFill>
              <a:latin typeface="Lato"/>
              <a:ea typeface="Lato"/>
              <a:cs typeface="Lato"/>
              <a:sym typeface="Lato"/>
            </a:endParaRPr>
          </a:p>
        </p:txBody>
      </p:sp>
      <p:sp>
        <p:nvSpPr>
          <p:cNvPr id="513" name="Google Shape;513;p66"/>
          <p:cNvSpPr txBox="1"/>
          <p:nvPr/>
        </p:nvSpPr>
        <p:spPr>
          <a:xfrm>
            <a:off x="941850" y="1388150"/>
            <a:ext cx="7562400" cy="3628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3" action="ppaction://hlinksldjump"/>
              </a:rPr>
              <a:t>Accounting</a:t>
            </a:r>
            <a:r>
              <a:rPr lang="en" sz="22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Accounting in matric)</a:t>
            </a:r>
            <a:endParaRPr sz="1700">
              <a:solidFill>
                <a:schemeClr val="dk1"/>
              </a:solidFill>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4" action="ppaction://hlinksldjump"/>
              </a:rPr>
              <a:t>Business studies</a:t>
            </a:r>
            <a:endParaRPr sz="2200">
              <a:latin typeface="Barlow Light"/>
              <a:ea typeface="Barlow Light"/>
              <a:cs typeface="Barlow Light"/>
              <a:sym typeface="Barlow Light"/>
            </a:endParaRPr>
          </a:p>
          <a:p>
            <a:pPr marL="457200" lvl="0" indent="-355600" algn="l" rtl="0">
              <a:lnSpc>
                <a:spcPct val="115000"/>
              </a:lnSpc>
              <a:spcBef>
                <a:spcPts val="0"/>
              </a:spcBef>
              <a:spcAft>
                <a:spcPts val="0"/>
              </a:spcAft>
              <a:buSzPts val="2000"/>
              <a:buFont typeface="Barlow Light"/>
              <a:buChar char="●"/>
            </a:pPr>
            <a:r>
              <a:rPr lang="en" sz="2200" u="sng">
                <a:solidFill>
                  <a:schemeClr val="hlink"/>
                </a:solidFill>
                <a:latin typeface="Barlow Light"/>
                <a:ea typeface="Barlow Light"/>
                <a:cs typeface="Barlow Light"/>
                <a:sym typeface="Barlow Light"/>
                <a:hlinkClick r:id="rId5" action="ppaction://hlinksldjump"/>
              </a:rPr>
              <a:t>Engineering graphics and design</a:t>
            </a:r>
            <a:endParaRPr sz="20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6" action="ppaction://hlinksldjump"/>
              </a:rPr>
              <a:t>History</a:t>
            </a:r>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7" action="ppaction://hlinksldjump"/>
              </a:rPr>
              <a:t>Life sciences</a:t>
            </a:r>
            <a:r>
              <a:rPr lang="en" sz="22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Life Sciences in </a:t>
            </a:r>
            <a:r>
              <a:rPr lang="en" sz="1700">
                <a:solidFill>
                  <a:schemeClr val="dk1"/>
                </a:solidFill>
                <a:latin typeface="Barlow Light"/>
                <a:ea typeface="Barlow Light"/>
                <a:cs typeface="Barlow Light"/>
                <a:sym typeface="Barlow Light"/>
              </a:rPr>
              <a:t>matric)</a:t>
            </a:r>
            <a:endParaRPr sz="22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8" action="ppaction://hlinksldjump"/>
              </a:rPr>
              <a:t>Life orientation</a:t>
            </a:r>
            <a:r>
              <a:rPr lang="en" sz="22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Life Orientation in </a:t>
            </a:r>
            <a:r>
              <a:rPr lang="en" sz="1700">
                <a:solidFill>
                  <a:schemeClr val="dk1"/>
                </a:solidFill>
                <a:latin typeface="Barlow Light"/>
                <a:ea typeface="Barlow Light"/>
                <a:cs typeface="Barlow Light"/>
                <a:sym typeface="Barlow Light"/>
              </a:rPr>
              <a:t>matric)</a:t>
            </a:r>
            <a:endParaRPr sz="2200">
              <a:latin typeface="Barlow Light"/>
              <a:ea typeface="Barlow Light"/>
              <a:cs typeface="Barlow Light"/>
              <a:sym typeface="Barlow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sp>
        <p:nvSpPr>
          <p:cNvPr id="518" name="Google Shape;518;p6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55</a:t>
            </a:fld>
            <a:endParaRPr>
              <a:solidFill>
                <a:schemeClr val="accent6"/>
              </a:solidFill>
              <a:latin typeface="Lato"/>
              <a:ea typeface="Lato"/>
              <a:cs typeface="Lato"/>
              <a:sym typeface="Lato"/>
            </a:endParaRPr>
          </a:p>
        </p:txBody>
      </p:sp>
      <p:sp>
        <p:nvSpPr>
          <p:cNvPr id="519" name="Google Shape;519;p6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20" name="Google Shape;520;p6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4"/>
        <p:cNvGrpSpPr/>
        <p:nvPr/>
      </p:nvGrpSpPr>
      <p:grpSpPr>
        <a:xfrm>
          <a:off x="0" y="0"/>
          <a:ext cx="0" cy="0"/>
          <a:chOff x="0" y="0"/>
          <a:chExt cx="0" cy="0"/>
        </a:xfrm>
      </p:grpSpPr>
      <p:sp>
        <p:nvSpPr>
          <p:cNvPr id="525" name="Google Shape;525;p6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56</a:t>
            </a:fld>
            <a:endParaRPr>
              <a:solidFill>
                <a:schemeClr val="accent6"/>
              </a:solidFill>
              <a:latin typeface="Lato"/>
              <a:ea typeface="Lato"/>
              <a:cs typeface="Lato"/>
              <a:sym typeface="Lato"/>
            </a:endParaRPr>
          </a:p>
        </p:txBody>
      </p:sp>
      <p:sp>
        <p:nvSpPr>
          <p:cNvPr id="526" name="Google Shape;526;p6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27" name="Google Shape;527;p6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1"/>
        <p:cNvGrpSpPr/>
        <p:nvPr/>
      </p:nvGrpSpPr>
      <p:grpSpPr>
        <a:xfrm>
          <a:off x="0" y="0"/>
          <a:ext cx="0" cy="0"/>
          <a:chOff x="0" y="0"/>
          <a:chExt cx="0" cy="0"/>
        </a:xfrm>
      </p:grpSpPr>
      <p:sp>
        <p:nvSpPr>
          <p:cNvPr id="532" name="Google Shape;532;p6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57</a:t>
            </a:fld>
            <a:endParaRPr>
              <a:solidFill>
                <a:schemeClr val="accent6"/>
              </a:solidFill>
              <a:latin typeface="Lato"/>
              <a:ea typeface="Lato"/>
              <a:cs typeface="Lato"/>
              <a:sym typeface="Lato"/>
            </a:endParaRPr>
          </a:p>
        </p:txBody>
      </p:sp>
      <p:sp>
        <p:nvSpPr>
          <p:cNvPr id="533" name="Google Shape;533;p6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34" name="Google Shape;534;p6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8"/>
        <p:cNvGrpSpPr/>
        <p:nvPr/>
      </p:nvGrpSpPr>
      <p:grpSpPr>
        <a:xfrm>
          <a:off x="0" y="0"/>
          <a:ext cx="0" cy="0"/>
          <a:chOff x="0" y="0"/>
          <a:chExt cx="0" cy="0"/>
        </a:xfrm>
      </p:grpSpPr>
      <p:sp>
        <p:nvSpPr>
          <p:cNvPr id="539" name="Google Shape;539;p7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58</a:t>
            </a:fld>
            <a:endParaRPr>
              <a:solidFill>
                <a:schemeClr val="accent6"/>
              </a:solidFill>
              <a:latin typeface="Lato"/>
              <a:ea typeface="Lato"/>
              <a:cs typeface="Lato"/>
              <a:sym typeface="Lato"/>
            </a:endParaRPr>
          </a:p>
        </p:txBody>
      </p:sp>
      <p:sp>
        <p:nvSpPr>
          <p:cNvPr id="540" name="Google Shape;540;p7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41" name="Google Shape;541;p7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5"/>
        <p:cNvGrpSpPr/>
        <p:nvPr/>
      </p:nvGrpSpPr>
      <p:grpSpPr>
        <a:xfrm>
          <a:off x="0" y="0"/>
          <a:ext cx="0" cy="0"/>
          <a:chOff x="0" y="0"/>
          <a:chExt cx="0" cy="0"/>
        </a:xfrm>
      </p:grpSpPr>
      <p:sp>
        <p:nvSpPr>
          <p:cNvPr id="546" name="Google Shape;546;p7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59</a:t>
            </a:fld>
            <a:endParaRPr>
              <a:solidFill>
                <a:schemeClr val="accent6"/>
              </a:solidFill>
              <a:latin typeface="Lato"/>
              <a:ea typeface="Lato"/>
              <a:cs typeface="Lato"/>
              <a:sym typeface="Lato"/>
            </a:endParaRPr>
          </a:p>
        </p:txBody>
      </p:sp>
      <p:sp>
        <p:nvSpPr>
          <p:cNvPr id="547" name="Google Shape;547;p7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48" name="Google Shape;548;p7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18"/>
          <p:cNvSpPr txBox="1">
            <a:spLocks noGrp="1"/>
          </p:cNvSpPr>
          <p:nvPr>
            <p:ph type="body" idx="4294967295"/>
          </p:nvPr>
        </p:nvSpPr>
        <p:spPr>
          <a:xfrm>
            <a:off x="896000" y="0"/>
            <a:ext cx="7918500" cy="50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ALL first-year students should register for the following modules:</a:t>
            </a:r>
            <a:endParaRPr sz="1800"/>
          </a:p>
          <a:p>
            <a:pPr marL="457200" lvl="0" indent="-342900" algn="l" rtl="0">
              <a:spcBef>
                <a:spcPts val="600"/>
              </a:spcBef>
              <a:spcAft>
                <a:spcPts val="0"/>
              </a:spcAft>
              <a:buSzPts val="1800"/>
              <a:buChar char="★"/>
            </a:pPr>
            <a:r>
              <a:rPr lang="en" sz="1800"/>
              <a:t>ALDA122 (Akademiese geletterdheid) </a:t>
            </a:r>
            <a:r>
              <a:rPr lang="en" sz="1800">
                <a:solidFill>
                  <a:schemeClr val="lt1"/>
                </a:solidFill>
              </a:rPr>
              <a:t>OR</a:t>
            </a:r>
            <a:r>
              <a:rPr lang="en" sz="1800"/>
              <a:t> ALDE122 (Academic literacy) you must register for these modules - and complete a COMPULSORY test - if you pass the test you will not have class for this module.  </a:t>
            </a:r>
            <a:endParaRPr sz="1800"/>
          </a:p>
          <a:p>
            <a:pPr marL="457200" lvl="0" indent="-342900" algn="l" rtl="0">
              <a:spcBef>
                <a:spcPts val="600"/>
              </a:spcBef>
              <a:spcAft>
                <a:spcPts val="0"/>
              </a:spcAft>
              <a:buSzPts val="1800"/>
              <a:buChar char="★"/>
            </a:pPr>
            <a:r>
              <a:rPr lang="en" sz="1800"/>
              <a:t>EDCC114 (Introduction to curriculum and professional studies)</a:t>
            </a:r>
            <a:endParaRPr sz="1800"/>
          </a:p>
          <a:p>
            <a:pPr marL="457200" lvl="0" indent="-342900" algn="l" rtl="0">
              <a:spcBef>
                <a:spcPts val="600"/>
              </a:spcBef>
              <a:spcAft>
                <a:spcPts val="0"/>
              </a:spcAft>
              <a:buSzPts val="1800"/>
              <a:buChar char="★"/>
            </a:pPr>
            <a:r>
              <a:rPr lang="en" sz="1800"/>
              <a:t>EDCC115 (Critical components for curriculum development for educators)</a:t>
            </a:r>
            <a:endParaRPr sz="1800"/>
          </a:p>
          <a:p>
            <a:pPr marL="457200" lvl="0" indent="-342900" algn="l" rtl="0">
              <a:spcBef>
                <a:spcPts val="600"/>
              </a:spcBef>
              <a:spcAft>
                <a:spcPts val="0"/>
              </a:spcAft>
              <a:buSzPts val="1800"/>
              <a:buChar char="★"/>
            </a:pPr>
            <a:r>
              <a:rPr lang="en" sz="1800"/>
              <a:t>EDCC118 (Work integrated learning)</a:t>
            </a:r>
            <a:endParaRPr sz="1800"/>
          </a:p>
          <a:p>
            <a:pPr marL="457200" lvl="0" indent="-342900" algn="l" rtl="0">
              <a:spcBef>
                <a:spcPts val="600"/>
              </a:spcBef>
              <a:spcAft>
                <a:spcPts val="0"/>
              </a:spcAft>
              <a:buSzPts val="1800"/>
              <a:buChar char="★"/>
            </a:pPr>
            <a:r>
              <a:rPr lang="en" sz="1800"/>
              <a:t>EDTC111 (Educational media and technology)</a:t>
            </a:r>
            <a:endParaRPr sz="1800"/>
          </a:p>
          <a:p>
            <a:pPr marL="457200" lvl="0" indent="-342900" algn="l" rtl="0">
              <a:spcBef>
                <a:spcPts val="600"/>
              </a:spcBef>
              <a:spcAft>
                <a:spcPts val="0"/>
              </a:spcAft>
              <a:buSzPts val="1800"/>
              <a:buChar char="★"/>
            </a:pPr>
            <a:r>
              <a:rPr lang="en" sz="1800"/>
              <a:t>EDCC125 (Historical and political context of education in South Africa)</a:t>
            </a:r>
            <a:endParaRPr sz="1800"/>
          </a:p>
          <a:p>
            <a:pPr marL="457200" lvl="0" indent="-355600" algn="l" rtl="0">
              <a:spcBef>
                <a:spcPts val="600"/>
              </a:spcBef>
              <a:spcAft>
                <a:spcPts val="0"/>
              </a:spcAft>
              <a:buSzPts val="2000"/>
              <a:buChar char="★"/>
            </a:pPr>
            <a:r>
              <a:rPr lang="en" sz="1800"/>
              <a:t>EDCC128 (Work integrated learning) </a:t>
            </a:r>
            <a:r>
              <a:rPr lang="en" sz="1600"/>
              <a:t>[PREREQUISITE = Passed EDCC118]</a:t>
            </a:r>
            <a:endParaRPr sz="1800"/>
          </a:p>
          <a:p>
            <a:pPr marL="457200" lvl="0" indent="-342900" algn="l" rtl="0">
              <a:spcBef>
                <a:spcPts val="600"/>
              </a:spcBef>
              <a:spcAft>
                <a:spcPts val="0"/>
              </a:spcAft>
              <a:buSzPts val="1800"/>
              <a:buChar char="★"/>
            </a:pPr>
            <a:r>
              <a:rPr lang="en" sz="1800"/>
              <a:t>ALDA122 (Akademiese geletterdheid) </a:t>
            </a:r>
            <a:r>
              <a:rPr lang="en" sz="1800">
                <a:solidFill>
                  <a:srgbClr val="FFFFFF"/>
                </a:solidFill>
              </a:rPr>
              <a:t>OR</a:t>
            </a:r>
            <a:r>
              <a:rPr lang="en" sz="1800"/>
              <a:t> ALDE122 (Academic literacy) </a:t>
            </a:r>
            <a:endParaRPr sz="1800"/>
          </a:p>
          <a:p>
            <a:pPr marL="457200" lvl="0" indent="-342900" algn="l" rtl="0">
              <a:spcBef>
                <a:spcPts val="600"/>
              </a:spcBef>
              <a:spcAft>
                <a:spcPts val="0"/>
              </a:spcAft>
              <a:buSzPts val="1800"/>
              <a:buChar char="★"/>
            </a:pPr>
            <a:r>
              <a:rPr lang="en" sz="1800"/>
              <a:t>AFCL121 (Afrikaans)  </a:t>
            </a:r>
            <a:r>
              <a:rPr lang="en" sz="1800">
                <a:solidFill>
                  <a:srgbClr val="000000"/>
                </a:solidFill>
              </a:rPr>
              <a:t>OR</a:t>
            </a:r>
            <a:r>
              <a:rPr lang="en" sz="1800"/>
              <a:t> SOLC121 (Sesotho) </a:t>
            </a:r>
            <a:r>
              <a:rPr lang="en" sz="1800">
                <a:solidFill>
                  <a:srgbClr val="000000"/>
                </a:solidFill>
              </a:rPr>
              <a:t> OR</a:t>
            </a:r>
            <a:r>
              <a:rPr lang="en" sz="1800"/>
              <a:t> ZUCL121 (isiZulu) </a:t>
            </a:r>
            <a:endParaRPr sz="1800"/>
          </a:p>
          <a:p>
            <a:pPr marL="457200" lvl="0" indent="0" algn="ctr" rtl="0">
              <a:spcBef>
                <a:spcPts val="600"/>
              </a:spcBef>
              <a:spcAft>
                <a:spcPts val="0"/>
              </a:spcAft>
              <a:buNone/>
            </a:pPr>
            <a:r>
              <a:rPr lang="en" sz="1800" u="sng">
                <a:solidFill>
                  <a:schemeClr val="hlink"/>
                </a:solidFill>
                <a:highlight>
                  <a:srgbClr val="FFFF00"/>
                </a:highlight>
                <a:hlinkClick r:id="rId5" action="ppaction://hlinksldjump"/>
              </a:rPr>
              <a:t>Click here to continue.</a:t>
            </a:r>
            <a:endParaRPr sz="1800">
              <a:highlight>
                <a:srgbClr val="FFFF00"/>
              </a:highlight>
            </a:endParaRPr>
          </a:p>
        </p:txBody>
      </p:sp>
      <p:sp>
        <p:nvSpPr>
          <p:cNvPr id="159" name="Google Shape;15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6</a:t>
            </a:fld>
            <a:endParaRPr/>
          </a:p>
        </p:txBody>
      </p:sp>
      <p:cxnSp>
        <p:nvCxnSpPr>
          <p:cNvPr id="161" name="Google Shape;161;p18"/>
          <p:cNvCxnSpPr/>
          <p:nvPr/>
        </p:nvCxnSpPr>
        <p:spPr>
          <a:xfrm flipH="1">
            <a:off x="366050" y="2825825"/>
            <a:ext cx="106200" cy="924000"/>
          </a:xfrm>
          <a:prstGeom prst="straightConnector1">
            <a:avLst/>
          </a:prstGeom>
          <a:noFill/>
          <a:ln w="38100" cap="flat" cmpd="sng">
            <a:solidFill>
              <a:srgbClr val="FFFF00"/>
            </a:solidFill>
            <a:prstDash val="solid"/>
            <a:round/>
            <a:headEnd type="none" w="med" len="med"/>
            <a:tailEnd type="triangle" w="med" len="med"/>
          </a:ln>
        </p:spPr>
      </p:cxnSp>
      <p:pic>
        <p:nvPicPr>
          <p:cNvPr id="2" name="Year-1-LoCC">
            <a:hlinkClick r:id="" action="ppaction://media"/>
            <a:extLst>
              <a:ext uri="{FF2B5EF4-FFF2-40B4-BE49-F238E27FC236}">
                <a16:creationId xmlns:a16="http://schemas.microsoft.com/office/drawing/2014/main" id="{63A86FE2-B0DB-4201-8F01-57E8703F0B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7450" y="380766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72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2"/>
        <p:cNvGrpSpPr/>
        <p:nvPr/>
      </p:nvGrpSpPr>
      <p:grpSpPr>
        <a:xfrm>
          <a:off x="0" y="0"/>
          <a:ext cx="0" cy="0"/>
          <a:chOff x="0" y="0"/>
          <a:chExt cx="0" cy="0"/>
        </a:xfrm>
      </p:grpSpPr>
      <p:sp>
        <p:nvSpPr>
          <p:cNvPr id="553" name="Google Shape;553;p7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60</a:t>
            </a:fld>
            <a:endParaRPr>
              <a:solidFill>
                <a:schemeClr val="accent6"/>
              </a:solidFill>
              <a:latin typeface="Lato"/>
              <a:ea typeface="Lato"/>
              <a:cs typeface="Lato"/>
              <a:sym typeface="Lato"/>
            </a:endParaRPr>
          </a:p>
        </p:txBody>
      </p:sp>
      <p:sp>
        <p:nvSpPr>
          <p:cNvPr id="554" name="Google Shape;554;p7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55" name="Google Shape;555;p7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9"/>
        <p:cNvGrpSpPr/>
        <p:nvPr/>
      </p:nvGrpSpPr>
      <p:grpSpPr>
        <a:xfrm>
          <a:off x="0" y="0"/>
          <a:ext cx="0" cy="0"/>
          <a:chOff x="0" y="0"/>
          <a:chExt cx="0" cy="0"/>
        </a:xfrm>
      </p:grpSpPr>
      <p:sp>
        <p:nvSpPr>
          <p:cNvPr id="560" name="Google Shape;560;p73"/>
          <p:cNvSpPr txBox="1">
            <a:spLocks noGrp="1"/>
          </p:cNvSpPr>
          <p:nvPr>
            <p:ph type="title"/>
          </p:nvPr>
        </p:nvSpPr>
        <p:spPr>
          <a:xfrm>
            <a:off x="227125" y="190675"/>
            <a:ext cx="8802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subject(J11):</a:t>
            </a:r>
            <a:endParaRPr/>
          </a:p>
        </p:txBody>
      </p:sp>
      <p:sp>
        <p:nvSpPr>
          <p:cNvPr id="561" name="Google Shape;561;p73"/>
          <p:cNvSpPr txBox="1">
            <a:spLocks noGrp="1"/>
          </p:cNvSpPr>
          <p:nvPr>
            <p:ph type="body" idx="1"/>
          </p:nvPr>
        </p:nvSpPr>
        <p:spPr>
          <a:xfrm>
            <a:off x="334375" y="1048075"/>
            <a:ext cx="8565000" cy="3645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700" u="sng">
                <a:solidFill>
                  <a:schemeClr val="hlink"/>
                </a:solidFill>
                <a:hlinkClick r:id="rId3" action="ppaction://hlinksldjump"/>
              </a:rPr>
              <a:t>Accounting</a:t>
            </a:r>
            <a:r>
              <a:rPr lang="en" sz="1500"/>
              <a:t> (PREREQUISITE = at least 50% for Accounting in matric)</a:t>
            </a:r>
            <a:endParaRPr sz="1500"/>
          </a:p>
          <a:p>
            <a:pPr marL="457200" lvl="0" indent="-342900" algn="l" rtl="0">
              <a:spcBef>
                <a:spcPts val="600"/>
              </a:spcBef>
              <a:spcAft>
                <a:spcPts val="0"/>
              </a:spcAft>
              <a:buSzPts val="1800"/>
              <a:buChar char="➔"/>
            </a:pPr>
            <a:r>
              <a:rPr lang="en" sz="1700" u="sng">
                <a:solidFill>
                  <a:schemeClr val="hlink"/>
                </a:solidFill>
                <a:hlinkClick r:id="rId4" action="ppaction://hlinksldjump"/>
              </a:rPr>
              <a:t>Afrikaans</a:t>
            </a:r>
            <a:r>
              <a:rPr lang="en" sz="1700"/>
              <a:t> </a:t>
            </a:r>
            <a:r>
              <a:rPr lang="en" sz="1500"/>
              <a:t>(PREREQUISITE = at least 60% for Afrikaans Home Language in matric)</a:t>
            </a:r>
            <a:endParaRPr sz="1500"/>
          </a:p>
          <a:p>
            <a:pPr marL="457200" lvl="0" indent="-336550" algn="l" rtl="0">
              <a:spcBef>
                <a:spcPts val="600"/>
              </a:spcBef>
              <a:spcAft>
                <a:spcPts val="0"/>
              </a:spcAft>
              <a:buSzPts val="1700"/>
              <a:buChar char="➔"/>
            </a:pPr>
            <a:r>
              <a:rPr lang="en" sz="1700" u="sng">
                <a:solidFill>
                  <a:schemeClr val="hlink"/>
                </a:solidFill>
                <a:hlinkClick r:id="rId5" action="ppaction://hlinksldjump"/>
              </a:rPr>
              <a:t>Computer applications technology (CAT)</a:t>
            </a:r>
            <a:endParaRPr sz="1700"/>
          </a:p>
          <a:p>
            <a:pPr marL="457200" lvl="0" indent="-336550" algn="l" rtl="0">
              <a:spcBef>
                <a:spcPts val="600"/>
              </a:spcBef>
              <a:spcAft>
                <a:spcPts val="0"/>
              </a:spcAft>
              <a:buSzPts val="1700"/>
              <a:buChar char="➔"/>
            </a:pPr>
            <a:r>
              <a:rPr lang="en" sz="1700" u="sng">
                <a:solidFill>
                  <a:schemeClr val="hlink"/>
                </a:solidFill>
                <a:hlinkClick r:id="rId6" action="ppaction://hlinksldjump"/>
              </a:rPr>
              <a:t>Economics</a:t>
            </a:r>
            <a:endParaRPr sz="1700"/>
          </a:p>
          <a:p>
            <a:pPr marL="457200" lvl="0" indent="-336550" algn="l" rtl="0">
              <a:spcBef>
                <a:spcPts val="600"/>
              </a:spcBef>
              <a:spcAft>
                <a:spcPts val="0"/>
              </a:spcAft>
              <a:buSzPts val="1700"/>
              <a:buChar char="➔"/>
            </a:pPr>
            <a:r>
              <a:rPr lang="en" sz="1700" u="sng">
                <a:solidFill>
                  <a:schemeClr val="hlink"/>
                </a:solidFill>
                <a:hlinkClick r:id="rId7" action="ppaction://hlinksldjump"/>
              </a:rPr>
              <a:t>Engineering graphics and design</a:t>
            </a:r>
            <a:endParaRPr sz="1700"/>
          </a:p>
          <a:p>
            <a:pPr marL="457200" lvl="0" indent="-342900" algn="l" rtl="0">
              <a:spcBef>
                <a:spcPts val="600"/>
              </a:spcBef>
              <a:spcAft>
                <a:spcPts val="0"/>
              </a:spcAft>
              <a:buSzPts val="1800"/>
              <a:buChar char="➔"/>
            </a:pPr>
            <a:r>
              <a:rPr lang="en" sz="1700" u="sng">
                <a:solidFill>
                  <a:schemeClr val="hlink"/>
                </a:solidFill>
                <a:hlinkClick r:id="rId8" action="ppaction://hlinksldjump"/>
              </a:rPr>
              <a:t>English</a:t>
            </a:r>
            <a:r>
              <a:rPr lang="en" sz="1700"/>
              <a:t> </a:t>
            </a:r>
            <a:r>
              <a:rPr lang="en" sz="1200"/>
              <a:t>(PREREQUISITE = at least 50% for English Home Language in matric OR at least 60% for English First Additional Language in matric)</a:t>
            </a:r>
            <a:endParaRPr sz="1200"/>
          </a:p>
          <a:p>
            <a:pPr marL="457200" lvl="0" indent="-336550" algn="l" rtl="0">
              <a:spcBef>
                <a:spcPts val="600"/>
              </a:spcBef>
              <a:spcAft>
                <a:spcPts val="0"/>
              </a:spcAft>
              <a:buSzPts val="1700"/>
              <a:buChar char="➔"/>
            </a:pPr>
            <a:r>
              <a:rPr lang="en" sz="1700" u="sng">
                <a:solidFill>
                  <a:schemeClr val="hlink"/>
                </a:solidFill>
                <a:hlinkClick r:id="rId9" action="ppaction://hlinksldjump"/>
              </a:rPr>
              <a:t>Geography</a:t>
            </a:r>
            <a:endParaRPr sz="1700"/>
          </a:p>
          <a:p>
            <a:pPr marL="457200" lvl="0" indent="-330200" algn="l" rtl="0">
              <a:spcBef>
                <a:spcPts val="600"/>
              </a:spcBef>
              <a:spcAft>
                <a:spcPts val="0"/>
              </a:spcAft>
              <a:buSzPts val="1600"/>
              <a:buChar char="➔"/>
            </a:pPr>
            <a:r>
              <a:rPr lang="en" sz="1700" u="sng">
                <a:solidFill>
                  <a:schemeClr val="hlink"/>
                </a:solidFill>
                <a:hlinkClick r:id="rId10" action="ppaction://hlinksldjump"/>
              </a:rPr>
              <a:t>Physical sciences</a:t>
            </a:r>
            <a:r>
              <a:rPr lang="en" sz="1700"/>
              <a:t> </a:t>
            </a:r>
            <a:r>
              <a:rPr lang="en" sz="1600"/>
              <a:t>(PREREQUISITE = at least 50% for Physical Science in matric)</a:t>
            </a:r>
            <a:endParaRPr sz="2300">
              <a:solidFill>
                <a:srgbClr val="000000"/>
              </a:solidFill>
            </a:endParaRPr>
          </a:p>
          <a:p>
            <a:pPr marL="457200" lvl="0" indent="0" algn="l" rtl="0">
              <a:spcBef>
                <a:spcPts val="600"/>
              </a:spcBef>
              <a:spcAft>
                <a:spcPts val="0"/>
              </a:spcAft>
              <a:buNone/>
            </a:pPr>
            <a:endParaRPr sz="1700"/>
          </a:p>
          <a:p>
            <a:pPr marL="0" lvl="0" indent="0" algn="l" rtl="0">
              <a:spcBef>
                <a:spcPts val="600"/>
              </a:spcBef>
              <a:spcAft>
                <a:spcPts val="0"/>
              </a:spcAft>
              <a:buNone/>
            </a:pPr>
            <a:endParaRPr sz="1700"/>
          </a:p>
        </p:txBody>
      </p:sp>
      <p:sp>
        <p:nvSpPr>
          <p:cNvPr id="562" name="Google Shape;562;p7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61</a:t>
            </a:fld>
            <a:endParaRPr>
              <a:solidFill>
                <a:schemeClr val="accent6"/>
              </a:solidFill>
              <a:latin typeface="Lato"/>
              <a:ea typeface="Lato"/>
              <a:cs typeface="Lato"/>
              <a:sym typeface="La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6"/>
        <p:cNvGrpSpPr/>
        <p:nvPr/>
      </p:nvGrpSpPr>
      <p:grpSpPr>
        <a:xfrm>
          <a:off x="0" y="0"/>
          <a:ext cx="0" cy="0"/>
          <a:chOff x="0" y="0"/>
          <a:chExt cx="0" cy="0"/>
        </a:xfrm>
      </p:grpSpPr>
      <p:sp>
        <p:nvSpPr>
          <p:cNvPr id="567" name="Google Shape;567;p7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62</a:t>
            </a:fld>
            <a:endParaRPr>
              <a:solidFill>
                <a:schemeClr val="accent6"/>
              </a:solidFill>
              <a:latin typeface="Lato"/>
              <a:ea typeface="Lato"/>
              <a:cs typeface="Lato"/>
              <a:sym typeface="Lato"/>
            </a:endParaRPr>
          </a:p>
        </p:txBody>
      </p:sp>
      <p:sp>
        <p:nvSpPr>
          <p:cNvPr id="568" name="Google Shape;568;p7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69" name="Google Shape;569;p7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3"/>
        <p:cNvGrpSpPr/>
        <p:nvPr/>
      </p:nvGrpSpPr>
      <p:grpSpPr>
        <a:xfrm>
          <a:off x="0" y="0"/>
          <a:ext cx="0" cy="0"/>
          <a:chOff x="0" y="0"/>
          <a:chExt cx="0" cy="0"/>
        </a:xfrm>
      </p:grpSpPr>
      <p:sp>
        <p:nvSpPr>
          <p:cNvPr id="574" name="Google Shape;574;p7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63</a:t>
            </a:fld>
            <a:endParaRPr>
              <a:solidFill>
                <a:schemeClr val="accent6"/>
              </a:solidFill>
              <a:latin typeface="Lato"/>
              <a:ea typeface="Lato"/>
              <a:cs typeface="Lato"/>
              <a:sym typeface="Lato"/>
            </a:endParaRPr>
          </a:p>
        </p:txBody>
      </p:sp>
      <p:sp>
        <p:nvSpPr>
          <p:cNvPr id="575" name="Google Shape;575;p7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76" name="Google Shape;576;p7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0"/>
        <p:cNvGrpSpPr/>
        <p:nvPr/>
      </p:nvGrpSpPr>
      <p:grpSpPr>
        <a:xfrm>
          <a:off x="0" y="0"/>
          <a:ext cx="0" cy="0"/>
          <a:chOff x="0" y="0"/>
          <a:chExt cx="0" cy="0"/>
        </a:xfrm>
      </p:grpSpPr>
      <p:sp>
        <p:nvSpPr>
          <p:cNvPr id="581" name="Google Shape;581;p7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64</a:t>
            </a:fld>
            <a:endParaRPr>
              <a:solidFill>
                <a:schemeClr val="accent6"/>
              </a:solidFill>
              <a:latin typeface="Lato"/>
              <a:ea typeface="Lato"/>
              <a:cs typeface="Lato"/>
              <a:sym typeface="Lato"/>
            </a:endParaRPr>
          </a:p>
        </p:txBody>
      </p:sp>
      <p:sp>
        <p:nvSpPr>
          <p:cNvPr id="582" name="Google Shape;582;p7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83" name="Google Shape;583;p7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CATE112 (Computer applications technology)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CATE122 (Computer applications technology)</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7"/>
        <p:cNvGrpSpPr/>
        <p:nvPr/>
      </p:nvGrpSpPr>
      <p:grpSpPr>
        <a:xfrm>
          <a:off x="0" y="0"/>
          <a:ext cx="0" cy="0"/>
          <a:chOff x="0" y="0"/>
          <a:chExt cx="0" cy="0"/>
        </a:xfrm>
      </p:grpSpPr>
      <p:sp>
        <p:nvSpPr>
          <p:cNvPr id="588" name="Google Shape;588;p7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65</a:t>
            </a:fld>
            <a:endParaRPr>
              <a:solidFill>
                <a:schemeClr val="accent6"/>
              </a:solidFill>
              <a:latin typeface="Lato"/>
              <a:ea typeface="Lato"/>
              <a:cs typeface="Lato"/>
              <a:sym typeface="Lato"/>
            </a:endParaRPr>
          </a:p>
        </p:txBody>
      </p:sp>
      <p:sp>
        <p:nvSpPr>
          <p:cNvPr id="589" name="Google Shape;589;p7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90" name="Google Shape;590;p7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FETP111 (Processing in technology for education)</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4"/>
        <p:cNvGrpSpPr/>
        <p:nvPr/>
      </p:nvGrpSpPr>
      <p:grpSpPr>
        <a:xfrm>
          <a:off x="0" y="0"/>
          <a:ext cx="0" cy="0"/>
          <a:chOff x="0" y="0"/>
          <a:chExt cx="0" cy="0"/>
        </a:xfrm>
      </p:grpSpPr>
      <p:sp>
        <p:nvSpPr>
          <p:cNvPr id="595" name="Google Shape;595;p78"/>
          <p:cNvSpPr txBox="1">
            <a:spLocks noGrp="1"/>
          </p:cNvSpPr>
          <p:nvPr>
            <p:ph type="ctrTitle" idx="4294967295"/>
          </p:nvPr>
        </p:nvSpPr>
        <p:spPr>
          <a:xfrm>
            <a:off x="70500" y="148725"/>
            <a:ext cx="8958900" cy="61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a:t>Select your second specialisation subject(J12)</a:t>
            </a:r>
            <a:r>
              <a:rPr lang="en" sz="3300"/>
              <a:t>:</a:t>
            </a:r>
            <a:endParaRPr sz="3300"/>
          </a:p>
        </p:txBody>
      </p:sp>
      <p:sp>
        <p:nvSpPr>
          <p:cNvPr id="596" name="Google Shape;596;p78"/>
          <p:cNvSpPr txBox="1">
            <a:spLocks noGrp="1"/>
          </p:cNvSpPr>
          <p:nvPr>
            <p:ph type="subTitle" idx="4294967295"/>
          </p:nvPr>
        </p:nvSpPr>
        <p:spPr>
          <a:xfrm>
            <a:off x="387000" y="875150"/>
            <a:ext cx="8501100" cy="3693300"/>
          </a:xfrm>
          <a:prstGeom prst="rect">
            <a:avLst/>
          </a:prstGeom>
        </p:spPr>
        <p:txBody>
          <a:bodyPr spcFirstLastPara="1" wrap="square" lIns="91425" tIns="91425" rIns="91425" bIns="91425" anchor="t" anchorCtr="0">
            <a:noAutofit/>
          </a:bodyPr>
          <a:lstStyle/>
          <a:p>
            <a:pPr marL="457200" lvl="0" indent="-361950" algn="l" rtl="0">
              <a:spcBef>
                <a:spcPts val="600"/>
              </a:spcBef>
              <a:spcAft>
                <a:spcPts val="0"/>
              </a:spcAft>
              <a:buSzPts val="2100"/>
              <a:buFont typeface="Barlow"/>
              <a:buChar char="❏"/>
            </a:pPr>
            <a:r>
              <a:rPr lang="en" sz="2100" b="1" u="sng">
                <a:solidFill>
                  <a:schemeClr val="hlink"/>
                </a:solidFill>
                <a:latin typeface="Barlow"/>
                <a:ea typeface="Barlow"/>
                <a:cs typeface="Barlow"/>
                <a:sym typeface="Barlow"/>
                <a:hlinkClick r:id="rId3" action="ppaction://hlinksldjump"/>
              </a:rPr>
              <a:t>Business studies</a:t>
            </a:r>
            <a:endParaRPr sz="2100" b="1">
              <a:latin typeface="Barlow"/>
              <a:ea typeface="Barlow"/>
              <a:cs typeface="Barlow"/>
              <a:sym typeface="Barlow"/>
            </a:endParaRPr>
          </a:p>
          <a:p>
            <a:pPr marL="457200" lvl="0" indent="-361950" algn="l" rtl="0">
              <a:spcBef>
                <a:spcPts val="600"/>
              </a:spcBef>
              <a:spcAft>
                <a:spcPts val="0"/>
              </a:spcAft>
              <a:buClr>
                <a:srgbClr val="000000"/>
              </a:buClr>
              <a:buSzPts val="2100"/>
              <a:buFont typeface="Barlow"/>
              <a:buChar char="❏"/>
            </a:pPr>
            <a:r>
              <a:rPr lang="en" sz="2100" b="1" u="sng">
                <a:solidFill>
                  <a:schemeClr val="hlink"/>
                </a:solidFill>
                <a:latin typeface="Barlow"/>
                <a:ea typeface="Barlow"/>
                <a:cs typeface="Barlow"/>
                <a:sym typeface="Barlow"/>
                <a:hlinkClick r:id="rId4" action="ppaction://hlinksldjump"/>
              </a:rPr>
              <a:t>Computer applications technology (CAT)</a:t>
            </a:r>
            <a:endParaRPr sz="2100" b="1">
              <a:solidFill>
                <a:srgbClr val="000000"/>
              </a:solidFill>
              <a:latin typeface="Barlow"/>
              <a:ea typeface="Barlow"/>
              <a:cs typeface="Barlow"/>
              <a:sym typeface="Barlow"/>
            </a:endParaRPr>
          </a:p>
          <a:p>
            <a:pPr marL="457200" lvl="0" indent="-361950" algn="l" rtl="0">
              <a:spcBef>
                <a:spcPts val="600"/>
              </a:spcBef>
              <a:spcAft>
                <a:spcPts val="0"/>
              </a:spcAft>
              <a:buSzPts val="2100"/>
              <a:buFont typeface="Barlow"/>
              <a:buChar char="❏"/>
            </a:pPr>
            <a:r>
              <a:rPr lang="en" sz="2100" b="1" u="sng">
                <a:solidFill>
                  <a:schemeClr val="hlink"/>
                </a:solidFill>
                <a:latin typeface="Barlow"/>
                <a:ea typeface="Barlow"/>
                <a:cs typeface="Barlow"/>
                <a:sym typeface="Barlow"/>
                <a:hlinkClick r:id="rId5" action="ppaction://hlinksldjump"/>
              </a:rPr>
              <a:t>Economics</a:t>
            </a:r>
            <a:endParaRPr sz="2100" b="1">
              <a:latin typeface="Barlow"/>
              <a:ea typeface="Barlow"/>
              <a:cs typeface="Barlow"/>
              <a:sym typeface="Barlow"/>
            </a:endParaRPr>
          </a:p>
          <a:p>
            <a:pPr marL="457200" lvl="0" indent="-381000" algn="l" rtl="0">
              <a:spcBef>
                <a:spcPts val="600"/>
              </a:spcBef>
              <a:spcAft>
                <a:spcPts val="0"/>
              </a:spcAft>
              <a:buSzPts val="2400"/>
              <a:buFont typeface="Barlow"/>
              <a:buChar char="❏"/>
            </a:pPr>
            <a:r>
              <a:rPr lang="en" sz="2100" b="1" u="sng">
                <a:solidFill>
                  <a:schemeClr val="hlink"/>
                </a:solidFill>
                <a:latin typeface="Barlow"/>
                <a:ea typeface="Barlow"/>
                <a:cs typeface="Barlow"/>
                <a:sym typeface="Barlow"/>
                <a:hlinkClick r:id="rId6" action="ppaction://hlinksldjump"/>
              </a:rPr>
              <a:t>English</a:t>
            </a:r>
            <a:r>
              <a:rPr lang="en" sz="2200" b="1">
                <a:latin typeface="Barlow"/>
                <a:ea typeface="Barlow"/>
                <a:cs typeface="Barlow"/>
                <a:sym typeface="Barlow"/>
              </a:rPr>
              <a:t> </a:t>
            </a:r>
            <a:r>
              <a:rPr lang="en" sz="1400">
                <a:solidFill>
                  <a:schemeClr val="dk1"/>
                </a:solidFill>
              </a:rPr>
              <a:t>(PREREQUISITE = at least 50% for English Home Language in matric OR at least 60% for English First Additional Language in matric)</a:t>
            </a:r>
            <a:endParaRPr sz="2100" b="1">
              <a:latin typeface="Barlow"/>
              <a:ea typeface="Barlow"/>
              <a:cs typeface="Barlow"/>
              <a:sym typeface="Barlow"/>
            </a:endParaRPr>
          </a:p>
          <a:p>
            <a:pPr marL="457200" lvl="0" indent="-361950" algn="l" rtl="0">
              <a:spcBef>
                <a:spcPts val="600"/>
              </a:spcBef>
              <a:spcAft>
                <a:spcPts val="0"/>
              </a:spcAft>
              <a:buSzPts val="2100"/>
              <a:buFont typeface="Barlow"/>
              <a:buChar char="❏"/>
            </a:pPr>
            <a:r>
              <a:rPr lang="en" sz="2100" b="1" u="sng">
                <a:solidFill>
                  <a:schemeClr val="hlink"/>
                </a:solidFill>
                <a:latin typeface="Barlow"/>
                <a:ea typeface="Barlow"/>
                <a:cs typeface="Barlow"/>
                <a:sym typeface="Barlow"/>
                <a:hlinkClick r:id="rId7" action="ppaction://hlinksldjump"/>
              </a:rPr>
              <a:t>History</a:t>
            </a:r>
            <a:endParaRPr sz="2100" b="1">
              <a:latin typeface="Barlow"/>
              <a:ea typeface="Barlow"/>
              <a:cs typeface="Barlow"/>
              <a:sym typeface="Barlow"/>
            </a:endParaRPr>
          </a:p>
          <a:p>
            <a:pPr marL="457200" lvl="0" indent="-361950" algn="l" rtl="0">
              <a:spcBef>
                <a:spcPts val="600"/>
              </a:spcBef>
              <a:spcAft>
                <a:spcPts val="0"/>
              </a:spcAft>
              <a:buSzPts val="2100"/>
              <a:buFont typeface="Barlow"/>
              <a:buChar char="❏"/>
            </a:pPr>
            <a:r>
              <a:rPr lang="en" sz="2100" b="1" u="sng">
                <a:solidFill>
                  <a:schemeClr val="hlink"/>
                </a:solidFill>
                <a:latin typeface="Barlow"/>
                <a:ea typeface="Barlow"/>
                <a:cs typeface="Barlow"/>
                <a:sym typeface="Barlow"/>
                <a:hlinkClick r:id="rId8" action="ppaction://hlinksldjump"/>
              </a:rPr>
              <a:t>Sesotho</a:t>
            </a:r>
            <a:r>
              <a:rPr lang="en" sz="2100" b="1">
                <a:latin typeface="Barlow"/>
                <a:ea typeface="Barlow"/>
                <a:cs typeface="Barlow"/>
                <a:sym typeface="Barlow"/>
              </a:rPr>
              <a:t> </a:t>
            </a:r>
            <a:r>
              <a:rPr lang="en" sz="1400"/>
              <a:t>(PREREQUISITE = at least 50% for Sesotho Home Language in matric) </a:t>
            </a:r>
            <a:endParaRPr sz="2100" b="1">
              <a:latin typeface="Barlow"/>
              <a:ea typeface="Barlow"/>
              <a:cs typeface="Barlow"/>
              <a:sym typeface="Barlow"/>
            </a:endParaRPr>
          </a:p>
          <a:p>
            <a:pPr marL="457200" lvl="0" indent="-361950" algn="l" rtl="0">
              <a:spcBef>
                <a:spcPts val="600"/>
              </a:spcBef>
              <a:spcAft>
                <a:spcPts val="0"/>
              </a:spcAft>
              <a:buClr>
                <a:srgbClr val="000000"/>
              </a:buClr>
              <a:buSzPts val="2100"/>
              <a:buFont typeface="Barlow"/>
              <a:buChar char="❏"/>
            </a:pPr>
            <a:r>
              <a:rPr lang="en" sz="2100" b="1" u="sng">
                <a:solidFill>
                  <a:schemeClr val="hlink"/>
                </a:solidFill>
                <a:latin typeface="Barlow"/>
                <a:ea typeface="Barlow"/>
                <a:cs typeface="Barlow"/>
                <a:sym typeface="Barlow"/>
                <a:hlinkClick r:id="rId9" action="ppaction://hlinksldjump"/>
              </a:rPr>
              <a:t>Physical sciences</a:t>
            </a:r>
            <a:r>
              <a:rPr lang="en" sz="2100" b="1">
                <a:solidFill>
                  <a:srgbClr val="000000"/>
                </a:solidFill>
                <a:latin typeface="Barlow"/>
                <a:ea typeface="Barlow"/>
                <a:cs typeface="Barlow"/>
                <a:sym typeface="Barlow"/>
              </a:rPr>
              <a:t> </a:t>
            </a:r>
            <a:r>
              <a:rPr lang="en" sz="1600">
                <a:solidFill>
                  <a:schemeClr val="dk1"/>
                </a:solidFill>
              </a:rPr>
              <a:t>(PREREQUISITE = at least 50% for </a:t>
            </a:r>
            <a:endParaRPr sz="1600">
              <a:solidFill>
                <a:schemeClr val="dk1"/>
              </a:solidFill>
            </a:endParaRPr>
          </a:p>
          <a:p>
            <a:pPr marL="457200" lvl="0" indent="0" algn="l" rtl="0">
              <a:spcBef>
                <a:spcPts val="600"/>
              </a:spcBef>
              <a:spcAft>
                <a:spcPts val="0"/>
              </a:spcAft>
              <a:buNone/>
            </a:pPr>
            <a:r>
              <a:rPr lang="en" sz="1600">
                <a:solidFill>
                  <a:schemeClr val="dk1"/>
                </a:solidFill>
              </a:rPr>
              <a:t>Physical Science in matric)</a:t>
            </a:r>
            <a:endParaRPr sz="2100" b="1">
              <a:solidFill>
                <a:srgbClr val="000000"/>
              </a:solidFill>
              <a:latin typeface="Barlow"/>
              <a:ea typeface="Barlow"/>
              <a:cs typeface="Barlow"/>
              <a:sym typeface="Barlow"/>
            </a:endParaRPr>
          </a:p>
        </p:txBody>
      </p:sp>
      <p:sp>
        <p:nvSpPr>
          <p:cNvPr id="597" name="Google Shape;597;p7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1"/>
        <p:cNvGrpSpPr/>
        <p:nvPr/>
      </p:nvGrpSpPr>
      <p:grpSpPr>
        <a:xfrm>
          <a:off x="0" y="0"/>
          <a:ext cx="0" cy="0"/>
          <a:chOff x="0" y="0"/>
          <a:chExt cx="0" cy="0"/>
        </a:xfrm>
      </p:grpSpPr>
      <p:sp>
        <p:nvSpPr>
          <p:cNvPr id="602" name="Google Shape;602;p7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67</a:t>
            </a:fld>
            <a:endParaRPr>
              <a:solidFill>
                <a:schemeClr val="accent6"/>
              </a:solidFill>
              <a:latin typeface="Lato"/>
              <a:ea typeface="Lato"/>
              <a:cs typeface="Lato"/>
              <a:sym typeface="Lato"/>
            </a:endParaRPr>
          </a:p>
        </p:txBody>
      </p:sp>
      <p:sp>
        <p:nvSpPr>
          <p:cNvPr id="603" name="Google Shape;603;p7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04" name="Google Shape;604;p7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CATE112 (Computer applications technology)</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CATE122 (Computer applications technology)</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8"/>
        <p:cNvGrpSpPr/>
        <p:nvPr/>
      </p:nvGrpSpPr>
      <p:grpSpPr>
        <a:xfrm>
          <a:off x="0" y="0"/>
          <a:ext cx="0" cy="0"/>
          <a:chOff x="0" y="0"/>
          <a:chExt cx="0" cy="0"/>
        </a:xfrm>
      </p:grpSpPr>
      <p:sp>
        <p:nvSpPr>
          <p:cNvPr id="609" name="Google Shape;609;p8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68</a:t>
            </a:fld>
            <a:endParaRPr>
              <a:solidFill>
                <a:schemeClr val="accent6"/>
              </a:solidFill>
              <a:latin typeface="Lato"/>
              <a:ea typeface="Lato"/>
              <a:cs typeface="Lato"/>
              <a:sym typeface="Lato"/>
            </a:endParaRPr>
          </a:p>
        </p:txBody>
      </p:sp>
      <p:sp>
        <p:nvSpPr>
          <p:cNvPr id="610" name="Google Shape;610;p8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11" name="Google Shape;611;p8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MATL112 (Math Lit for education)</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MATL121 (Math Lit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5"/>
        <p:cNvGrpSpPr/>
        <p:nvPr/>
      </p:nvGrpSpPr>
      <p:grpSpPr>
        <a:xfrm>
          <a:off x="0" y="0"/>
          <a:ext cx="0" cy="0"/>
          <a:chOff x="0" y="0"/>
          <a:chExt cx="0" cy="0"/>
        </a:xfrm>
      </p:grpSpPr>
      <p:sp>
        <p:nvSpPr>
          <p:cNvPr id="616" name="Google Shape;616;p8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69</a:t>
            </a:fld>
            <a:endParaRPr>
              <a:solidFill>
                <a:schemeClr val="accent6"/>
              </a:solidFill>
              <a:latin typeface="Lato"/>
              <a:ea typeface="Lato"/>
              <a:cs typeface="Lato"/>
              <a:sym typeface="Lato"/>
            </a:endParaRPr>
          </a:p>
        </p:txBody>
      </p:sp>
      <p:sp>
        <p:nvSpPr>
          <p:cNvPr id="617" name="Google Shape;617;p8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18" name="Google Shape;618;p8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893700" y="631600"/>
            <a:ext cx="7849200" cy="58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What is your first specialisation subject?</a:t>
            </a:r>
            <a:endParaRPr sz="2800"/>
          </a:p>
        </p:txBody>
      </p:sp>
      <p:sp>
        <p:nvSpPr>
          <p:cNvPr id="167" name="Google Shape;167;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a:t>
            </a:fld>
            <a:endParaRPr>
              <a:solidFill>
                <a:schemeClr val="accent6"/>
              </a:solidFill>
              <a:latin typeface="Lato"/>
              <a:ea typeface="Lato"/>
              <a:cs typeface="Lato"/>
              <a:sym typeface="Lato"/>
            </a:endParaRPr>
          </a:p>
        </p:txBody>
      </p:sp>
      <p:sp>
        <p:nvSpPr>
          <p:cNvPr id="169" name="Google Shape;169;p19">
            <a:hlinkClick r:id="rId5" action="ppaction://hlinksldjump"/>
          </p:cNvPr>
          <p:cNvSpPr/>
          <p:nvPr/>
        </p:nvSpPr>
        <p:spPr>
          <a:xfrm>
            <a:off x="661100" y="1383588"/>
            <a:ext cx="1194000" cy="876300"/>
          </a:xfrm>
          <a:prstGeom prst="snip2DiagRect">
            <a:avLst>
              <a:gd name="adj1" fmla="val 0"/>
              <a:gd name="adj2" fmla="val 16667"/>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Afrikaans</a:t>
            </a:r>
            <a:endParaRPr b="1"/>
          </a:p>
          <a:p>
            <a:pPr marL="0" lvl="0" indent="0" algn="ctr" rtl="0">
              <a:spcBef>
                <a:spcPts val="0"/>
              </a:spcBef>
              <a:spcAft>
                <a:spcPts val="0"/>
              </a:spcAft>
              <a:buNone/>
            </a:pPr>
            <a:r>
              <a:rPr lang="en" b="1"/>
              <a:t>4BN-J01</a:t>
            </a:r>
            <a:endParaRPr b="1"/>
          </a:p>
        </p:txBody>
      </p:sp>
      <p:sp>
        <p:nvSpPr>
          <p:cNvPr id="170" name="Google Shape;170;p19">
            <a:hlinkClick r:id="rId6" action="ppaction://hlinksldjump"/>
          </p:cNvPr>
          <p:cNvSpPr/>
          <p:nvPr/>
        </p:nvSpPr>
        <p:spPr>
          <a:xfrm>
            <a:off x="4966100" y="1371600"/>
            <a:ext cx="1194000" cy="876300"/>
          </a:xfrm>
          <a:prstGeom prst="snip2DiagRect">
            <a:avLst>
              <a:gd name="adj1" fmla="val 0"/>
              <a:gd name="adj2"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English</a:t>
            </a:r>
            <a:endParaRPr b="1"/>
          </a:p>
          <a:p>
            <a:pPr marL="0" lvl="0" indent="0" algn="ctr" rtl="0">
              <a:spcBef>
                <a:spcPts val="0"/>
              </a:spcBef>
              <a:spcAft>
                <a:spcPts val="0"/>
              </a:spcAft>
              <a:buNone/>
            </a:pPr>
            <a:r>
              <a:rPr lang="en" b="1"/>
              <a:t>4BN-J04</a:t>
            </a:r>
            <a:endParaRPr b="1"/>
          </a:p>
        </p:txBody>
      </p:sp>
      <p:sp>
        <p:nvSpPr>
          <p:cNvPr id="171" name="Google Shape;171;p19">
            <a:hlinkClick r:id="rId7" action="ppaction://hlinksldjump"/>
          </p:cNvPr>
          <p:cNvSpPr/>
          <p:nvPr/>
        </p:nvSpPr>
        <p:spPr>
          <a:xfrm>
            <a:off x="6255800" y="1405688"/>
            <a:ext cx="1460400" cy="876300"/>
          </a:xfrm>
          <a:prstGeom prst="snip2DiagRect">
            <a:avLst>
              <a:gd name="adj1" fmla="val 0"/>
              <a:gd name="adj2"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Economics </a:t>
            </a:r>
            <a:endParaRPr b="1"/>
          </a:p>
          <a:p>
            <a:pPr marL="0" lvl="0" indent="0" algn="ctr" rtl="0">
              <a:spcBef>
                <a:spcPts val="0"/>
              </a:spcBef>
              <a:spcAft>
                <a:spcPts val="0"/>
              </a:spcAft>
              <a:buNone/>
            </a:pPr>
            <a:r>
              <a:rPr lang="en" b="1"/>
              <a:t>4BN-J05</a:t>
            </a:r>
            <a:endParaRPr b="1"/>
          </a:p>
        </p:txBody>
      </p:sp>
      <p:sp>
        <p:nvSpPr>
          <p:cNvPr id="172" name="Google Shape;172;p19">
            <a:hlinkClick r:id="rId8" action="ppaction://hlinksldjump"/>
          </p:cNvPr>
          <p:cNvSpPr/>
          <p:nvPr/>
        </p:nvSpPr>
        <p:spPr>
          <a:xfrm>
            <a:off x="7811900" y="1425200"/>
            <a:ext cx="1194000" cy="876300"/>
          </a:xfrm>
          <a:prstGeom prst="snip2DiagRect">
            <a:avLst>
              <a:gd name="adj1" fmla="val 0"/>
              <a:gd name="adj2" fmla="val 1666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History</a:t>
            </a:r>
            <a:endParaRPr b="1"/>
          </a:p>
          <a:p>
            <a:pPr marL="0" lvl="0" indent="0" algn="ctr" rtl="0">
              <a:spcBef>
                <a:spcPts val="0"/>
              </a:spcBef>
              <a:spcAft>
                <a:spcPts val="0"/>
              </a:spcAft>
              <a:buNone/>
            </a:pPr>
            <a:r>
              <a:rPr lang="en" b="1"/>
              <a:t>4BN-J06</a:t>
            </a:r>
            <a:endParaRPr b="1"/>
          </a:p>
        </p:txBody>
      </p:sp>
      <p:sp>
        <p:nvSpPr>
          <p:cNvPr id="173" name="Google Shape;173;p19">
            <a:hlinkClick r:id="rId9" action="ppaction://hlinksldjump"/>
          </p:cNvPr>
          <p:cNvSpPr/>
          <p:nvPr/>
        </p:nvSpPr>
        <p:spPr>
          <a:xfrm>
            <a:off x="2473013" y="2437175"/>
            <a:ext cx="1305000" cy="876300"/>
          </a:xfrm>
          <a:prstGeom prst="snip2DiagRect">
            <a:avLst>
              <a:gd name="adj1" fmla="val 0"/>
              <a:gd name="adj2"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Life orientation</a:t>
            </a:r>
            <a:endParaRPr b="1"/>
          </a:p>
          <a:p>
            <a:pPr marL="0" lvl="0" indent="0" algn="ctr" rtl="0">
              <a:spcBef>
                <a:spcPts val="0"/>
              </a:spcBef>
              <a:spcAft>
                <a:spcPts val="0"/>
              </a:spcAft>
              <a:buNone/>
            </a:pPr>
            <a:r>
              <a:rPr lang="en" b="1"/>
              <a:t>4BN-J08</a:t>
            </a:r>
            <a:endParaRPr b="1"/>
          </a:p>
        </p:txBody>
      </p:sp>
      <p:sp>
        <p:nvSpPr>
          <p:cNvPr id="174" name="Google Shape;174;p19">
            <a:hlinkClick r:id="rId10" action="ppaction://hlinksldjump"/>
          </p:cNvPr>
          <p:cNvSpPr/>
          <p:nvPr/>
        </p:nvSpPr>
        <p:spPr>
          <a:xfrm>
            <a:off x="7073550" y="2369663"/>
            <a:ext cx="1194000" cy="876300"/>
          </a:xfrm>
          <a:prstGeom prst="snip2DiagRect">
            <a:avLst>
              <a:gd name="adj1" fmla="val 0"/>
              <a:gd name="adj2"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Business studies</a:t>
            </a:r>
            <a:endParaRPr b="1"/>
          </a:p>
          <a:p>
            <a:pPr marL="0" lvl="0" indent="0" algn="ctr" rtl="0">
              <a:spcBef>
                <a:spcPts val="0"/>
              </a:spcBef>
              <a:spcAft>
                <a:spcPts val="0"/>
              </a:spcAft>
              <a:buNone/>
            </a:pPr>
            <a:r>
              <a:rPr lang="en" b="1"/>
              <a:t>4BN-J11</a:t>
            </a:r>
            <a:endParaRPr b="1"/>
          </a:p>
        </p:txBody>
      </p:sp>
      <p:sp>
        <p:nvSpPr>
          <p:cNvPr id="175" name="Google Shape;175;p19">
            <a:hlinkClick r:id="rId11" action="ppaction://hlinksldjump"/>
          </p:cNvPr>
          <p:cNvSpPr/>
          <p:nvPr/>
        </p:nvSpPr>
        <p:spPr>
          <a:xfrm>
            <a:off x="1080713" y="3340275"/>
            <a:ext cx="1392300" cy="876300"/>
          </a:xfrm>
          <a:prstGeom prst="snip2DiagRect">
            <a:avLst>
              <a:gd name="adj1" fmla="val 0"/>
              <a:gd name="adj2" fmla="val 16667"/>
            </a:avLst>
          </a:prstGeom>
          <a:solidFill>
            <a:srgbClr val="4581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Accounting</a:t>
            </a:r>
            <a:endParaRPr b="1"/>
          </a:p>
          <a:p>
            <a:pPr marL="0" lvl="0" indent="0" algn="ctr" rtl="0">
              <a:spcBef>
                <a:spcPts val="0"/>
              </a:spcBef>
              <a:spcAft>
                <a:spcPts val="0"/>
              </a:spcAft>
              <a:buNone/>
            </a:pPr>
            <a:r>
              <a:rPr lang="en" b="1"/>
              <a:t>4BN-J12</a:t>
            </a:r>
            <a:endParaRPr b="1"/>
          </a:p>
        </p:txBody>
      </p:sp>
      <p:sp>
        <p:nvSpPr>
          <p:cNvPr id="176" name="Google Shape;176;p19">
            <a:hlinkClick r:id="rId12" action="ppaction://hlinksldjump"/>
          </p:cNvPr>
          <p:cNvSpPr/>
          <p:nvPr/>
        </p:nvSpPr>
        <p:spPr>
          <a:xfrm>
            <a:off x="5613400" y="3308950"/>
            <a:ext cx="1975800" cy="736500"/>
          </a:xfrm>
          <a:prstGeom prst="snip2DiagRect">
            <a:avLst>
              <a:gd name="adj1" fmla="val 0"/>
              <a:gd name="adj2"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Mathematics</a:t>
            </a:r>
            <a:endParaRPr b="1"/>
          </a:p>
          <a:p>
            <a:pPr marL="0" lvl="0" indent="0" algn="ctr" rtl="0">
              <a:spcBef>
                <a:spcPts val="0"/>
              </a:spcBef>
              <a:spcAft>
                <a:spcPts val="0"/>
              </a:spcAft>
              <a:buNone/>
            </a:pPr>
            <a:r>
              <a:rPr lang="en" b="1"/>
              <a:t>4BN-J14</a:t>
            </a:r>
            <a:endParaRPr b="1"/>
          </a:p>
        </p:txBody>
      </p:sp>
      <p:sp>
        <p:nvSpPr>
          <p:cNvPr id="177" name="Google Shape;177;p19">
            <a:hlinkClick r:id="rId13" action="ppaction://hlinksldjump"/>
          </p:cNvPr>
          <p:cNvSpPr/>
          <p:nvPr/>
        </p:nvSpPr>
        <p:spPr>
          <a:xfrm>
            <a:off x="4165800" y="4120775"/>
            <a:ext cx="2622000" cy="736500"/>
          </a:xfrm>
          <a:prstGeom prst="snip2DiagRect">
            <a:avLst>
              <a:gd name="adj1" fmla="val 0"/>
              <a:gd name="adj2"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Mathematical literacy</a:t>
            </a:r>
            <a:endParaRPr b="1"/>
          </a:p>
          <a:p>
            <a:pPr marL="0" lvl="0" indent="0" algn="ctr" rtl="0">
              <a:spcBef>
                <a:spcPts val="0"/>
              </a:spcBef>
              <a:spcAft>
                <a:spcPts val="0"/>
              </a:spcAft>
              <a:buNone/>
            </a:pPr>
            <a:r>
              <a:rPr lang="en" b="1"/>
              <a:t>4BN-J20</a:t>
            </a:r>
            <a:endParaRPr b="1"/>
          </a:p>
        </p:txBody>
      </p:sp>
      <p:sp>
        <p:nvSpPr>
          <p:cNvPr id="178" name="Google Shape;178;p19">
            <a:hlinkClick r:id="rId14" action="ppaction://hlinksldjump"/>
          </p:cNvPr>
          <p:cNvSpPr/>
          <p:nvPr/>
        </p:nvSpPr>
        <p:spPr>
          <a:xfrm>
            <a:off x="2511688" y="4083525"/>
            <a:ext cx="1460400" cy="876300"/>
          </a:xfrm>
          <a:prstGeom prst="snip2DiagRect">
            <a:avLst>
              <a:gd name="adj1" fmla="val 0"/>
              <a:gd name="adj2" fmla="val 16667"/>
            </a:avLst>
          </a:prstGeom>
          <a:solidFill>
            <a:srgbClr val="7F6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Engineering graphics and design</a:t>
            </a:r>
            <a:endParaRPr b="1"/>
          </a:p>
          <a:p>
            <a:pPr marL="0" lvl="0" indent="0" algn="ctr" rtl="0">
              <a:spcBef>
                <a:spcPts val="0"/>
              </a:spcBef>
              <a:spcAft>
                <a:spcPts val="0"/>
              </a:spcAft>
              <a:buNone/>
            </a:pPr>
            <a:r>
              <a:rPr lang="en" b="1"/>
              <a:t>4BN-J16</a:t>
            </a:r>
            <a:endParaRPr b="1"/>
          </a:p>
        </p:txBody>
      </p:sp>
      <p:sp>
        <p:nvSpPr>
          <p:cNvPr id="179" name="Google Shape;179;p19">
            <a:hlinkClick r:id="rId15" action="ppaction://hlinksldjump"/>
          </p:cNvPr>
          <p:cNvSpPr/>
          <p:nvPr/>
        </p:nvSpPr>
        <p:spPr>
          <a:xfrm>
            <a:off x="7683700" y="3820625"/>
            <a:ext cx="1194000" cy="876300"/>
          </a:xfrm>
          <a:prstGeom prst="snip2DiagRect">
            <a:avLst>
              <a:gd name="adj1" fmla="val 0"/>
              <a:gd name="adj2" fmla="val 16667"/>
            </a:avLst>
          </a:prstGeom>
          <a:solidFill>
            <a:srgbClr val="B45F0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Sesotho</a:t>
            </a:r>
            <a:endParaRPr b="1"/>
          </a:p>
          <a:p>
            <a:pPr marL="0" lvl="0" indent="0" algn="ctr" rtl="0">
              <a:spcBef>
                <a:spcPts val="0"/>
              </a:spcBef>
              <a:spcAft>
                <a:spcPts val="0"/>
              </a:spcAft>
              <a:buNone/>
            </a:pPr>
            <a:r>
              <a:rPr lang="en" b="1"/>
              <a:t>4BN-J21</a:t>
            </a:r>
            <a:endParaRPr b="1"/>
          </a:p>
        </p:txBody>
      </p:sp>
      <p:cxnSp>
        <p:nvCxnSpPr>
          <p:cNvPr id="180" name="Google Shape;180;p19"/>
          <p:cNvCxnSpPr>
            <a:cxnSpLocks/>
          </p:cNvCxnSpPr>
          <p:nvPr/>
        </p:nvCxnSpPr>
        <p:spPr>
          <a:xfrm flipH="1">
            <a:off x="736600" y="297500"/>
            <a:ext cx="1804200" cy="74700"/>
          </a:xfrm>
          <a:prstGeom prst="straightConnector1">
            <a:avLst/>
          </a:prstGeom>
          <a:noFill/>
          <a:ln w="38100" cap="flat" cmpd="sng">
            <a:solidFill>
              <a:schemeClr val="dk2"/>
            </a:solidFill>
            <a:prstDash val="solid"/>
            <a:round/>
            <a:headEnd type="none" w="med" len="med"/>
            <a:tailEnd type="triangle" w="med" len="med"/>
          </a:ln>
        </p:spPr>
      </p:cxnSp>
      <p:sp>
        <p:nvSpPr>
          <p:cNvPr id="181" name="Google Shape;181;p19"/>
          <p:cNvSpPr txBox="1"/>
          <p:nvPr/>
        </p:nvSpPr>
        <p:spPr>
          <a:xfrm>
            <a:off x="3647175" y="79950"/>
            <a:ext cx="5442600" cy="5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Barlow"/>
                <a:ea typeface="Barlow"/>
                <a:cs typeface="Barlow"/>
                <a:sym typeface="Barlow"/>
              </a:rPr>
              <a:t>If you make a mistake during the selection process, just navigate  back to slide 7.</a:t>
            </a:r>
            <a:endParaRPr sz="1500" b="1">
              <a:latin typeface="Barlow"/>
              <a:ea typeface="Barlow"/>
              <a:cs typeface="Barlow"/>
              <a:sym typeface="Barlow"/>
            </a:endParaRPr>
          </a:p>
        </p:txBody>
      </p:sp>
      <p:sp>
        <p:nvSpPr>
          <p:cNvPr id="182" name="Google Shape;182;p19">
            <a:hlinkClick r:id="rId16" action="ppaction://hlinksldjump"/>
          </p:cNvPr>
          <p:cNvSpPr/>
          <p:nvPr/>
        </p:nvSpPr>
        <p:spPr>
          <a:xfrm>
            <a:off x="1935563" y="1418075"/>
            <a:ext cx="1194000" cy="876300"/>
          </a:xfrm>
          <a:prstGeom prst="snip2DiagRect">
            <a:avLst>
              <a:gd name="adj1" fmla="val 0"/>
              <a:gd name="adj2" fmla="val 16667"/>
            </a:avLst>
          </a:prstGeom>
          <a:solidFill>
            <a:srgbClr val="A61C00"/>
          </a:solidFill>
          <a:ln w="9525" cap="flat" cmpd="sng">
            <a:solidFill>
              <a:srgbClr val="8083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Life sciences</a:t>
            </a:r>
            <a:endParaRPr b="1"/>
          </a:p>
          <a:p>
            <a:pPr marL="0" lvl="0" indent="0" algn="ctr" rtl="0">
              <a:spcBef>
                <a:spcPts val="0"/>
              </a:spcBef>
              <a:spcAft>
                <a:spcPts val="0"/>
              </a:spcAft>
              <a:buNone/>
            </a:pPr>
            <a:r>
              <a:rPr lang="en" b="1"/>
              <a:t>4BN-J02</a:t>
            </a:r>
            <a:endParaRPr b="1"/>
          </a:p>
        </p:txBody>
      </p:sp>
      <p:sp>
        <p:nvSpPr>
          <p:cNvPr id="183" name="Google Shape;183;p19">
            <a:hlinkClick r:id="rId17" action="ppaction://hlinksldjump"/>
          </p:cNvPr>
          <p:cNvSpPr/>
          <p:nvPr/>
        </p:nvSpPr>
        <p:spPr>
          <a:xfrm>
            <a:off x="736600" y="2437838"/>
            <a:ext cx="1305000" cy="876300"/>
          </a:xfrm>
          <a:prstGeom prst="snip2DiagRect">
            <a:avLst>
              <a:gd name="adj1" fmla="val 0"/>
              <a:gd name="adj2" fmla="val 16667"/>
            </a:avLst>
          </a:prstGeom>
          <a:solidFill>
            <a:srgbClr val="A4C2F4"/>
          </a:solidFill>
          <a:ln w="9525" cap="flat" cmpd="sng">
            <a:solidFill>
              <a:srgbClr val="8083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Geography</a:t>
            </a:r>
            <a:endParaRPr b="1"/>
          </a:p>
          <a:p>
            <a:pPr marL="0" lvl="0" indent="0" algn="ctr" rtl="0">
              <a:spcBef>
                <a:spcPts val="0"/>
              </a:spcBef>
              <a:spcAft>
                <a:spcPts val="0"/>
              </a:spcAft>
              <a:buNone/>
            </a:pPr>
            <a:r>
              <a:rPr lang="en" b="1"/>
              <a:t>4BN-J07</a:t>
            </a:r>
            <a:endParaRPr b="1"/>
          </a:p>
        </p:txBody>
      </p:sp>
      <p:sp>
        <p:nvSpPr>
          <p:cNvPr id="184" name="Google Shape;184;p19">
            <a:hlinkClick r:id="rId18" action="ppaction://hlinksldjump"/>
          </p:cNvPr>
          <p:cNvSpPr/>
          <p:nvPr/>
        </p:nvSpPr>
        <p:spPr>
          <a:xfrm>
            <a:off x="5438750" y="2357325"/>
            <a:ext cx="1194000" cy="876300"/>
          </a:xfrm>
          <a:prstGeom prst="snip2DiagRect">
            <a:avLst>
              <a:gd name="adj1" fmla="val 0"/>
              <a:gd name="adj2" fmla="val 16667"/>
            </a:avLst>
          </a:prstGeom>
          <a:solidFill>
            <a:srgbClr val="9900FF"/>
          </a:solidFill>
          <a:ln w="9525" cap="flat" cmpd="sng">
            <a:solidFill>
              <a:srgbClr val="8083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Physical sciences</a:t>
            </a:r>
            <a:endParaRPr b="1"/>
          </a:p>
          <a:p>
            <a:pPr marL="0" lvl="0" indent="0" algn="ctr" rtl="0">
              <a:spcBef>
                <a:spcPts val="0"/>
              </a:spcBef>
              <a:spcAft>
                <a:spcPts val="0"/>
              </a:spcAft>
              <a:buNone/>
            </a:pPr>
            <a:r>
              <a:rPr lang="en" b="1"/>
              <a:t>4BN-J10</a:t>
            </a:r>
            <a:endParaRPr b="1"/>
          </a:p>
        </p:txBody>
      </p:sp>
      <p:sp>
        <p:nvSpPr>
          <p:cNvPr id="185" name="Google Shape;185;p19">
            <a:hlinkClick r:id="rId19" action="ppaction://hlinksldjump"/>
          </p:cNvPr>
          <p:cNvSpPr/>
          <p:nvPr/>
        </p:nvSpPr>
        <p:spPr>
          <a:xfrm>
            <a:off x="2641600" y="3406450"/>
            <a:ext cx="2877300" cy="584100"/>
          </a:xfrm>
          <a:prstGeom prst="snip2DiagRect">
            <a:avLst>
              <a:gd name="adj1" fmla="val 0"/>
              <a:gd name="adj2" fmla="val 16667"/>
            </a:avLst>
          </a:prstGeom>
          <a:solidFill>
            <a:srgbClr val="F03131"/>
          </a:solidFill>
          <a:ln w="9525" cap="flat" cmpd="sng">
            <a:solidFill>
              <a:srgbClr val="8083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Computer applications technology 4BN-J13</a:t>
            </a:r>
            <a:endParaRPr b="1"/>
          </a:p>
        </p:txBody>
      </p:sp>
      <p:pic>
        <p:nvPicPr>
          <p:cNvPr id="2" name="Selecting-specialisation-subject">
            <a:hlinkClick r:id="" action="ppaction://media"/>
            <a:extLst>
              <a:ext uri="{FF2B5EF4-FFF2-40B4-BE49-F238E27FC236}">
                <a16:creationId xmlns:a16="http://schemas.microsoft.com/office/drawing/2014/main" id="{E1FF708F-AB14-41F9-9F66-7FFEFACB9870}"/>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284100" y="20762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9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2"/>
        <p:cNvGrpSpPr/>
        <p:nvPr/>
      </p:nvGrpSpPr>
      <p:grpSpPr>
        <a:xfrm>
          <a:off x="0" y="0"/>
          <a:ext cx="0" cy="0"/>
          <a:chOff x="0" y="0"/>
          <a:chExt cx="0" cy="0"/>
        </a:xfrm>
      </p:grpSpPr>
      <p:sp>
        <p:nvSpPr>
          <p:cNvPr id="623" name="Google Shape;623;p8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70</a:t>
            </a:fld>
            <a:endParaRPr>
              <a:solidFill>
                <a:schemeClr val="accent6"/>
              </a:solidFill>
              <a:latin typeface="Lato"/>
              <a:ea typeface="Lato"/>
              <a:cs typeface="Lato"/>
              <a:sym typeface="Lato"/>
            </a:endParaRPr>
          </a:p>
        </p:txBody>
      </p:sp>
      <p:sp>
        <p:nvSpPr>
          <p:cNvPr id="624" name="Google Shape;624;p8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25" name="Google Shape;625;p8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9"/>
        <p:cNvGrpSpPr/>
        <p:nvPr/>
      </p:nvGrpSpPr>
      <p:grpSpPr>
        <a:xfrm>
          <a:off x="0" y="0"/>
          <a:ext cx="0" cy="0"/>
          <a:chOff x="0" y="0"/>
          <a:chExt cx="0" cy="0"/>
        </a:xfrm>
      </p:grpSpPr>
      <p:sp>
        <p:nvSpPr>
          <p:cNvPr id="630" name="Google Shape;630;p83"/>
          <p:cNvSpPr txBox="1">
            <a:spLocks noGrp="1"/>
          </p:cNvSpPr>
          <p:nvPr>
            <p:ph type="ctrTitle" idx="4294967295"/>
          </p:nvPr>
        </p:nvSpPr>
        <p:spPr>
          <a:xfrm>
            <a:off x="345550" y="178100"/>
            <a:ext cx="8683800" cy="738600"/>
          </a:xfrm>
          <a:prstGeom prst="rect">
            <a:avLst/>
          </a:prstGeom>
        </p:spPr>
        <p:txBody>
          <a:bodyPr spcFirstLastPara="1" wrap="square" lIns="91425" tIns="91425" rIns="91425" bIns="91425" anchor="b" anchorCtr="0">
            <a:noAutofit/>
          </a:bodyPr>
          <a:lstStyle/>
          <a:p>
            <a:pPr marL="0" lvl="0" indent="0" algn="ctr" rtl="0">
              <a:lnSpc>
                <a:spcPct val="70000"/>
              </a:lnSpc>
              <a:spcBef>
                <a:spcPts val="0"/>
              </a:spcBef>
              <a:spcAft>
                <a:spcPts val="0"/>
              </a:spcAft>
              <a:buNone/>
            </a:pPr>
            <a:r>
              <a:rPr lang="en" sz="3600">
                <a:solidFill>
                  <a:schemeClr val="accent1"/>
                </a:solidFill>
              </a:rPr>
              <a:t>Select your second specialisation subject J 13:</a:t>
            </a:r>
            <a:endParaRPr sz="3600">
              <a:solidFill>
                <a:schemeClr val="accent1"/>
              </a:solidFill>
            </a:endParaRPr>
          </a:p>
        </p:txBody>
      </p:sp>
      <p:sp>
        <p:nvSpPr>
          <p:cNvPr id="631" name="Google Shape;631;p83"/>
          <p:cNvSpPr txBox="1">
            <a:spLocks noGrp="1"/>
          </p:cNvSpPr>
          <p:nvPr>
            <p:ph type="subTitle" idx="4294967295"/>
          </p:nvPr>
        </p:nvSpPr>
        <p:spPr>
          <a:xfrm>
            <a:off x="457350" y="916700"/>
            <a:ext cx="8341800" cy="3991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000" u="sng">
                <a:solidFill>
                  <a:schemeClr val="hlink"/>
                </a:solidFill>
                <a:hlinkClick r:id="rId3" action="ppaction://hlinksldjump"/>
              </a:rPr>
              <a:t>Accounting</a:t>
            </a:r>
            <a:r>
              <a:rPr lang="en" sz="1600"/>
              <a:t> (PREREQUISITE = at least 50% for Accounting in matric)</a:t>
            </a:r>
            <a:endParaRPr sz="2100"/>
          </a:p>
          <a:p>
            <a:pPr marL="457200" lvl="0" indent="-355600" algn="l" rtl="0">
              <a:spcBef>
                <a:spcPts val="600"/>
              </a:spcBef>
              <a:spcAft>
                <a:spcPts val="0"/>
              </a:spcAft>
              <a:buSzPts val="2000"/>
              <a:buChar char="●"/>
            </a:pPr>
            <a:r>
              <a:rPr lang="en" sz="2000" u="sng">
                <a:solidFill>
                  <a:schemeClr val="hlink"/>
                </a:solidFill>
                <a:hlinkClick r:id="rId4" action="ppaction://hlinksldjump"/>
              </a:rPr>
              <a:t>Afrikaans</a:t>
            </a:r>
            <a:r>
              <a:rPr lang="en" sz="1700" u="sng">
                <a:solidFill>
                  <a:schemeClr val="hlink"/>
                </a:solidFill>
                <a:hlinkClick r:id="rId4" action="ppaction://hlinksldjump"/>
              </a:rPr>
              <a:t> </a:t>
            </a:r>
            <a:r>
              <a:rPr lang="en" sz="1600"/>
              <a:t>(PREREQUISITE = at least 60% for Afrikaans Home Language in matric)</a:t>
            </a:r>
            <a:endParaRPr sz="2000"/>
          </a:p>
          <a:p>
            <a:pPr marL="457200" lvl="0" indent="-355600" algn="l" rtl="0">
              <a:spcBef>
                <a:spcPts val="600"/>
              </a:spcBef>
              <a:spcAft>
                <a:spcPts val="0"/>
              </a:spcAft>
              <a:buSzPts val="2000"/>
              <a:buChar char="●"/>
            </a:pPr>
            <a:r>
              <a:rPr lang="en" sz="2000" u="sng">
                <a:solidFill>
                  <a:schemeClr val="hlink"/>
                </a:solidFill>
                <a:hlinkClick r:id="rId5" action="ppaction://hlinksldjump"/>
              </a:rPr>
              <a:t>Business studies</a:t>
            </a:r>
            <a:endParaRPr sz="2000"/>
          </a:p>
          <a:p>
            <a:pPr marL="457200" lvl="0" indent="-381000" algn="l" rtl="0">
              <a:spcBef>
                <a:spcPts val="600"/>
              </a:spcBef>
              <a:spcAft>
                <a:spcPts val="0"/>
              </a:spcAft>
              <a:buSzPts val="2400"/>
              <a:buChar char="●"/>
            </a:pPr>
            <a:r>
              <a:rPr lang="en" sz="2000" u="sng">
                <a:solidFill>
                  <a:schemeClr val="hlink"/>
                </a:solidFill>
                <a:hlinkClick r:id="rId6" action="ppaction://hlinksldjump"/>
              </a:rPr>
              <a:t>Engineering graphics and design</a:t>
            </a:r>
            <a:endParaRPr sz="2000"/>
          </a:p>
          <a:p>
            <a:pPr marL="457200" lvl="0" indent="-355600" algn="l" rtl="0">
              <a:spcBef>
                <a:spcPts val="600"/>
              </a:spcBef>
              <a:spcAft>
                <a:spcPts val="0"/>
              </a:spcAft>
              <a:buSzPts val="2000"/>
              <a:buChar char="●"/>
            </a:pPr>
            <a:r>
              <a:rPr lang="en" sz="2000" u="sng">
                <a:solidFill>
                  <a:schemeClr val="hlink"/>
                </a:solidFill>
                <a:hlinkClick r:id="rId7" action="ppaction://hlinksldjump"/>
              </a:rPr>
              <a:t>History</a:t>
            </a:r>
            <a:r>
              <a:rPr lang="en" sz="2000"/>
              <a:t> </a:t>
            </a:r>
            <a:endParaRPr sz="2000"/>
          </a:p>
          <a:p>
            <a:pPr marL="457200" lvl="0" indent="-355600" algn="l" rtl="0">
              <a:spcBef>
                <a:spcPts val="600"/>
              </a:spcBef>
              <a:spcAft>
                <a:spcPts val="0"/>
              </a:spcAft>
              <a:buSzPts val="2000"/>
              <a:buChar char="●"/>
            </a:pPr>
            <a:r>
              <a:rPr lang="en" sz="2000" u="sng">
                <a:solidFill>
                  <a:schemeClr val="hlink"/>
                </a:solidFill>
                <a:hlinkClick r:id="rId8" action="ppaction://hlinksldjump"/>
              </a:rPr>
              <a:t>Mathematics Literacy</a:t>
            </a:r>
            <a:endParaRPr sz="2000"/>
          </a:p>
          <a:p>
            <a:pPr marL="457200" lvl="0" indent="-355600" algn="l" rtl="0">
              <a:spcBef>
                <a:spcPts val="600"/>
              </a:spcBef>
              <a:spcAft>
                <a:spcPts val="0"/>
              </a:spcAft>
              <a:buSzPts val="2000"/>
              <a:buChar char="●"/>
            </a:pPr>
            <a:r>
              <a:rPr lang="en" sz="2000" u="sng">
                <a:solidFill>
                  <a:schemeClr val="hlink"/>
                </a:solidFill>
                <a:hlinkClick r:id="rId9" action="ppaction://hlinksldjump"/>
              </a:rPr>
              <a:t>Sesotho</a:t>
            </a:r>
            <a:endParaRPr sz="2000"/>
          </a:p>
          <a:p>
            <a:pPr marL="457200" lvl="0" indent="-355600" algn="l" rtl="0">
              <a:lnSpc>
                <a:spcPct val="100000"/>
              </a:lnSpc>
              <a:spcBef>
                <a:spcPts val="0"/>
              </a:spcBef>
              <a:spcAft>
                <a:spcPts val="0"/>
              </a:spcAft>
              <a:buSzPts val="2000"/>
              <a:buChar char="●"/>
            </a:pPr>
            <a:r>
              <a:rPr lang="en" sz="2000" u="sng">
                <a:solidFill>
                  <a:schemeClr val="hlink"/>
                </a:solidFill>
                <a:hlinkClick r:id="rId10" action="ppaction://hlinksldjump"/>
              </a:rPr>
              <a:t>Life sciences</a:t>
            </a:r>
            <a:r>
              <a:rPr lang="en" sz="2200"/>
              <a:t> </a:t>
            </a:r>
            <a:r>
              <a:rPr lang="en" sz="1600"/>
              <a:t>(PREREQUISITE = at least 50% for Life Sciences in </a:t>
            </a:r>
            <a:r>
              <a:rPr lang="en" sz="1700"/>
              <a:t>matric)</a:t>
            </a:r>
            <a:endParaRPr sz="1700"/>
          </a:p>
          <a:p>
            <a:pPr marL="457200" lvl="0" indent="-381000" algn="l" rtl="0">
              <a:spcBef>
                <a:spcPts val="600"/>
              </a:spcBef>
              <a:spcAft>
                <a:spcPts val="0"/>
              </a:spcAft>
              <a:buSzPts val="2400"/>
              <a:buChar char="●"/>
            </a:pPr>
            <a:r>
              <a:rPr lang="en" sz="2000" u="sng">
                <a:solidFill>
                  <a:schemeClr val="hlink"/>
                </a:solidFill>
                <a:hlinkClick r:id="rId11" action="ppaction://hlinksldjump"/>
              </a:rPr>
              <a:t>Mathematics</a:t>
            </a:r>
            <a:r>
              <a:rPr lang="en" sz="2000"/>
              <a:t> </a:t>
            </a:r>
            <a:r>
              <a:rPr lang="en" sz="1500"/>
              <a:t>(PREREQUISITE = at least 60% for Mathematics in matric)</a:t>
            </a:r>
            <a:endParaRPr sz="1500"/>
          </a:p>
          <a:p>
            <a:pPr marL="457200" lvl="0" indent="0" algn="l" rtl="0">
              <a:spcBef>
                <a:spcPts val="600"/>
              </a:spcBef>
              <a:spcAft>
                <a:spcPts val="0"/>
              </a:spcAft>
              <a:buNone/>
            </a:pPr>
            <a:endParaRPr sz="1500"/>
          </a:p>
          <a:p>
            <a:pPr marL="457200" lvl="0" indent="0" algn="l" rtl="0">
              <a:spcBef>
                <a:spcPts val="600"/>
              </a:spcBef>
              <a:spcAft>
                <a:spcPts val="0"/>
              </a:spcAft>
              <a:buNone/>
            </a:pPr>
            <a:endParaRPr sz="2000"/>
          </a:p>
        </p:txBody>
      </p:sp>
      <p:sp>
        <p:nvSpPr>
          <p:cNvPr id="632" name="Google Shape;632;p8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71</a:t>
            </a:fld>
            <a:endParaRPr>
              <a:solidFill>
                <a:schemeClr val="accent6"/>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6"/>
        <p:cNvGrpSpPr/>
        <p:nvPr/>
      </p:nvGrpSpPr>
      <p:grpSpPr>
        <a:xfrm>
          <a:off x="0" y="0"/>
          <a:ext cx="0" cy="0"/>
          <a:chOff x="0" y="0"/>
          <a:chExt cx="0" cy="0"/>
        </a:xfrm>
      </p:grpSpPr>
      <p:sp>
        <p:nvSpPr>
          <p:cNvPr id="637" name="Google Shape;637;p84"/>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EGDE113 (Engineering graphics and design)</a:t>
            </a:r>
            <a:endParaRPr/>
          </a:p>
          <a:p>
            <a:pPr marL="457200" lvl="0" indent="-355600" algn="l" rtl="0">
              <a:spcBef>
                <a:spcPts val="600"/>
              </a:spcBef>
              <a:spcAft>
                <a:spcPts val="0"/>
              </a:spcAft>
              <a:buSzPts val="2000"/>
              <a:buChar char="★"/>
            </a:pPr>
            <a:r>
              <a:rPr lang="en"/>
              <a:t>CATE112 (Computer applications technology)</a:t>
            </a:r>
            <a:endParaRPr/>
          </a:p>
          <a:p>
            <a:pPr marL="457200" lvl="0" indent="-355600" algn="l" rtl="0">
              <a:spcBef>
                <a:spcPts val="600"/>
              </a:spcBef>
              <a:spcAft>
                <a:spcPts val="0"/>
              </a:spcAft>
              <a:buSzPts val="2000"/>
              <a:buChar char="★"/>
            </a:pPr>
            <a:r>
              <a:rPr lang="en"/>
              <a:t>FETP111 (Processing in technology for education)</a:t>
            </a:r>
            <a:endParaRPr/>
          </a:p>
          <a:p>
            <a:pPr marL="457200" lvl="0" indent="-355600" algn="l" rtl="0">
              <a:spcBef>
                <a:spcPts val="600"/>
              </a:spcBef>
              <a:spcAft>
                <a:spcPts val="0"/>
              </a:spcAft>
              <a:buSzPts val="2000"/>
              <a:buChar char="★"/>
            </a:pPr>
            <a:r>
              <a:rPr lang="en"/>
              <a:t>EGDE123 (Engineering graphics and design)</a:t>
            </a:r>
            <a:endParaRPr/>
          </a:p>
          <a:p>
            <a:pPr marL="457200" lvl="0" indent="-355600" algn="l" rtl="0">
              <a:spcBef>
                <a:spcPts val="600"/>
              </a:spcBef>
              <a:spcAft>
                <a:spcPts val="0"/>
              </a:spcAft>
              <a:buSzPts val="2000"/>
              <a:buChar char="★"/>
            </a:pPr>
            <a:r>
              <a:rPr lang="en"/>
              <a:t>CATE122 (Computer applications technology)</a:t>
            </a:r>
            <a:endParaRPr/>
          </a:p>
          <a:p>
            <a:pPr marL="457200" lvl="0" indent="-355600" algn="l" rtl="0">
              <a:spcBef>
                <a:spcPts val="600"/>
              </a:spcBef>
              <a:spcAft>
                <a:spcPts val="0"/>
              </a:spcAft>
              <a:buSzPts val="2000"/>
              <a:buChar char="★"/>
            </a:pPr>
            <a:r>
              <a:rPr lang="en"/>
              <a:t>FETM121 (Mechanical technology for teachers)</a:t>
            </a:r>
            <a:endParaRPr/>
          </a:p>
          <a:p>
            <a:pPr marL="457200" lvl="0" indent="0" algn="l" rtl="0">
              <a:spcBef>
                <a:spcPts val="600"/>
              </a:spcBef>
              <a:spcAft>
                <a:spcPts val="0"/>
              </a:spcAft>
              <a:buNone/>
            </a:pPr>
            <a:endParaRPr/>
          </a:p>
          <a:p>
            <a:pPr marL="0" lvl="0" indent="0" algn="l" rtl="0">
              <a:spcBef>
                <a:spcPts val="600"/>
              </a:spcBef>
              <a:spcAft>
                <a:spcPts val="0"/>
              </a:spcAft>
              <a:buNone/>
            </a:pPr>
            <a:endParaRPr/>
          </a:p>
        </p:txBody>
      </p:sp>
      <p:sp>
        <p:nvSpPr>
          <p:cNvPr id="638" name="Google Shape;638;p84"/>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39" name="Google Shape;639;p8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72</a:t>
            </a:fld>
            <a:endParaRPr>
              <a:solidFill>
                <a:schemeClr val="accent6"/>
              </a:solidFill>
              <a:latin typeface="Lato"/>
              <a:ea typeface="Lato"/>
              <a:cs typeface="Lato"/>
              <a:sym typeface="La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3"/>
        <p:cNvGrpSpPr/>
        <p:nvPr/>
      </p:nvGrpSpPr>
      <p:grpSpPr>
        <a:xfrm>
          <a:off x="0" y="0"/>
          <a:ext cx="0" cy="0"/>
          <a:chOff x="0" y="0"/>
          <a:chExt cx="0" cy="0"/>
        </a:xfrm>
      </p:grpSpPr>
      <p:sp>
        <p:nvSpPr>
          <p:cNvPr id="644" name="Google Shape;644;p85"/>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MATL111 (Mathematical Literacy)</a:t>
            </a:r>
            <a:endParaRPr/>
          </a:p>
          <a:p>
            <a:pPr marL="457200" lvl="0" indent="-355600" algn="l" rtl="0">
              <a:spcBef>
                <a:spcPts val="600"/>
              </a:spcBef>
              <a:spcAft>
                <a:spcPts val="0"/>
              </a:spcAft>
              <a:buSzPts val="2000"/>
              <a:buChar char="★"/>
            </a:pPr>
            <a:r>
              <a:rPr lang="en"/>
              <a:t>CATE112 (Computer applications technology)</a:t>
            </a:r>
            <a:endParaRPr/>
          </a:p>
          <a:p>
            <a:pPr marL="457200" lvl="0" indent="-355600" algn="l" rtl="0">
              <a:spcBef>
                <a:spcPts val="600"/>
              </a:spcBef>
              <a:spcAft>
                <a:spcPts val="0"/>
              </a:spcAft>
              <a:buSzPts val="2000"/>
              <a:buChar char="★"/>
            </a:pPr>
            <a:r>
              <a:rPr lang="en"/>
              <a:t>MATF111 (Introduction to mathematics)</a:t>
            </a:r>
            <a:endParaRPr/>
          </a:p>
          <a:p>
            <a:pPr marL="457200" lvl="0" indent="-355600" algn="l" rtl="0">
              <a:spcBef>
                <a:spcPts val="600"/>
              </a:spcBef>
              <a:spcAft>
                <a:spcPts val="0"/>
              </a:spcAft>
              <a:buSzPts val="2000"/>
              <a:buChar char="★"/>
            </a:pPr>
            <a:r>
              <a:rPr lang="en"/>
              <a:t>MATL111 (Mathematical Literacy)</a:t>
            </a:r>
            <a:endParaRPr/>
          </a:p>
          <a:p>
            <a:pPr marL="457200" lvl="0" indent="-355600" algn="l" rtl="0">
              <a:spcBef>
                <a:spcPts val="600"/>
              </a:spcBef>
              <a:spcAft>
                <a:spcPts val="0"/>
              </a:spcAft>
              <a:buSzPts val="2000"/>
              <a:buChar char="★"/>
            </a:pPr>
            <a:r>
              <a:rPr lang="en"/>
              <a:t>CATE122 (Computer applications technology)</a:t>
            </a:r>
            <a:endParaRPr/>
          </a:p>
          <a:p>
            <a:pPr marL="457200" lvl="0" indent="-355600" algn="l" rtl="0">
              <a:spcBef>
                <a:spcPts val="600"/>
              </a:spcBef>
              <a:spcAft>
                <a:spcPts val="0"/>
              </a:spcAft>
              <a:buSzPts val="2000"/>
              <a:buChar char="★"/>
            </a:pPr>
            <a:r>
              <a:rPr lang="en"/>
              <a:t>READ121 (Strategic reading in the content areas)</a:t>
            </a:r>
            <a:endParaRPr/>
          </a:p>
          <a:p>
            <a:pPr marL="457200" lvl="0" indent="0" algn="l" rtl="0">
              <a:spcBef>
                <a:spcPts val="600"/>
              </a:spcBef>
              <a:spcAft>
                <a:spcPts val="0"/>
              </a:spcAft>
              <a:buNone/>
            </a:pPr>
            <a:endParaRPr/>
          </a:p>
          <a:p>
            <a:pPr marL="457200" lvl="0" indent="0" algn="l" rtl="0">
              <a:spcBef>
                <a:spcPts val="600"/>
              </a:spcBef>
              <a:spcAft>
                <a:spcPts val="0"/>
              </a:spcAft>
              <a:buNone/>
            </a:pPr>
            <a:endParaRPr/>
          </a:p>
          <a:p>
            <a:pPr marL="0" lvl="0" indent="0" algn="l" rtl="0">
              <a:spcBef>
                <a:spcPts val="600"/>
              </a:spcBef>
              <a:spcAft>
                <a:spcPts val="0"/>
              </a:spcAft>
              <a:buNone/>
            </a:pPr>
            <a:endParaRPr/>
          </a:p>
        </p:txBody>
      </p:sp>
      <p:sp>
        <p:nvSpPr>
          <p:cNvPr id="645" name="Google Shape;645;p8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46" name="Google Shape;646;p8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73</a:t>
            </a:fld>
            <a:endParaRPr>
              <a:solidFill>
                <a:schemeClr val="accent6"/>
              </a:solidFill>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0"/>
        <p:cNvGrpSpPr/>
        <p:nvPr/>
      </p:nvGrpSpPr>
      <p:grpSpPr>
        <a:xfrm>
          <a:off x="0" y="0"/>
          <a:ext cx="0" cy="0"/>
          <a:chOff x="0" y="0"/>
          <a:chExt cx="0" cy="0"/>
        </a:xfrm>
      </p:grpSpPr>
      <p:sp>
        <p:nvSpPr>
          <p:cNvPr id="651" name="Google Shape;651;p86"/>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MATH111 (Mathematics)</a:t>
            </a:r>
            <a:endParaRPr/>
          </a:p>
          <a:p>
            <a:pPr marL="457200" lvl="0" indent="-355600" algn="l" rtl="0">
              <a:spcBef>
                <a:spcPts val="600"/>
              </a:spcBef>
              <a:spcAft>
                <a:spcPts val="0"/>
              </a:spcAft>
              <a:buSzPts val="2000"/>
              <a:buChar char="★"/>
            </a:pPr>
            <a:r>
              <a:rPr lang="en"/>
              <a:t>CATE112 (Computer applications technology)</a:t>
            </a:r>
            <a:endParaRPr/>
          </a:p>
          <a:p>
            <a:pPr marL="457200" lvl="0" indent="-355600" algn="l" rtl="0">
              <a:spcBef>
                <a:spcPts val="600"/>
              </a:spcBef>
              <a:spcAft>
                <a:spcPts val="0"/>
              </a:spcAft>
              <a:buSzPts val="2000"/>
              <a:buChar char="★"/>
            </a:pPr>
            <a:r>
              <a:rPr lang="en"/>
              <a:t>MATV111 (Mathematics for the senior phase)</a:t>
            </a:r>
            <a:endParaRPr/>
          </a:p>
          <a:p>
            <a:pPr marL="457200" lvl="0" indent="-355600" algn="l" rtl="0">
              <a:spcBef>
                <a:spcPts val="600"/>
              </a:spcBef>
              <a:spcAft>
                <a:spcPts val="0"/>
              </a:spcAft>
              <a:buSzPts val="2000"/>
              <a:buChar char="★"/>
            </a:pPr>
            <a:r>
              <a:rPr lang="en"/>
              <a:t>MATH121 (Mathematics)</a:t>
            </a:r>
            <a:endParaRPr/>
          </a:p>
          <a:p>
            <a:pPr marL="457200" lvl="0" indent="-355600" algn="l" rtl="0">
              <a:spcBef>
                <a:spcPts val="600"/>
              </a:spcBef>
              <a:spcAft>
                <a:spcPts val="0"/>
              </a:spcAft>
              <a:buSzPts val="2000"/>
              <a:buChar char="★"/>
            </a:pPr>
            <a:r>
              <a:rPr lang="en"/>
              <a:t>CATE122 (Computer applications technology)</a:t>
            </a:r>
            <a:endParaRPr/>
          </a:p>
          <a:p>
            <a:pPr marL="457200" lvl="0" indent="-355600" algn="l" rtl="0">
              <a:spcBef>
                <a:spcPts val="600"/>
              </a:spcBef>
              <a:spcAft>
                <a:spcPts val="0"/>
              </a:spcAft>
              <a:buSzPts val="2000"/>
              <a:buChar char="★"/>
            </a:pPr>
            <a:r>
              <a:rPr lang="en"/>
              <a:t>MATV121 (Mathematics for the senior phase)</a:t>
            </a:r>
            <a:endParaRPr/>
          </a:p>
          <a:p>
            <a:pPr marL="457200" lvl="0" indent="0" algn="l" rtl="0">
              <a:spcBef>
                <a:spcPts val="600"/>
              </a:spcBef>
              <a:spcAft>
                <a:spcPts val="0"/>
              </a:spcAft>
              <a:buNone/>
            </a:pPr>
            <a:endParaRPr/>
          </a:p>
          <a:p>
            <a:pPr marL="457200" lvl="0" indent="0" algn="l" rtl="0">
              <a:spcBef>
                <a:spcPts val="600"/>
              </a:spcBef>
              <a:spcAft>
                <a:spcPts val="0"/>
              </a:spcAft>
              <a:buNone/>
            </a:pPr>
            <a:endParaRPr/>
          </a:p>
          <a:p>
            <a:pPr marL="0" lvl="0" indent="0" algn="l" rtl="0">
              <a:spcBef>
                <a:spcPts val="600"/>
              </a:spcBef>
              <a:spcAft>
                <a:spcPts val="0"/>
              </a:spcAft>
              <a:buNone/>
            </a:pPr>
            <a:endParaRPr/>
          </a:p>
        </p:txBody>
      </p:sp>
      <p:sp>
        <p:nvSpPr>
          <p:cNvPr id="652" name="Google Shape;652;p8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53" name="Google Shape;653;p8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74</a:t>
            </a:fld>
            <a:endParaRPr>
              <a:solidFill>
                <a:schemeClr val="accent6"/>
              </a:solidFill>
              <a:latin typeface="Lato"/>
              <a:ea typeface="Lato"/>
              <a:cs typeface="Lato"/>
              <a:sym typeface="La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7"/>
        <p:cNvGrpSpPr/>
        <p:nvPr/>
      </p:nvGrpSpPr>
      <p:grpSpPr>
        <a:xfrm>
          <a:off x="0" y="0"/>
          <a:ext cx="0" cy="0"/>
          <a:chOff x="0" y="0"/>
          <a:chExt cx="0" cy="0"/>
        </a:xfrm>
      </p:grpSpPr>
      <p:sp>
        <p:nvSpPr>
          <p:cNvPr id="658" name="Google Shape;658;p87"/>
          <p:cNvSpPr txBox="1">
            <a:spLocks noGrp="1"/>
          </p:cNvSpPr>
          <p:nvPr>
            <p:ph type="body" idx="1"/>
          </p:nvPr>
        </p:nvSpPr>
        <p:spPr>
          <a:xfrm>
            <a:off x="893950" y="504125"/>
            <a:ext cx="7195800" cy="331200"/>
          </a:xfrm>
          <a:prstGeom prst="rect">
            <a:avLst/>
          </a:prstGeom>
        </p:spPr>
        <p:txBody>
          <a:bodyPr spcFirstLastPara="1" wrap="square" lIns="91425" tIns="91425" rIns="91425" bIns="91425" anchor="b" anchorCtr="0">
            <a:noAutofit/>
          </a:bodyPr>
          <a:lstStyle/>
          <a:p>
            <a:pPr marL="0" lvl="0" indent="0" algn="l" rtl="0">
              <a:spcBef>
                <a:spcPts val="360"/>
              </a:spcBef>
              <a:spcAft>
                <a:spcPts val="0"/>
              </a:spcAft>
              <a:buNone/>
            </a:pPr>
            <a:r>
              <a:rPr lang="en" sz="2700"/>
              <a:t>Select your second specialisation subject J14:</a:t>
            </a:r>
            <a:endParaRPr sz="2700"/>
          </a:p>
        </p:txBody>
      </p:sp>
      <p:sp>
        <p:nvSpPr>
          <p:cNvPr id="659" name="Google Shape;659;p8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75</a:t>
            </a:fld>
            <a:endParaRPr>
              <a:solidFill>
                <a:schemeClr val="accent6"/>
              </a:solidFill>
              <a:latin typeface="Lato"/>
              <a:ea typeface="Lato"/>
              <a:cs typeface="Lato"/>
              <a:sym typeface="Lato"/>
            </a:endParaRPr>
          </a:p>
        </p:txBody>
      </p:sp>
      <p:sp>
        <p:nvSpPr>
          <p:cNvPr id="660" name="Google Shape;660;p87"/>
          <p:cNvSpPr txBox="1"/>
          <p:nvPr/>
        </p:nvSpPr>
        <p:spPr>
          <a:xfrm>
            <a:off x="974100" y="1148950"/>
            <a:ext cx="8169900" cy="3825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Barlow Light"/>
              <a:buChar char="★"/>
            </a:pPr>
            <a:r>
              <a:rPr lang="en" sz="2100" u="sng">
                <a:solidFill>
                  <a:schemeClr val="hlink"/>
                </a:solidFill>
                <a:latin typeface="Barlow Light"/>
                <a:ea typeface="Barlow Light"/>
                <a:cs typeface="Barlow Light"/>
                <a:sym typeface="Barlow Light"/>
                <a:hlinkClick r:id="rId3" action="ppaction://hlinksldjump"/>
              </a:rPr>
              <a:t>Accounting</a:t>
            </a:r>
            <a:r>
              <a:rPr lang="en" sz="21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Accounting in matric)</a:t>
            </a:r>
            <a:endParaRPr sz="21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100" u="sng">
                <a:solidFill>
                  <a:schemeClr val="hlink"/>
                </a:solidFill>
                <a:latin typeface="Barlow Light"/>
                <a:ea typeface="Barlow Light"/>
                <a:cs typeface="Barlow Light"/>
                <a:sym typeface="Barlow Light"/>
                <a:hlinkClick r:id="rId4" action="ppaction://hlinksldjump"/>
              </a:rPr>
              <a:t>Afrikaans</a:t>
            </a:r>
            <a:r>
              <a:rPr lang="en" sz="21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60% for Afrikaans Home Language in matric)</a:t>
            </a:r>
            <a:endParaRPr sz="1300">
              <a:solidFill>
                <a:schemeClr val="dk1"/>
              </a:solidFill>
              <a:latin typeface="Barlow Light"/>
              <a:ea typeface="Barlow Light"/>
              <a:cs typeface="Barlow Light"/>
              <a:sym typeface="Barlow Light"/>
            </a:endParaRPr>
          </a:p>
          <a:p>
            <a:pPr marL="457200" lvl="0" indent="-361950" algn="l" rtl="0">
              <a:spcBef>
                <a:spcPts val="0"/>
              </a:spcBef>
              <a:spcAft>
                <a:spcPts val="0"/>
              </a:spcAft>
              <a:buClr>
                <a:schemeClr val="dk1"/>
              </a:buClr>
              <a:buSzPts val="2100"/>
              <a:buFont typeface="Barlow Light"/>
              <a:buChar char="★"/>
            </a:pPr>
            <a:r>
              <a:rPr lang="en" sz="2100" u="sng">
                <a:solidFill>
                  <a:schemeClr val="hlink"/>
                </a:solidFill>
                <a:latin typeface="Barlow Light"/>
                <a:ea typeface="Barlow Light"/>
                <a:cs typeface="Barlow Light"/>
                <a:sym typeface="Barlow Light"/>
                <a:hlinkClick r:id="rId5" action="ppaction://hlinksldjump"/>
              </a:rPr>
              <a:t>Computer applications technology</a:t>
            </a:r>
            <a:r>
              <a:rPr lang="en" sz="2100">
                <a:solidFill>
                  <a:schemeClr val="dk1"/>
                </a:solidFill>
                <a:latin typeface="Barlow Light"/>
                <a:ea typeface="Barlow Light"/>
                <a:cs typeface="Barlow Light"/>
                <a:sym typeface="Barlow Light"/>
              </a:rPr>
              <a:t> (CAT)</a:t>
            </a:r>
            <a:endParaRPr sz="2100">
              <a:solidFill>
                <a:schemeClr val="dk1"/>
              </a:solidFill>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6" action="ppaction://hlinksldjump"/>
              </a:rPr>
              <a:t>Economics</a:t>
            </a: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7" action="ppaction://hlinksldjump"/>
              </a:rPr>
              <a:t>Engineering graphics and design</a:t>
            </a:r>
            <a:endParaRPr sz="21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100" u="sng">
                <a:solidFill>
                  <a:schemeClr val="hlink"/>
                </a:solidFill>
                <a:latin typeface="Barlow Light"/>
                <a:ea typeface="Barlow Light"/>
                <a:cs typeface="Barlow Light"/>
                <a:sym typeface="Barlow Light"/>
                <a:hlinkClick r:id="rId8" action="ppaction://hlinksldjump"/>
              </a:rPr>
              <a:t>English</a:t>
            </a:r>
            <a:r>
              <a:rPr lang="en" sz="21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1300">
              <a:solidFill>
                <a:schemeClr val="dk1"/>
              </a:solidFill>
              <a:latin typeface="Barlow Light"/>
              <a:ea typeface="Barlow Light"/>
              <a:cs typeface="Barlow Light"/>
              <a:sym typeface="Barlow Light"/>
            </a:endParaRPr>
          </a:p>
          <a:p>
            <a:pPr marL="457200" lvl="0" indent="-361950" algn="l" rtl="0">
              <a:spcBef>
                <a:spcPts val="0"/>
              </a:spcBef>
              <a:spcAft>
                <a:spcPts val="0"/>
              </a:spcAft>
              <a:buClr>
                <a:schemeClr val="dk1"/>
              </a:buClr>
              <a:buSzPts val="2100"/>
              <a:buFont typeface="Barlow Light"/>
              <a:buChar char="★"/>
            </a:pPr>
            <a:r>
              <a:rPr lang="en" sz="2100" u="sng">
                <a:solidFill>
                  <a:schemeClr val="hlink"/>
                </a:solidFill>
                <a:latin typeface="Barlow Light"/>
                <a:ea typeface="Barlow Light"/>
                <a:cs typeface="Barlow Light"/>
                <a:sym typeface="Barlow Light"/>
                <a:hlinkClick r:id="rId9" action="ppaction://hlinksldjump"/>
              </a:rPr>
              <a:t>Geography</a:t>
            </a:r>
            <a:endParaRPr sz="2100">
              <a:solidFill>
                <a:schemeClr val="dk1"/>
              </a:solidFill>
              <a:latin typeface="Barlow Light"/>
              <a:ea typeface="Barlow Light"/>
              <a:cs typeface="Barlow Light"/>
              <a:sym typeface="Barlow Light"/>
            </a:endParaRPr>
          </a:p>
          <a:p>
            <a:pPr marL="457200" lvl="0" indent="-368300" algn="l" rtl="0">
              <a:spcBef>
                <a:spcPts val="0"/>
              </a:spcBef>
              <a:spcAft>
                <a:spcPts val="0"/>
              </a:spcAft>
              <a:buClr>
                <a:schemeClr val="dk1"/>
              </a:buClr>
              <a:buSzPts val="2200"/>
              <a:buFont typeface="Barlow Light"/>
              <a:buChar char="★"/>
            </a:pPr>
            <a:r>
              <a:rPr lang="en" sz="2100" u="sng">
                <a:solidFill>
                  <a:schemeClr val="hlink"/>
                </a:solidFill>
                <a:latin typeface="Barlow Light"/>
                <a:ea typeface="Barlow Light"/>
                <a:cs typeface="Barlow Light"/>
                <a:sym typeface="Barlow Light"/>
                <a:hlinkClick r:id="rId10" action="ppaction://hlinksldjump"/>
              </a:rPr>
              <a:t>Life sciences</a:t>
            </a:r>
            <a:r>
              <a:rPr lang="en" sz="2100">
                <a:solidFill>
                  <a:schemeClr val="dk1"/>
                </a:solidFill>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Life Sciences in matric)</a:t>
            </a:r>
            <a:endParaRPr sz="1300">
              <a:solidFill>
                <a:schemeClr val="dk1"/>
              </a:solidFill>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11" action="ppaction://hlinksldjump"/>
              </a:rPr>
              <a:t>Physical sciences</a:t>
            </a:r>
            <a:r>
              <a:rPr lang="en" sz="21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Physical Science in matric)</a:t>
            </a:r>
            <a:endParaRPr sz="1800" b="1">
              <a:latin typeface="Barlow"/>
              <a:ea typeface="Barlow"/>
              <a:cs typeface="Barlow"/>
              <a:sym typeface="Barlow"/>
            </a:endParaRPr>
          </a:p>
          <a:p>
            <a:pPr marL="457200" lvl="0" indent="0" algn="l" rtl="0">
              <a:spcBef>
                <a:spcPts val="0"/>
              </a:spcBef>
              <a:spcAft>
                <a:spcPts val="0"/>
              </a:spcAft>
              <a:buNone/>
            </a:pPr>
            <a:endParaRPr sz="2100">
              <a:latin typeface="Barlow Light"/>
              <a:ea typeface="Barlow Light"/>
              <a:cs typeface="Barlow Light"/>
              <a:sym typeface="Barlow Ligh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4"/>
        <p:cNvGrpSpPr/>
        <p:nvPr/>
      </p:nvGrpSpPr>
      <p:grpSpPr>
        <a:xfrm>
          <a:off x="0" y="0"/>
          <a:ext cx="0" cy="0"/>
          <a:chOff x="0" y="0"/>
          <a:chExt cx="0" cy="0"/>
        </a:xfrm>
      </p:grpSpPr>
      <p:sp>
        <p:nvSpPr>
          <p:cNvPr id="665" name="Google Shape;665;p8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76</a:t>
            </a:fld>
            <a:endParaRPr>
              <a:solidFill>
                <a:schemeClr val="accent6"/>
              </a:solidFill>
              <a:latin typeface="Lato"/>
              <a:ea typeface="Lato"/>
              <a:cs typeface="Lato"/>
              <a:sym typeface="Lato"/>
            </a:endParaRPr>
          </a:p>
        </p:txBody>
      </p:sp>
      <p:sp>
        <p:nvSpPr>
          <p:cNvPr id="666" name="Google Shape;666;p8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67" name="Google Shape;667;p8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1"/>
        <p:cNvGrpSpPr/>
        <p:nvPr/>
      </p:nvGrpSpPr>
      <p:grpSpPr>
        <a:xfrm>
          <a:off x="0" y="0"/>
          <a:ext cx="0" cy="0"/>
          <a:chOff x="0" y="0"/>
          <a:chExt cx="0" cy="0"/>
        </a:xfrm>
      </p:grpSpPr>
      <p:sp>
        <p:nvSpPr>
          <p:cNvPr id="672" name="Google Shape;672;p8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77</a:t>
            </a:fld>
            <a:endParaRPr>
              <a:solidFill>
                <a:schemeClr val="accent6"/>
              </a:solidFill>
              <a:latin typeface="Lato"/>
              <a:ea typeface="Lato"/>
              <a:cs typeface="Lato"/>
              <a:sym typeface="Lato"/>
            </a:endParaRPr>
          </a:p>
        </p:txBody>
      </p:sp>
      <p:sp>
        <p:nvSpPr>
          <p:cNvPr id="673" name="Google Shape;673;p8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74" name="Google Shape;674;p8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8"/>
        <p:cNvGrpSpPr/>
        <p:nvPr/>
      </p:nvGrpSpPr>
      <p:grpSpPr>
        <a:xfrm>
          <a:off x="0" y="0"/>
          <a:ext cx="0" cy="0"/>
          <a:chOff x="0" y="0"/>
          <a:chExt cx="0" cy="0"/>
        </a:xfrm>
      </p:grpSpPr>
      <p:sp>
        <p:nvSpPr>
          <p:cNvPr id="679" name="Google Shape;679;p9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78</a:t>
            </a:fld>
            <a:endParaRPr>
              <a:solidFill>
                <a:schemeClr val="accent6"/>
              </a:solidFill>
              <a:latin typeface="Lato"/>
              <a:ea typeface="Lato"/>
              <a:cs typeface="Lato"/>
              <a:sym typeface="Lato"/>
            </a:endParaRPr>
          </a:p>
        </p:txBody>
      </p:sp>
      <p:sp>
        <p:nvSpPr>
          <p:cNvPr id="680" name="Google Shape;680;p9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81" name="Google Shape;681;p9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5"/>
        <p:cNvGrpSpPr/>
        <p:nvPr/>
      </p:nvGrpSpPr>
      <p:grpSpPr>
        <a:xfrm>
          <a:off x="0" y="0"/>
          <a:ext cx="0" cy="0"/>
          <a:chOff x="0" y="0"/>
          <a:chExt cx="0" cy="0"/>
        </a:xfrm>
      </p:grpSpPr>
      <p:sp>
        <p:nvSpPr>
          <p:cNvPr id="686" name="Google Shape;686;p9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79</a:t>
            </a:fld>
            <a:endParaRPr>
              <a:solidFill>
                <a:schemeClr val="accent6"/>
              </a:solidFill>
              <a:latin typeface="Lato"/>
              <a:ea typeface="Lato"/>
              <a:cs typeface="Lato"/>
              <a:sym typeface="Lato"/>
            </a:endParaRPr>
          </a:p>
        </p:txBody>
      </p:sp>
      <p:sp>
        <p:nvSpPr>
          <p:cNvPr id="687" name="Google Shape;687;p9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88" name="Google Shape;688;p9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LIFE122 (Life sciences)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sp>
        <p:nvSpPr>
          <p:cNvPr id="190" name="Google Shape;190;p20"/>
          <p:cNvSpPr txBox="1">
            <a:spLocks noGrp="1"/>
          </p:cNvSpPr>
          <p:nvPr>
            <p:ph type="ctrTitle" idx="4294967295"/>
          </p:nvPr>
        </p:nvSpPr>
        <p:spPr>
          <a:xfrm>
            <a:off x="821875" y="178100"/>
            <a:ext cx="7812000" cy="738600"/>
          </a:xfrm>
          <a:prstGeom prst="rect">
            <a:avLst/>
          </a:prstGeom>
        </p:spPr>
        <p:txBody>
          <a:bodyPr spcFirstLastPara="1" wrap="square" lIns="91425" tIns="91425" rIns="91425" bIns="91425" anchor="b" anchorCtr="0">
            <a:noAutofit/>
          </a:bodyPr>
          <a:lstStyle/>
          <a:p>
            <a:pPr marL="0" lvl="0" indent="0" algn="ctr" rtl="0">
              <a:lnSpc>
                <a:spcPct val="70000"/>
              </a:lnSpc>
              <a:spcBef>
                <a:spcPts val="0"/>
              </a:spcBef>
              <a:spcAft>
                <a:spcPts val="0"/>
              </a:spcAft>
              <a:buNone/>
            </a:pPr>
            <a:r>
              <a:rPr lang="en" sz="3600">
                <a:solidFill>
                  <a:schemeClr val="accent1"/>
                </a:solidFill>
              </a:rPr>
              <a:t>Select your second specialisation subject</a:t>
            </a:r>
            <a:endParaRPr sz="3600">
              <a:solidFill>
                <a:schemeClr val="accent1"/>
              </a:solidFill>
            </a:endParaRPr>
          </a:p>
        </p:txBody>
      </p:sp>
      <p:sp>
        <p:nvSpPr>
          <p:cNvPr id="191" name="Google Shape;191;p20"/>
          <p:cNvSpPr txBox="1">
            <a:spLocks noGrp="1"/>
          </p:cNvSpPr>
          <p:nvPr>
            <p:ph type="subTitle" idx="4294967295"/>
          </p:nvPr>
        </p:nvSpPr>
        <p:spPr>
          <a:xfrm>
            <a:off x="386125" y="809025"/>
            <a:ext cx="8683500" cy="3991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2000"/>
          </a:p>
          <a:p>
            <a:pPr marL="457200" lvl="0" indent="-355600" algn="l" rtl="0">
              <a:spcBef>
                <a:spcPts val="600"/>
              </a:spcBef>
              <a:spcAft>
                <a:spcPts val="0"/>
              </a:spcAft>
              <a:buSzPts val="2000"/>
              <a:buChar char="●"/>
            </a:pPr>
            <a:r>
              <a:rPr lang="en" sz="2000" u="sng">
                <a:solidFill>
                  <a:schemeClr val="hlink"/>
                </a:solidFill>
                <a:hlinkClick r:id="rId3" action="ppaction://hlinksldjump"/>
              </a:rPr>
              <a:t>Co</a:t>
            </a:r>
            <a:r>
              <a:rPr lang="en" sz="2000" u="sng">
                <a:solidFill>
                  <a:schemeClr val="hlink"/>
                </a:solidFill>
                <a:hlinkClick r:id="rId3" action="ppaction://hlinksldjump"/>
              </a:rPr>
              <a:t>mputer applications technology (CAT)</a:t>
            </a:r>
            <a:endParaRPr sz="2000"/>
          </a:p>
          <a:p>
            <a:pPr marL="457200" lvl="0" indent="-381000" algn="l" rtl="0">
              <a:spcBef>
                <a:spcPts val="600"/>
              </a:spcBef>
              <a:spcAft>
                <a:spcPts val="0"/>
              </a:spcAft>
              <a:buSzPts val="2400"/>
              <a:buChar char="●"/>
            </a:pPr>
            <a:r>
              <a:rPr lang="en" sz="2000" u="sng">
                <a:solidFill>
                  <a:schemeClr val="hlink"/>
                </a:solidFill>
                <a:hlinkClick r:id="" action="ppaction://noaction"/>
              </a:rPr>
              <a:t>English</a:t>
            </a:r>
            <a:r>
              <a:rPr lang="en" sz="2000" b="1">
                <a:latin typeface="Barlow"/>
                <a:ea typeface="Barlow"/>
                <a:cs typeface="Barlow"/>
                <a:sym typeface="Barlow"/>
              </a:rPr>
              <a:t> </a:t>
            </a:r>
            <a:r>
              <a:rPr lang="en" sz="1500"/>
              <a:t>(PREREQUISITE = at least 50% for English Home Language in matric OR at least 60% for English First Additional Language in matric)</a:t>
            </a:r>
            <a:endParaRPr sz="1500"/>
          </a:p>
          <a:p>
            <a:pPr marL="457200" lvl="0" indent="-355600" algn="l" rtl="0">
              <a:spcBef>
                <a:spcPts val="600"/>
              </a:spcBef>
              <a:spcAft>
                <a:spcPts val="0"/>
              </a:spcAft>
              <a:buSzPts val="2000"/>
              <a:buChar char="●"/>
            </a:pPr>
            <a:r>
              <a:rPr lang="en" sz="2000" u="sng">
                <a:solidFill>
                  <a:schemeClr val="hlink"/>
                </a:solidFill>
                <a:hlinkClick r:id="rId4" action="ppaction://hlinksldjump"/>
              </a:rPr>
              <a:t>Geography</a:t>
            </a:r>
            <a:endParaRPr sz="2000"/>
          </a:p>
          <a:p>
            <a:pPr marL="457200" lvl="0" indent="-355600" algn="l" rtl="0">
              <a:spcBef>
                <a:spcPts val="600"/>
              </a:spcBef>
              <a:spcAft>
                <a:spcPts val="0"/>
              </a:spcAft>
              <a:buSzPts val="2000"/>
              <a:buChar char="●"/>
            </a:pPr>
            <a:r>
              <a:rPr lang="en" sz="2000" u="sng">
                <a:solidFill>
                  <a:schemeClr val="hlink"/>
                </a:solidFill>
                <a:hlinkClick r:id="rId5" action="ppaction://hlinksldjump"/>
              </a:rPr>
              <a:t>History</a:t>
            </a:r>
            <a:r>
              <a:rPr lang="en" sz="2000"/>
              <a:t> </a:t>
            </a:r>
            <a:endParaRPr sz="2000"/>
          </a:p>
          <a:p>
            <a:pPr marL="457200" lvl="0" indent="-355600" algn="l" rtl="0">
              <a:spcBef>
                <a:spcPts val="600"/>
              </a:spcBef>
              <a:spcAft>
                <a:spcPts val="0"/>
              </a:spcAft>
              <a:buSzPts val="2000"/>
              <a:buChar char="●"/>
            </a:pPr>
            <a:r>
              <a:rPr lang="en" sz="2000" u="sng">
                <a:solidFill>
                  <a:schemeClr val="hlink"/>
                </a:solidFill>
                <a:hlinkClick r:id="rId6" action="ppaction://hlinksldjump"/>
              </a:rPr>
              <a:t>Ma</a:t>
            </a:r>
            <a:r>
              <a:rPr lang="en" sz="2000" u="sng">
                <a:solidFill>
                  <a:schemeClr val="hlink"/>
                </a:solidFill>
                <a:hlinkClick r:id="rId6" action="ppaction://hlinksldjump"/>
              </a:rPr>
              <a:t>thematical Literacy</a:t>
            </a:r>
            <a:endParaRPr sz="2000" b="1">
              <a:latin typeface="Barlow"/>
              <a:ea typeface="Barlow"/>
              <a:cs typeface="Barlow"/>
              <a:sym typeface="Barlow"/>
            </a:endParaRPr>
          </a:p>
          <a:p>
            <a:pPr marL="457200" lvl="0" indent="-355600" algn="l" rtl="0">
              <a:spcBef>
                <a:spcPts val="600"/>
              </a:spcBef>
              <a:spcAft>
                <a:spcPts val="0"/>
              </a:spcAft>
              <a:buSzPts val="2000"/>
              <a:buFont typeface="Barlow"/>
              <a:buChar char="●"/>
            </a:pPr>
            <a:r>
              <a:rPr lang="en" sz="2000" b="1" u="sng">
                <a:solidFill>
                  <a:schemeClr val="hlink"/>
                </a:solidFill>
                <a:latin typeface="Barlow"/>
                <a:ea typeface="Barlow"/>
                <a:cs typeface="Barlow"/>
                <a:sym typeface="Barlow"/>
                <a:hlinkClick r:id="rId7" action="ppaction://hlinksldjump"/>
              </a:rPr>
              <a:t>Sesotho</a:t>
            </a:r>
            <a:endParaRPr sz="2000" b="1">
              <a:latin typeface="Barlow"/>
              <a:ea typeface="Barlow"/>
              <a:cs typeface="Barlow"/>
              <a:sym typeface="Barlow"/>
            </a:endParaRPr>
          </a:p>
          <a:p>
            <a:pPr marL="457200" lvl="0" indent="-381000" algn="l" rtl="0">
              <a:spcBef>
                <a:spcPts val="600"/>
              </a:spcBef>
              <a:spcAft>
                <a:spcPts val="0"/>
              </a:spcAft>
              <a:buSzPts val="2400"/>
              <a:buChar char="●"/>
            </a:pPr>
            <a:r>
              <a:rPr lang="en" sz="2000" u="sng">
                <a:solidFill>
                  <a:schemeClr val="hlink"/>
                </a:solidFill>
                <a:hlinkClick r:id="rId8" action="ppaction://hlinksldjump"/>
              </a:rPr>
              <a:t>Mathematics </a:t>
            </a:r>
            <a:r>
              <a:rPr lang="en" sz="1500"/>
              <a:t>(PREREQUISITE = at least 60% for Mathematics in matric)</a:t>
            </a:r>
            <a:endParaRPr sz="1500"/>
          </a:p>
          <a:p>
            <a:pPr marL="0" lvl="0" indent="0" algn="l" rtl="0">
              <a:spcBef>
                <a:spcPts val="600"/>
              </a:spcBef>
              <a:spcAft>
                <a:spcPts val="0"/>
              </a:spcAft>
              <a:buNone/>
            </a:pPr>
            <a:endParaRPr sz="1500"/>
          </a:p>
          <a:p>
            <a:pPr marL="457200" lvl="0" indent="0" algn="l" rtl="0">
              <a:spcBef>
                <a:spcPts val="600"/>
              </a:spcBef>
              <a:spcAft>
                <a:spcPts val="0"/>
              </a:spcAft>
              <a:buNone/>
            </a:pPr>
            <a:endParaRPr sz="2000"/>
          </a:p>
        </p:txBody>
      </p:sp>
      <p:sp>
        <p:nvSpPr>
          <p:cNvPr id="192" name="Google Shape;192;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a:t>
            </a:fld>
            <a:endParaRPr>
              <a:solidFill>
                <a:schemeClr val="accent6"/>
              </a:solidFill>
              <a:latin typeface="Lato"/>
              <a:ea typeface="Lato"/>
              <a:cs typeface="Lato"/>
              <a:sym typeface="Lat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2"/>
        <p:cNvGrpSpPr/>
        <p:nvPr/>
      </p:nvGrpSpPr>
      <p:grpSpPr>
        <a:xfrm>
          <a:off x="0" y="0"/>
          <a:ext cx="0" cy="0"/>
          <a:chOff x="0" y="0"/>
          <a:chExt cx="0" cy="0"/>
        </a:xfrm>
      </p:grpSpPr>
      <p:sp>
        <p:nvSpPr>
          <p:cNvPr id="693" name="Google Shape;693;p9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80</a:t>
            </a:fld>
            <a:endParaRPr>
              <a:solidFill>
                <a:schemeClr val="accent6"/>
              </a:solidFill>
              <a:latin typeface="Lato"/>
              <a:ea typeface="Lato"/>
              <a:cs typeface="Lato"/>
              <a:sym typeface="Lato"/>
            </a:endParaRPr>
          </a:p>
        </p:txBody>
      </p:sp>
      <p:sp>
        <p:nvSpPr>
          <p:cNvPr id="694" name="Google Shape;694;p9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95" name="Google Shape;695;p9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9"/>
        <p:cNvGrpSpPr/>
        <p:nvPr/>
      </p:nvGrpSpPr>
      <p:grpSpPr>
        <a:xfrm>
          <a:off x="0" y="0"/>
          <a:ext cx="0" cy="0"/>
          <a:chOff x="0" y="0"/>
          <a:chExt cx="0" cy="0"/>
        </a:xfrm>
      </p:grpSpPr>
      <p:sp>
        <p:nvSpPr>
          <p:cNvPr id="700" name="Google Shape;700;p93"/>
          <p:cNvSpPr txBox="1">
            <a:spLocks noGrp="1"/>
          </p:cNvSpPr>
          <p:nvPr>
            <p:ph type="ctrTitle" idx="4294967295"/>
          </p:nvPr>
        </p:nvSpPr>
        <p:spPr>
          <a:xfrm>
            <a:off x="379050" y="0"/>
            <a:ext cx="8263200" cy="79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Select your second specialisation subject:</a:t>
            </a:r>
            <a:endParaRPr>
              <a:solidFill>
                <a:srgbClr val="000000"/>
              </a:solidFill>
            </a:endParaRPr>
          </a:p>
        </p:txBody>
      </p:sp>
      <p:sp>
        <p:nvSpPr>
          <p:cNvPr id="701" name="Google Shape;701;p93"/>
          <p:cNvSpPr txBox="1"/>
          <p:nvPr/>
        </p:nvSpPr>
        <p:spPr>
          <a:xfrm>
            <a:off x="379050" y="922750"/>
            <a:ext cx="8263200" cy="35064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SzPts val="2500"/>
              <a:buFont typeface="Barlow Light"/>
              <a:buChar char="➔"/>
            </a:pPr>
            <a:r>
              <a:rPr lang="en" sz="2100" u="sng">
                <a:solidFill>
                  <a:schemeClr val="hlink"/>
                </a:solidFill>
                <a:latin typeface="Barlow"/>
                <a:ea typeface="Barlow"/>
                <a:cs typeface="Barlow"/>
                <a:sym typeface="Barlow"/>
                <a:hlinkClick r:id="rId3" action="ppaction://hlinksldjump"/>
              </a:rPr>
              <a:t>Accounting</a:t>
            </a:r>
            <a:endParaRPr sz="2100">
              <a:latin typeface="Barlow"/>
              <a:ea typeface="Barlow"/>
              <a:cs typeface="Barlow"/>
              <a:sym typeface="Barlow"/>
            </a:endParaRPr>
          </a:p>
          <a:p>
            <a:pPr marL="457200" lvl="0" indent="-361950" algn="l" rtl="0">
              <a:spcBef>
                <a:spcPts val="0"/>
              </a:spcBef>
              <a:spcAft>
                <a:spcPts val="0"/>
              </a:spcAft>
              <a:buSzPts val="2100"/>
              <a:buFont typeface="Barlow"/>
              <a:buChar char="➔"/>
            </a:pPr>
            <a:r>
              <a:rPr lang="en" sz="2100" u="sng">
                <a:solidFill>
                  <a:schemeClr val="hlink"/>
                </a:solidFill>
                <a:latin typeface="Barlow"/>
                <a:ea typeface="Barlow"/>
                <a:cs typeface="Barlow"/>
                <a:sym typeface="Barlow"/>
                <a:hlinkClick r:id="rId4" action="ppaction://hlinksldjump"/>
              </a:rPr>
              <a:t>Afrikaans</a:t>
            </a:r>
            <a:endParaRPr sz="2100">
              <a:latin typeface="Barlow"/>
              <a:ea typeface="Barlow"/>
              <a:cs typeface="Barlow"/>
              <a:sym typeface="Barlow"/>
            </a:endParaRPr>
          </a:p>
          <a:p>
            <a:pPr marL="457200" lvl="0" indent="-361950" algn="l" rtl="0">
              <a:spcBef>
                <a:spcPts val="0"/>
              </a:spcBef>
              <a:spcAft>
                <a:spcPts val="0"/>
              </a:spcAft>
              <a:buSzPts val="2100"/>
              <a:buFont typeface="Barlow Light"/>
              <a:buChar char="➔"/>
            </a:pPr>
            <a:r>
              <a:rPr lang="en" sz="2100" u="sng">
                <a:latin typeface="Barlow Light"/>
                <a:ea typeface="Barlow Light"/>
                <a:cs typeface="Barlow Light"/>
                <a:sym typeface="Barlow Light"/>
                <a:hlinkClick r:id="rId5" action="ppaction://hlinksldjump"/>
              </a:rPr>
              <a:t>Economics</a:t>
            </a: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6" action="ppaction://hlinksldjump"/>
              </a:rPr>
              <a:t>Computer Application</a:t>
            </a:r>
            <a:r>
              <a:rPr lang="en" sz="2100" u="sng">
                <a:solidFill>
                  <a:schemeClr val="hlink"/>
                </a:solidFill>
                <a:latin typeface="Barlow Light"/>
                <a:ea typeface="Barlow Light"/>
                <a:cs typeface="Barlow Light"/>
                <a:sym typeface="Barlow Light"/>
                <a:hlinkClick r:id="rId6" action="ppaction://hlinksldjump"/>
              </a:rPr>
              <a:t> Technology</a:t>
            </a: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latin typeface="Barlow Light"/>
                <a:ea typeface="Barlow Light"/>
                <a:cs typeface="Barlow Light"/>
                <a:sym typeface="Barlow Light"/>
                <a:hlinkClick r:id="rId7" action="ppaction://hlinksldjump"/>
              </a:rPr>
              <a:t>Engineering graphics and design</a:t>
            </a:r>
            <a:endParaRPr sz="21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100" u="sng">
                <a:latin typeface="Barlow Light"/>
                <a:ea typeface="Barlow Light"/>
                <a:cs typeface="Barlow Light"/>
                <a:sym typeface="Barlow Light"/>
                <a:hlinkClick r:id="rId8" action="ppaction://hlinksldjump"/>
              </a:rPr>
              <a:t>English</a:t>
            </a:r>
            <a:r>
              <a:rPr lang="en" sz="2100">
                <a:latin typeface="Barlow Light"/>
                <a:ea typeface="Barlow Light"/>
                <a:cs typeface="Barlow Light"/>
                <a:sym typeface="Barlow Light"/>
              </a:rPr>
              <a:t> </a:t>
            </a:r>
            <a:r>
              <a:rPr lang="en" sz="1800">
                <a:latin typeface="Barlow Light"/>
                <a:ea typeface="Barlow Light"/>
                <a:cs typeface="Barlow Light"/>
                <a:sym typeface="Barlow Light"/>
              </a:rPr>
              <a:t>(PREREQUISITE = at least 50% for English Home Language in matric OR at least 60% for English First Additional Language in matric)</a:t>
            </a:r>
            <a:endParaRPr sz="18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latin typeface="Barlow Light"/>
                <a:ea typeface="Barlow Light"/>
                <a:cs typeface="Barlow Light"/>
                <a:sym typeface="Barlow Light"/>
                <a:hlinkClick r:id="rId9" action="ppaction://hlinksldjump"/>
              </a:rPr>
              <a:t>Geography</a:t>
            </a:r>
            <a:endParaRPr sz="2100">
              <a:latin typeface="Barlow Light"/>
              <a:ea typeface="Barlow Light"/>
              <a:cs typeface="Barlow Light"/>
              <a:sym typeface="Barlow Light"/>
            </a:endParaRPr>
          </a:p>
          <a:p>
            <a:pPr marL="457200" lvl="0" indent="-317500" algn="l" rtl="0">
              <a:spcBef>
                <a:spcPts val="0"/>
              </a:spcBef>
              <a:spcAft>
                <a:spcPts val="0"/>
              </a:spcAft>
              <a:buSzPts val="1400"/>
              <a:buFont typeface="Barlow Light"/>
              <a:buChar char="➔"/>
            </a:pPr>
            <a:r>
              <a:rPr lang="en" sz="2100" u="sng">
                <a:latin typeface="Barlow Light"/>
                <a:ea typeface="Barlow Light"/>
                <a:cs typeface="Barlow Light"/>
                <a:sym typeface="Barlow Light"/>
                <a:hlinkClick r:id="rId10" action="ppaction://hlinksldjump"/>
              </a:rPr>
              <a:t>Life sciences</a:t>
            </a:r>
            <a:r>
              <a:rPr lang="en" sz="1800">
                <a:latin typeface="Barlow Light"/>
                <a:ea typeface="Barlow Light"/>
                <a:cs typeface="Barlow Light"/>
                <a:sym typeface="Barlow Light"/>
              </a:rPr>
              <a:t> (PREREQUISITE = at least 50% for Life Sciences in </a:t>
            </a:r>
            <a:r>
              <a:rPr lang="en" sz="1800">
                <a:solidFill>
                  <a:srgbClr val="FFFFFF"/>
                </a:solidFill>
                <a:latin typeface="Barlow Light"/>
                <a:ea typeface="Barlow Light"/>
                <a:cs typeface="Barlow Light"/>
                <a:sym typeface="Barlow Light"/>
              </a:rPr>
              <a:t>matric)</a:t>
            </a:r>
            <a:endParaRPr sz="1800">
              <a:solidFill>
                <a:srgbClr val="FFFFFF"/>
              </a:solidFill>
              <a:latin typeface="Barlow Light"/>
              <a:ea typeface="Barlow Light"/>
              <a:cs typeface="Barlow Light"/>
              <a:sym typeface="Barlow Light"/>
            </a:endParaRPr>
          </a:p>
          <a:p>
            <a:pPr marL="457200" lvl="0" indent="0" algn="l" rtl="0">
              <a:spcBef>
                <a:spcPts val="0"/>
              </a:spcBef>
              <a:spcAft>
                <a:spcPts val="0"/>
              </a:spcAft>
              <a:buNone/>
            </a:pPr>
            <a:endParaRPr sz="1800">
              <a:latin typeface="Barlow Light"/>
              <a:ea typeface="Barlow Light"/>
              <a:cs typeface="Barlow Light"/>
              <a:sym typeface="Barlow Light"/>
            </a:endParaRPr>
          </a:p>
          <a:p>
            <a:pPr marL="457200" lvl="0" indent="0" algn="l" rtl="0">
              <a:spcBef>
                <a:spcPts val="0"/>
              </a:spcBef>
              <a:spcAft>
                <a:spcPts val="0"/>
              </a:spcAft>
              <a:buNone/>
            </a:pPr>
            <a:endParaRPr sz="2100">
              <a:latin typeface="Barlow Light"/>
              <a:ea typeface="Barlow Light"/>
              <a:cs typeface="Barlow Light"/>
              <a:sym typeface="Barlow Light"/>
            </a:endParaRPr>
          </a:p>
        </p:txBody>
      </p:sp>
      <p:sp>
        <p:nvSpPr>
          <p:cNvPr id="702" name="Google Shape;702;p9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6"/>
        <p:cNvGrpSpPr/>
        <p:nvPr/>
      </p:nvGrpSpPr>
      <p:grpSpPr>
        <a:xfrm>
          <a:off x="0" y="0"/>
          <a:ext cx="0" cy="0"/>
          <a:chOff x="0" y="0"/>
          <a:chExt cx="0" cy="0"/>
        </a:xfrm>
      </p:grpSpPr>
      <p:sp>
        <p:nvSpPr>
          <p:cNvPr id="707" name="Google Shape;707;p9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82</a:t>
            </a:fld>
            <a:endParaRPr>
              <a:solidFill>
                <a:schemeClr val="accent6"/>
              </a:solidFill>
              <a:latin typeface="Lato"/>
              <a:ea typeface="Lato"/>
              <a:cs typeface="Lato"/>
              <a:sym typeface="Lato"/>
            </a:endParaRPr>
          </a:p>
        </p:txBody>
      </p:sp>
      <p:sp>
        <p:nvSpPr>
          <p:cNvPr id="708" name="Google Shape;708;p9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09" name="Google Shape;709;p9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MLIT111 (Mathematical Literacy)</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MLIT121 (Mathematical Literacy)</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0" lvl="0" indent="0" algn="l" rtl="0">
              <a:spcBef>
                <a:spcPts val="60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3"/>
        <p:cNvGrpSpPr/>
        <p:nvPr/>
      </p:nvGrpSpPr>
      <p:grpSpPr>
        <a:xfrm>
          <a:off x="0" y="0"/>
          <a:ext cx="0" cy="0"/>
          <a:chOff x="0" y="0"/>
          <a:chExt cx="0" cy="0"/>
        </a:xfrm>
      </p:grpSpPr>
      <p:sp>
        <p:nvSpPr>
          <p:cNvPr id="714" name="Google Shape;714;p95"/>
          <p:cNvSpPr txBox="1">
            <a:spLocks noGrp="1"/>
          </p:cNvSpPr>
          <p:nvPr>
            <p:ph type="ctrTitle" idx="4294967295"/>
          </p:nvPr>
        </p:nvSpPr>
        <p:spPr>
          <a:xfrm>
            <a:off x="539025" y="445450"/>
            <a:ext cx="87519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Select your second specialisation subject J16:</a:t>
            </a:r>
            <a:endParaRPr sz="2500"/>
          </a:p>
        </p:txBody>
      </p:sp>
      <p:sp>
        <p:nvSpPr>
          <p:cNvPr id="715" name="Google Shape;715;p95"/>
          <p:cNvSpPr txBox="1">
            <a:spLocks noGrp="1"/>
          </p:cNvSpPr>
          <p:nvPr>
            <p:ph type="subTitle" idx="4294967295"/>
          </p:nvPr>
        </p:nvSpPr>
        <p:spPr>
          <a:xfrm>
            <a:off x="367225" y="749250"/>
            <a:ext cx="7693500" cy="43314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Clr>
                <a:srgbClr val="000000"/>
              </a:buClr>
              <a:buSzPts val="2200"/>
              <a:buChar char="●"/>
            </a:pPr>
            <a:r>
              <a:rPr lang="en" sz="2200" u="sng">
                <a:solidFill>
                  <a:schemeClr val="hlink"/>
                </a:solidFill>
                <a:hlinkClick r:id="rId3" action="ppaction://hlinksldjump"/>
              </a:rPr>
              <a:t>Mathematical literacy</a:t>
            </a:r>
            <a:r>
              <a:rPr lang="en" sz="2200">
                <a:solidFill>
                  <a:srgbClr val="000000"/>
                </a:solidFill>
              </a:rPr>
              <a:t> </a:t>
            </a:r>
            <a:endParaRPr sz="2200">
              <a:solidFill>
                <a:srgbClr val="000000"/>
              </a:solidFill>
            </a:endParaRPr>
          </a:p>
          <a:p>
            <a:pPr marL="457200" lvl="0" indent="-368300" algn="l" rtl="0">
              <a:spcBef>
                <a:spcPts val="600"/>
              </a:spcBef>
              <a:spcAft>
                <a:spcPts val="0"/>
              </a:spcAft>
              <a:buClr>
                <a:srgbClr val="000000"/>
              </a:buClr>
              <a:buSzPts val="2200"/>
              <a:buChar char="●"/>
            </a:pPr>
            <a:r>
              <a:rPr lang="en" sz="2200" u="sng">
                <a:solidFill>
                  <a:srgbClr val="000000"/>
                </a:solidFill>
                <a:hlinkClick r:id="rId4" action="ppaction://hlinksldjump">
                  <a:extLst>
                    <a:ext uri="{A12FA001-AC4F-418D-AE19-62706E023703}">
                      <ahyp:hlinkClr xmlns:ahyp="http://schemas.microsoft.com/office/drawing/2018/hyperlinkcolor" val="tx"/>
                    </a:ext>
                  </a:extLst>
                </a:hlinkClick>
              </a:rPr>
              <a:t>Business studies</a:t>
            </a:r>
            <a:endParaRPr sz="2200">
              <a:solidFill>
                <a:srgbClr val="000000"/>
              </a:solidFill>
            </a:endParaRPr>
          </a:p>
          <a:p>
            <a:pPr marL="457200" lvl="0" indent="-368300" algn="l" rtl="0">
              <a:spcBef>
                <a:spcPts val="600"/>
              </a:spcBef>
              <a:spcAft>
                <a:spcPts val="0"/>
              </a:spcAft>
              <a:buClr>
                <a:srgbClr val="000000"/>
              </a:buClr>
              <a:buSzPts val="2200"/>
              <a:buChar char="●"/>
            </a:pPr>
            <a:r>
              <a:rPr lang="en" sz="2200" u="sng">
                <a:solidFill>
                  <a:srgbClr val="000000"/>
                </a:solidFill>
                <a:hlinkClick r:id="rId5" action="ppaction://hlinksldjump">
                  <a:extLst>
                    <a:ext uri="{A12FA001-AC4F-418D-AE19-62706E023703}">
                      <ahyp:hlinkClr xmlns:ahyp="http://schemas.microsoft.com/office/drawing/2018/hyperlinkcolor" val="tx"/>
                    </a:ext>
                  </a:extLst>
                </a:hlinkClick>
              </a:rPr>
              <a:t>Computer applications technology</a:t>
            </a:r>
            <a:r>
              <a:rPr lang="en" sz="2200">
                <a:solidFill>
                  <a:srgbClr val="000000"/>
                </a:solidFill>
              </a:rPr>
              <a:t> (CAT)</a:t>
            </a:r>
            <a:endParaRPr sz="2200">
              <a:solidFill>
                <a:srgbClr val="000000"/>
              </a:solidFill>
            </a:endParaRPr>
          </a:p>
          <a:p>
            <a:pPr marL="457200" lvl="0" indent="-368300" algn="l" rtl="0">
              <a:spcBef>
                <a:spcPts val="600"/>
              </a:spcBef>
              <a:spcAft>
                <a:spcPts val="0"/>
              </a:spcAft>
              <a:buClr>
                <a:srgbClr val="000000"/>
              </a:buClr>
              <a:buSzPts val="2200"/>
              <a:buChar char="●"/>
            </a:pPr>
            <a:r>
              <a:rPr lang="en" sz="2200" u="sng">
                <a:solidFill>
                  <a:srgbClr val="000000"/>
                </a:solidFill>
                <a:hlinkClick r:id="rId6" action="ppaction://hlinksldjump">
                  <a:extLst>
                    <a:ext uri="{A12FA001-AC4F-418D-AE19-62706E023703}">
                      <ahyp:hlinkClr xmlns:ahyp="http://schemas.microsoft.com/office/drawing/2018/hyperlinkcolor" val="tx"/>
                    </a:ext>
                  </a:extLst>
                </a:hlinkClick>
              </a:rPr>
              <a:t>Economics</a:t>
            </a:r>
            <a:endParaRPr sz="2200">
              <a:solidFill>
                <a:srgbClr val="000000"/>
              </a:solidFill>
            </a:endParaRPr>
          </a:p>
          <a:p>
            <a:pPr marL="457200" lvl="0" indent="-381000" algn="l" rtl="0">
              <a:spcBef>
                <a:spcPts val="600"/>
              </a:spcBef>
              <a:spcAft>
                <a:spcPts val="0"/>
              </a:spcAft>
              <a:buClr>
                <a:srgbClr val="000000"/>
              </a:buClr>
              <a:buSzPts val="2400"/>
              <a:buChar char="●"/>
            </a:pPr>
            <a:r>
              <a:rPr lang="en" sz="2200" u="sng">
                <a:solidFill>
                  <a:srgbClr val="000000"/>
                </a:solidFill>
                <a:hlinkClick r:id="rId7" action="ppaction://hlinksldjump">
                  <a:extLst>
                    <a:ext uri="{A12FA001-AC4F-418D-AE19-62706E023703}">
                      <ahyp:hlinkClr xmlns:ahyp="http://schemas.microsoft.com/office/drawing/2018/hyperlinkcolor" val="tx"/>
                    </a:ext>
                  </a:extLst>
                </a:hlinkClick>
              </a:rPr>
              <a:t>English</a:t>
            </a:r>
            <a:r>
              <a:rPr lang="en" sz="2200">
                <a:solidFill>
                  <a:srgbClr val="000000"/>
                </a:solidFill>
              </a:rPr>
              <a:t> </a:t>
            </a:r>
            <a:r>
              <a:rPr lang="en" sz="1300">
                <a:solidFill>
                  <a:srgbClr val="000000"/>
                </a:solidFill>
              </a:rPr>
              <a:t>(PREREQUISITE = at least 50% for English Home Language in matric OR at least 60% for English First Additional Language in matric)</a:t>
            </a:r>
            <a:endParaRPr sz="1300">
              <a:solidFill>
                <a:srgbClr val="000000"/>
              </a:solidFill>
            </a:endParaRPr>
          </a:p>
          <a:p>
            <a:pPr marL="457200" lvl="0" indent="-368300" algn="l" rtl="0">
              <a:spcBef>
                <a:spcPts val="600"/>
              </a:spcBef>
              <a:spcAft>
                <a:spcPts val="0"/>
              </a:spcAft>
              <a:buClr>
                <a:srgbClr val="000000"/>
              </a:buClr>
              <a:buSzPts val="2200"/>
              <a:buChar char="●"/>
            </a:pPr>
            <a:r>
              <a:rPr lang="en" sz="2200" u="sng">
                <a:solidFill>
                  <a:schemeClr val="hlink"/>
                </a:solidFill>
                <a:hlinkClick r:id="rId8" action="ppaction://hlinksldjump"/>
              </a:rPr>
              <a:t>Sesotho</a:t>
            </a:r>
            <a:r>
              <a:rPr lang="en" sz="2200">
                <a:solidFill>
                  <a:srgbClr val="000000"/>
                </a:solidFill>
              </a:rPr>
              <a:t> </a:t>
            </a:r>
            <a:r>
              <a:rPr lang="en" sz="1300">
                <a:solidFill>
                  <a:srgbClr val="000000"/>
                </a:solidFill>
              </a:rPr>
              <a:t>(PREREQUISITE = at least 50% for Sesotho Home Language in matric)</a:t>
            </a:r>
            <a:endParaRPr sz="2200">
              <a:solidFill>
                <a:srgbClr val="000000"/>
              </a:solidFill>
            </a:endParaRPr>
          </a:p>
          <a:p>
            <a:pPr marL="457200" lvl="0" indent="-368300" algn="l" rtl="0">
              <a:spcBef>
                <a:spcPts val="600"/>
              </a:spcBef>
              <a:spcAft>
                <a:spcPts val="0"/>
              </a:spcAft>
              <a:buClr>
                <a:srgbClr val="000000"/>
              </a:buClr>
              <a:buSzPts val="2200"/>
              <a:buChar char="●"/>
            </a:pPr>
            <a:r>
              <a:rPr lang="en" sz="2200" u="sng">
                <a:solidFill>
                  <a:srgbClr val="000000"/>
                </a:solidFill>
                <a:hlinkClick r:id="rId9" action="ppaction://hlinksldjump">
                  <a:extLst>
                    <a:ext uri="{A12FA001-AC4F-418D-AE19-62706E023703}">
                      <ahyp:hlinkClr xmlns:ahyp="http://schemas.microsoft.com/office/drawing/2018/hyperlinkcolor" val="tx"/>
                    </a:ext>
                  </a:extLst>
                </a:hlinkClick>
              </a:rPr>
              <a:t>Physical sciences</a:t>
            </a:r>
            <a:r>
              <a:rPr lang="en" sz="2200">
                <a:solidFill>
                  <a:srgbClr val="000000"/>
                </a:solidFill>
              </a:rPr>
              <a:t> </a:t>
            </a:r>
            <a:r>
              <a:rPr lang="en" sz="1300">
                <a:solidFill>
                  <a:srgbClr val="000000"/>
                </a:solidFill>
              </a:rPr>
              <a:t>(PREREQUISITE = at least 50% for Physical Science in matric)</a:t>
            </a:r>
            <a:endParaRPr sz="2200">
              <a:solidFill>
                <a:srgbClr val="000000"/>
              </a:solidFill>
            </a:endParaRPr>
          </a:p>
        </p:txBody>
      </p:sp>
      <p:sp>
        <p:nvSpPr>
          <p:cNvPr id="716" name="Google Shape;716;p9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0"/>
        <p:cNvGrpSpPr/>
        <p:nvPr/>
      </p:nvGrpSpPr>
      <p:grpSpPr>
        <a:xfrm>
          <a:off x="0" y="0"/>
          <a:ext cx="0" cy="0"/>
          <a:chOff x="0" y="0"/>
          <a:chExt cx="0" cy="0"/>
        </a:xfrm>
      </p:grpSpPr>
      <p:sp>
        <p:nvSpPr>
          <p:cNvPr id="721" name="Google Shape;721;p9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84</a:t>
            </a:fld>
            <a:endParaRPr>
              <a:solidFill>
                <a:schemeClr val="accent6"/>
              </a:solidFill>
              <a:latin typeface="Lato"/>
              <a:ea typeface="Lato"/>
              <a:cs typeface="Lato"/>
              <a:sym typeface="Lato"/>
            </a:endParaRPr>
          </a:p>
        </p:txBody>
      </p:sp>
      <p:sp>
        <p:nvSpPr>
          <p:cNvPr id="722" name="Google Shape;722;p9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23" name="Google Shape;723;p9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FETP111 (Processing in technology for education)</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0" lvl="0" indent="0" algn="l" rtl="0">
              <a:spcBef>
                <a:spcPts val="600"/>
              </a:spcBef>
              <a:spcAft>
                <a:spcPts val="0"/>
              </a:spcAft>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7"/>
        <p:cNvGrpSpPr/>
        <p:nvPr/>
      </p:nvGrpSpPr>
      <p:grpSpPr>
        <a:xfrm>
          <a:off x="0" y="0"/>
          <a:ext cx="0" cy="0"/>
          <a:chOff x="0" y="0"/>
          <a:chExt cx="0" cy="0"/>
        </a:xfrm>
      </p:grpSpPr>
      <p:sp>
        <p:nvSpPr>
          <p:cNvPr id="728" name="Google Shape;728;p9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85</a:t>
            </a:fld>
            <a:endParaRPr>
              <a:solidFill>
                <a:schemeClr val="accent6"/>
              </a:solidFill>
              <a:latin typeface="Lato"/>
              <a:ea typeface="Lato"/>
              <a:cs typeface="Lato"/>
              <a:sym typeface="Lato"/>
            </a:endParaRPr>
          </a:p>
        </p:txBody>
      </p:sp>
      <p:sp>
        <p:nvSpPr>
          <p:cNvPr id="729" name="Google Shape;729;p9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30" name="Google Shape;730;p9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FETP111 (Processing in technology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0" lvl="0" indent="0" algn="l" rtl="0">
              <a:spcBef>
                <a:spcPts val="60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4"/>
        <p:cNvGrpSpPr/>
        <p:nvPr/>
      </p:nvGrpSpPr>
      <p:grpSpPr>
        <a:xfrm>
          <a:off x="0" y="0"/>
          <a:ext cx="0" cy="0"/>
          <a:chOff x="0" y="0"/>
          <a:chExt cx="0" cy="0"/>
        </a:xfrm>
      </p:grpSpPr>
      <p:sp>
        <p:nvSpPr>
          <p:cNvPr id="735" name="Google Shape;735;p9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86</a:t>
            </a:fld>
            <a:endParaRPr>
              <a:solidFill>
                <a:schemeClr val="accent6"/>
              </a:solidFill>
              <a:latin typeface="Lato"/>
              <a:ea typeface="Lato"/>
              <a:cs typeface="Lato"/>
              <a:sym typeface="Lato"/>
            </a:endParaRPr>
          </a:p>
        </p:txBody>
      </p:sp>
      <p:sp>
        <p:nvSpPr>
          <p:cNvPr id="736" name="Google Shape;736;p9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37" name="Google Shape;737;p9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FETP111 (Processing in technology for education)</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0" lvl="0" indent="0" algn="l" rtl="0">
              <a:spcBef>
                <a:spcPts val="60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1"/>
        <p:cNvGrpSpPr/>
        <p:nvPr/>
      </p:nvGrpSpPr>
      <p:grpSpPr>
        <a:xfrm>
          <a:off x="0" y="0"/>
          <a:ext cx="0" cy="0"/>
          <a:chOff x="0" y="0"/>
          <a:chExt cx="0" cy="0"/>
        </a:xfrm>
      </p:grpSpPr>
      <p:sp>
        <p:nvSpPr>
          <p:cNvPr id="742" name="Google Shape;742;p9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87</a:t>
            </a:fld>
            <a:endParaRPr>
              <a:solidFill>
                <a:schemeClr val="accent6"/>
              </a:solidFill>
              <a:latin typeface="Lato"/>
              <a:ea typeface="Lato"/>
              <a:cs typeface="Lato"/>
              <a:sym typeface="Lato"/>
            </a:endParaRPr>
          </a:p>
        </p:txBody>
      </p:sp>
      <p:sp>
        <p:nvSpPr>
          <p:cNvPr id="743" name="Google Shape;743;p9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44" name="Google Shape;744;p9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FETP111 (Processing in technology for education)</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0" lvl="0" indent="0" algn="l" rtl="0">
              <a:spcBef>
                <a:spcPts val="60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8"/>
        <p:cNvGrpSpPr/>
        <p:nvPr/>
      </p:nvGrpSpPr>
      <p:grpSpPr>
        <a:xfrm>
          <a:off x="0" y="0"/>
          <a:ext cx="0" cy="0"/>
          <a:chOff x="0" y="0"/>
          <a:chExt cx="0" cy="0"/>
        </a:xfrm>
      </p:grpSpPr>
      <p:sp>
        <p:nvSpPr>
          <p:cNvPr id="749" name="Google Shape;749;p100"/>
          <p:cNvSpPr txBox="1">
            <a:spLocks noGrp="1"/>
          </p:cNvSpPr>
          <p:nvPr>
            <p:ph type="ctrTitle" idx="4294967295"/>
          </p:nvPr>
        </p:nvSpPr>
        <p:spPr>
          <a:xfrm>
            <a:off x="1343650" y="272525"/>
            <a:ext cx="6979500" cy="134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	Select your second specialisation subject (J21):</a:t>
            </a:r>
            <a:endParaRPr sz="3800"/>
          </a:p>
        </p:txBody>
      </p:sp>
      <p:sp>
        <p:nvSpPr>
          <p:cNvPr id="750" name="Google Shape;750;p100"/>
          <p:cNvSpPr txBox="1"/>
          <p:nvPr/>
        </p:nvSpPr>
        <p:spPr>
          <a:xfrm>
            <a:off x="334275" y="1618625"/>
            <a:ext cx="8084400" cy="19737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Barlow Light"/>
              <a:buChar char="★"/>
            </a:pPr>
            <a:r>
              <a:rPr lang="en" sz="2000" u="sng">
                <a:latin typeface="Barlow"/>
                <a:ea typeface="Barlow"/>
                <a:cs typeface="Barlow"/>
                <a:sym typeface="Barlow"/>
                <a:hlinkClick r:id="rId3" action="ppaction://hlinksldjump"/>
              </a:rPr>
              <a:t>Computer applications technology</a:t>
            </a:r>
            <a:r>
              <a:rPr lang="en" sz="2000">
                <a:latin typeface="Barlow"/>
                <a:ea typeface="Barlow"/>
                <a:cs typeface="Barlow"/>
                <a:sym typeface="Barlow"/>
              </a:rPr>
              <a:t> (CAT)</a:t>
            </a:r>
            <a:endParaRPr sz="2000">
              <a:latin typeface="Barlow"/>
              <a:ea typeface="Barlow"/>
              <a:cs typeface="Barlow"/>
              <a:sym typeface="Barlow"/>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4" action="ppaction://hlinksldjump"/>
              </a:rPr>
              <a:t>Economics</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5" action="ppaction://hlinksldjump"/>
              </a:rPr>
              <a:t>Engineering graphics and design</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6" action="ppaction://hlinksldjump"/>
              </a:rPr>
              <a:t>English</a:t>
            </a:r>
            <a:r>
              <a:rPr lang="en" sz="1500">
                <a:latin typeface="Barlow Light"/>
                <a:ea typeface="Barlow Light"/>
                <a:cs typeface="Barlow Light"/>
                <a:sym typeface="Barlow Light"/>
              </a:rPr>
              <a:t>  (PREREQUISITE = at least 50% for English Home Language in matric OR at least 60% for English First Additional Language in matric)</a:t>
            </a:r>
            <a:endParaRPr sz="15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7" action="ppaction://hlinksldjump"/>
              </a:rPr>
              <a:t>Geography</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8" action="ppaction://hlinksldjump"/>
              </a:rPr>
              <a:t>Life sciences</a:t>
            </a:r>
            <a:r>
              <a:rPr lang="en" sz="2000">
                <a:latin typeface="Barlow Light"/>
                <a:ea typeface="Barlow Light"/>
                <a:cs typeface="Barlow Light"/>
                <a:sym typeface="Barlow Light"/>
              </a:rPr>
              <a:t> </a:t>
            </a:r>
            <a:r>
              <a:rPr lang="en" sz="1500">
                <a:latin typeface="Barlow Light"/>
                <a:ea typeface="Barlow Light"/>
                <a:cs typeface="Barlow Light"/>
                <a:sym typeface="Barlow Light"/>
              </a:rPr>
              <a:t>(PREREQUISITE = at least 50% for Life Sciences in matric)</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9" action="ppaction://hlinksldjump"/>
              </a:rPr>
              <a:t>Life orientation</a:t>
            </a:r>
            <a:r>
              <a:rPr lang="en" sz="2000">
                <a:latin typeface="Barlow Light"/>
                <a:ea typeface="Barlow Light"/>
                <a:cs typeface="Barlow Light"/>
                <a:sym typeface="Barlow Light"/>
              </a:rPr>
              <a:t> </a:t>
            </a:r>
            <a:r>
              <a:rPr lang="en" sz="1500">
                <a:latin typeface="Barlow Light"/>
                <a:ea typeface="Barlow Light"/>
                <a:cs typeface="Barlow Light"/>
                <a:sym typeface="Barlow Light"/>
              </a:rPr>
              <a:t>(PREREQUISITE = at least 50% for Life Orientation in matric)</a:t>
            </a:r>
            <a:endParaRPr sz="1500">
              <a:latin typeface="Barlow Light"/>
              <a:ea typeface="Barlow Light"/>
              <a:cs typeface="Barlow Light"/>
              <a:sym typeface="Barlow Light"/>
            </a:endParaRPr>
          </a:p>
          <a:p>
            <a:pPr marL="0" lvl="0" indent="0" algn="l" rtl="0">
              <a:spcBef>
                <a:spcPts val="0"/>
              </a:spcBef>
              <a:spcAft>
                <a:spcPts val="0"/>
              </a:spcAft>
              <a:buNone/>
            </a:pPr>
            <a:endParaRPr sz="2000">
              <a:latin typeface="Barlow Light"/>
              <a:ea typeface="Barlow Light"/>
              <a:cs typeface="Barlow Light"/>
              <a:sym typeface="Barlow Light"/>
            </a:endParaRPr>
          </a:p>
        </p:txBody>
      </p:sp>
      <p:sp>
        <p:nvSpPr>
          <p:cNvPr id="751" name="Google Shape;751;p10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5"/>
        <p:cNvGrpSpPr/>
        <p:nvPr/>
      </p:nvGrpSpPr>
      <p:grpSpPr>
        <a:xfrm>
          <a:off x="0" y="0"/>
          <a:ext cx="0" cy="0"/>
          <a:chOff x="0" y="0"/>
          <a:chExt cx="0" cy="0"/>
        </a:xfrm>
      </p:grpSpPr>
      <p:sp>
        <p:nvSpPr>
          <p:cNvPr id="756" name="Google Shape;756;p10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89</a:t>
            </a:fld>
            <a:endParaRPr>
              <a:solidFill>
                <a:schemeClr val="accent6"/>
              </a:solidFill>
              <a:latin typeface="Lato"/>
              <a:ea typeface="Lato"/>
              <a:cs typeface="Lato"/>
              <a:sym typeface="Lato"/>
            </a:endParaRPr>
          </a:p>
        </p:txBody>
      </p:sp>
      <p:sp>
        <p:nvSpPr>
          <p:cNvPr id="757" name="Google Shape;757;p10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58" name="Google Shape;758;p10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CATE112 (Computer applications technology)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CATE122 (Computer applications technology)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Modules for which you should register for the year</a:t>
            </a:r>
            <a:endParaRPr/>
          </a:p>
        </p:txBody>
      </p:sp>
      <p:sp>
        <p:nvSpPr>
          <p:cNvPr id="198" name="Google Shape;198;p21"/>
          <p:cNvSpPr txBox="1">
            <a:spLocks noGrp="1"/>
          </p:cNvSpPr>
          <p:nvPr>
            <p:ph type="body" idx="2"/>
          </p:nvPr>
        </p:nvSpPr>
        <p:spPr>
          <a:xfrm>
            <a:off x="990600" y="1599700"/>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AFRE112 (Afrikaans)</a:t>
            </a:r>
            <a:endParaRPr sz="2000"/>
          </a:p>
          <a:p>
            <a:pPr marL="457200" lvl="0" indent="-355600" algn="l" rtl="0">
              <a:spcBef>
                <a:spcPts val="600"/>
              </a:spcBef>
              <a:spcAft>
                <a:spcPts val="0"/>
              </a:spcAft>
              <a:buSzPts val="2000"/>
              <a:buChar char="★"/>
            </a:pPr>
            <a:r>
              <a:rPr lang="en" sz="2000"/>
              <a:t>CATE112 (Computer applications technology)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CATE122 (Computer applications technology)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
        <p:nvSpPr>
          <p:cNvPr id="199" name="Google Shape;199;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a:t>
            </a:fld>
            <a:endParaRPr>
              <a:solidFill>
                <a:schemeClr val="accent6"/>
              </a:solidFill>
              <a:latin typeface="Lato"/>
              <a:ea typeface="Lato"/>
              <a:cs typeface="Lato"/>
              <a:sym typeface="Lato"/>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2"/>
        <p:cNvGrpSpPr/>
        <p:nvPr/>
      </p:nvGrpSpPr>
      <p:grpSpPr>
        <a:xfrm>
          <a:off x="0" y="0"/>
          <a:ext cx="0" cy="0"/>
          <a:chOff x="0" y="0"/>
          <a:chExt cx="0" cy="0"/>
        </a:xfrm>
      </p:grpSpPr>
      <p:sp>
        <p:nvSpPr>
          <p:cNvPr id="763" name="Google Shape;763;p10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90</a:t>
            </a:fld>
            <a:endParaRPr>
              <a:solidFill>
                <a:schemeClr val="accent6"/>
              </a:solidFill>
              <a:latin typeface="Lato"/>
              <a:ea typeface="Lato"/>
              <a:cs typeface="Lato"/>
              <a:sym typeface="Lato"/>
            </a:endParaRPr>
          </a:p>
        </p:txBody>
      </p:sp>
      <p:sp>
        <p:nvSpPr>
          <p:cNvPr id="764" name="Google Shape;764;p10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65" name="Google Shape;765;p10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AFRE 112 (Afrikaans)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AFRE122 (Afrikaans)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9"/>
        <p:cNvGrpSpPr/>
        <p:nvPr/>
      </p:nvGrpSpPr>
      <p:grpSpPr>
        <a:xfrm>
          <a:off x="0" y="0"/>
          <a:ext cx="0" cy="0"/>
          <a:chOff x="0" y="0"/>
          <a:chExt cx="0" cy="0"/>
        </a:xfrm>
      </p:grpSpPr>
      <p:sp>
        <p:nvSpPr>
          <p:cNvPr id="770" name="Google Shape;770;p10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91</a:t>
            </a:fld>
            <a:endParaRPr>
              <a:solidFill>
                <a:schemeClr val="accent6"/>
              </a:solidFill>
              <a:latin typeface="Lato"/>
              <a:ea typeface="Lato"/>
              <a:cs typeface="Lato"/>
              <a:sym typeface="Lato"/>
            </a:endParaRPr>
          </a:p>
        </p:txBody>
      </p:sp>
      <p:sp>
        <p:nvSpPr>
          <p:cNvPr id="771" name="Google Shape;771;p10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72" name="Google Shape;772;p103"/>
          <p:cNvSpPr txBox="1">
            <a:spLocks noGrp="1"/>
          </p:cNvSpPr>
          <p:nvPr>
            <p:ph type="body" idx="2"/>
          </p:nvPr>
        </p:nvSpPr>
        <p:spPr>
          <a:xfrm>
            <a:off x="990450" y="14009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6"/>
        <p:cNvGrpSpPr/>
        <p:nvPr/>
      </p:nvGrpSpPr>
      <p:grpSpPr>
        <a:xfrm>
          <a:off x="0" y="0"/>
          <a:ext cx="0" cy="0"/>
          <a:chOff x="0" y="0"/>
          <a:chExt cx="0" cy="0"/>
        </a:xfrm>
      </p:grpSpPr>
      <p:sp>
        <p:nvSpPr>
          <p:cNvPr id="777" name="Google Shape;777;p10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92</a:t>
            </a:fld>
            <a:endParaRPr>
              <a:solidFill>
                <a:schemeClr val="accent6"/>
              </a:solidFill>
              <a:latin typeface="Lato"/>
              <a:ea typeface="Lato"/>
              <a:cs typeface="Lato"/>
              <a:sym typeface="Lato"/>
            </a:endParaRPr>
          </a:p>
        </p:txBody>
      </p:sp>
      <p:sp>
        <p:nvSpPr>
          <p:cNvPr id="778" name="Google Shape;778;p10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79" name="Google Shape;779;p10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EGDE113 (Engineering graphics and design)</a:t>
            </a:r>
            <a:endParaRPr sz="2000"/>
          </a:p>
          <a:p>
            <a:pPr marL="457200" lvl="0" indent="-355600" algn="l" rtl="0">
              <a:spcBef>
                <a:spcPts val="600"/>
              </a:spcBef>
              <a:spcAft>
                <a:spcPts val="0"/>
              </a:spcAft>
              <a:buSzPts val="2000"/>
              <a:buChar char="★"/>
            </a:pPr>
            <a:r>
              <a:rPr lang="en" sz="2000"/>
              <a:t>FETP111 (Processing in technology for education)</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EGDE123 (Engineering graphics and design)</a:t>
            </a:r>
            <a:endParaRPr sz="2000"/>
          </a:p>
          <a:p>
            <a:pPr marL="457200" lvl="0" indent="-355600" algn="l" rtl="0">
              <a:spcBef>
                <a:spcPts val="600"/>
              </a:spcBef>
              <a:spcAft>
                <a:spcPts val="0"/>
              </a:spcAft>
              <a:buSzPts val="2000"/>
              <a:buChar char="★"/>
            </a:pPr>
            <a:r>
              <a:rPr lang="en" sz="2000"/>
              <a:t>FETM121 (Mechanical technology for teachers)</a:t>
            </a:r>
            <a:endParaRPr sz="2000"/>
          </a:p>
          <a:p>
            <a:pPr marL="0" lvl="0" indent="0" algn="l" rtl="0">
              <a:spcBef>
                <a:spcPts val="60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3"/>
        <p:cNvGrpSpPr/>
        <p:nvPr/>
      </p:nvGrpSpPr>
      <p:grpSpPr>
        <a:xfrm>
          <a:off x="0" y="0"/>
          <a:ext cx="0" cy="0"/>
          <a:chOff x="0" y="0"/>
          <a:chExt cx="0" cy="0"/>
        </a:xfrm>
      </p:grpSpPr>
      <p:sp>
        <p:nvSpPr>
          <p:cNvPr id="784" name="Google Shape;784;p10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93</a:t>
            </a:fld>
            <a:endParaRPr>
              <a:solidFill>
                <a:schemeClr val="accent6"/>
              </a:solidFill>
              <a:latin typeface="Lato"/>
              <a:ea typeface="Lato"/>
              <a:cs typeface="Lato"/>
              <a:sym typeface="Lato"/>
            </a:endParaRPr>
          </a:p>
        </p:txBody>
      </p:sp>
      <p:sp>
        <p:nvSpPr>
          <p:cNvPr id="785" name="Google Shape;785;p10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86" name="Google Shape;786;p10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0"/>
        <p:cNvGrpSpPr/>
        <p:nvPr/>
      </p:nvGrpSpPr>
      <p:grpSpPr>
        <a:xfrm>
          <a:off x="0" y="0"/>
          <a:ext cx="0" cy="0"/>
          <a:chOff x="0" y="0"/>
          <a:chExt cx="0" cy="0"/>
        </a:xfrm>
      </p:grpSpPr>
      <p:sp>
        <p:nvSpPr>
          <p:cNvPr id="791" name="Google Shape;791;p10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94</a:t>
            </a:fld>
            <a:endParaRPr>
              <a:solidFill>
                <a:schemeClr val="accent6"/>
              </a:solidFill>
              <a:latin typeface="Lato"/>
              <a:ea typeface="Lato"/>
              <a:cs typeface="Lato"/>
              <a:sym typeface="Lato"/>
            </a:endParaRPr>
          </a:p>
        </p:txBody>
      </p:sp>
      <p:sp>
        <p:nvSpPr>
          <p:cNvPr id="792" name="Google Shape;792;p10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93" name="Google Shape;793;p10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GEOE (Geography)</a:t>
            </a:r>
            <a:endParaRPr sz="2000"/>
          </a:p>
          <a:p>
            <a:pPr marL="457200" lvl="0" indent="-355600" algn="l" rtl="0">
              <a:spcBef>
                <a:spcPts val="600"/>
              </a:spcBef>
              <a:spcAft>
                <a:spcPts val="0"/>
              </a:spcAft>
              <a:buSzPts val="2000"/>
              <a:buChar char="★"/>
            </a:pPr>
            <a:r>
              <a:rPr lang="en" sz="2000"/>
              <a:t>NSSP121 (Natural sciences)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7"/>
        <p:cNvGrpSpPr/>
        <p:nvPr/>
      </p:nvGrpSpPr>
      <p:grpSpPr>
        <a:xfrm>
          <a:off x="0" y="0"/>
          <a:ext cx="0" cy="0"/>
          <a:chOff x="0" y="0"/>
          <a:chExt cx="0" cy="0"/>
        </a:xfrm>
      </p:grpSpPr>
      <p:sp>
        <p:nvSpPr>
          <p:cNvPr id="798" name="Google Shape;798;p10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95</a:t>
            </a:fld>
            <a:endParaRPr>
              <a:solidFill>
                <a:schemeClr val="accent6"/>
              </a:solidFill>
              <a:latin typeface="Lato"/>
              <a:ea typeface="Lato"/>
              <a:cs typeface="Lato"/>
              <a:sym typeface="Lato"/>
            </a:endParaRPr>
          </a:p>
        </p:txBody>
      </p:sp>
      <p:sp>
        <p:nvSpPr>
          <p:cNvPr id="799" name="Google Shape;799;p10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00" name="Google Shape;800;p10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NSSP112 (Natural sciences)</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LIFE122 (Life sciences)</a:t>
            </a:r>
            <a:endParaRPr sz="2000"/>
          </a:p>
          <a:p>
            <a:pPr marL="457200" lvl="0" indent="-355600" algn="l" rtl="0">
              <a:spcBef>
                <a:spcPts val="600"/>
              </a:spcBef>
              <a:spcAft>
                <a:spcPts val="0"/>
              </a:spcAft>
              <a:buSzPts val="2000"/>
              <a:buChar char="★"/>
            </a:pPr>
            <a:r>
              <a:rPr lang="en" sz="2000"/>
              <a:t>NSSP121 (Natural sciences)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4"/>
        <p:cNvGrpSpPr/>
        <p:nvPr/>
      </p:nvGrpSpPr>
      <p:grpSpPr>
        <a:xfrm>
          <a:off x="0" y="0"/>
          <a:ext cx="0" cy="0"/>
          <a:chOff x="0" y="0"/>
          <a:chExt cx="0" cy="0"/>
        </a:xfrm>
      </p:grpSpPr>
      <p:sp>
        <p:nvSpPr>
          <p:cNvPr id="805" name="Google Shape;805;p10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96</a:t>
            </a:fld>
            <a:endParaRPr>
              <a:solidFill>
                <a:schemeClr val="accent6"/>
              </a:solidFill>
              <a:latin typeface="Lato"/>
              <a:ea typeface="Lato"/>
              <a:cs typeface="Lato"/>
              <a:sym typeface="Lato"/>
            </a:endParaRPr>
          </a:p>
        </p:txBody>
      </p:sp>
      <p:sp>
        <p:nvSpPr>
          <p:cNvPr id="806" name="Google Shape;806;p10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07" name="Google Shape;807;p10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LOPV111 (Life orientation)</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LOPV121 (Life orientation)</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1"/>
        <p:cNvGrpSpPr/>
        <p:nvPr/>
      </p:nvGrpSpPr>
      <p:grpSpPr>
        <a:xfrm>
          <a:off x="0" y="0"/>
          <a:ext cx="0" cy="0"/>
          <a:chOff x="0" y="0"/>
          <a:chExt cx="0" cy="0"/>
        </a:xfrm>
      </p:grpSpPr>
      <p:sp>
        <p:nvSpPr>
          <p:cNvPr id="812" name="Google Shape;812;p10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97</a:t>
            </a:fld>
            <a:endParaRPr>
              <a:solidFill>
                <a:schemeClr val="accent6"/>
              </a:solidFill>
              <a:latin typeface="Lato"/>
              <a:ea typeface="Lato"/>
              <a:cs typeface="Lato"/>
              <a:sym typeface="Lato"/>
            </a:endParaRPr>
          </a:p>
        </p:txBody>
      </p:sp>
      <p:sp>
        <p:nvSpPr>
          <p:cNvPr id="813" name="Google Shape;813;p10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14" name="Google Shape;814;p10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 112 (Accounting)</a:t>
            </a:r>
            <a:endParaRPr sz="2000"/>
          </a:p>
          <a:p>
            <a:pPr marL="457200" lvl="0" indent="-355600" algn="l" rtl="0">
              <a:spcBef>
                <a:spcPts val="600"/>
              </a:spcBef>
              <a:spcAft>
                <a:spcPts val="0"/>
              </a:spcAft>
              <a:buSzPts val="2000"/>
              <a:buChar char="★"/>
            </a:pPr>
            <a:r>
              <a:rPr lang="en" sz="2000"/>
              <a:t>SOFV111 (Sesotho)</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 122 (Accounting)</a:t>
            </a:r>
            <a:endParaRPr sz="2000"/>
          </a:p>
          <a:p>
            <a:pPr marL="457200" lvl="0" indent="-355600" algn="l" rtl="0">
              <a:spcBef>
                <a:spcPts val="600"/>
              </a:spcBef>
              <a:spcAft>
                <a:spcPts val="0"/>
              </a:spcAft>
              <a:buSzPts val="2000"/>
              <a:buChar char="★"/>
            </a:pPr>
            <a:r>
              <a:rPr lang="en" sz="2000"/>
              <a:t>SOFV121 (Sesotho)</a:t>
            </a:r>
            <a:endParaRPr sz="2000"/>
          </a:p>
          <a:p>
            <a:pPr marL="457200" lvl="0" indent="-355600" algn="l" rtl="0">
              <a:spcBef>
                <a:spcPts val="600"/>
              </a:spcBef>
              <a:spcAft>
                <a:spcPts val="0"/>
              </a:spcAft>
              <a:buSzPts val="2000"/>
              <a:buChar char="★"/>
            </a:pPr>
            <a:r>
              <a:rPr lang="en" sz="2000"/>
              <a:t>ECNG 121 (Economics in the Senior Phase)</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5724</Words>
  <Application>Microsoft Office PowerPoint</Application>
  <PresentationFormat>On-screen Show (16:9)</PresentationFormat>
  <Paragraphs>993</Paragraphs>
  <Slides>97</Slides>
  <Notes>97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Barlow SemiBold</vt:lpstr>
      <vt:lpstr>Lato</vt:lpstr>
      <vt:lpstr>Arial</vt:lpstr>
      <vt:lpstr>Barlow Light</vt:lpstr>
      <vt:lpstr>Raleway</vt:lpstr>
      <vt:lpstr>Barlow</vt:lpstr>
      <vt:lpstr>Antonio template</vt:lpstr>
      <vt:lpstr>PowerPoint Presentation</vt:lpstr>
      <vt:lpstr>Virtual orientation</vt:lpstr>
      <vt:lpstr>MODULE CODES</vt:lpstr>
      <vt:lpstr>  For which year of study are you registering? *Click on the year*</vt:lpstr>
      <vt:lpstr>Specifications for ALL first-year students</vt:lpstr>
      <vt:lpstr>PowerPoint Presentation</vt:lpstr>
      <vt:lpstr>What is your first specialisation subject?</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PowerPoint Presentation</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PowerPoint Presentation</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subject(J11):</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subject(J12):</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 J 13:</vt:lpstr>
      <vt:lpstr>Modules for which you should register for the year:</vt:lpstr>
      <vt:lpstr>Modules for which you should register for the year:</vt:lpstr>
      <vt:lpstr>Modules for which you should register for the year:</vt:lpstr>
      <vt:lpstr>PowerPoint Presentation</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Select your second specialisation subject J16:</vt:lpstr>
      <vt:lpstr>Modules for which you should register for the year:</vt:lpstr>
      <vt:lpstr>Modules for which you should register for the year:</vt:lpstr>
      <vt:lpstr>Modules for which you should register for the year:</vt:lpstr>
      <vt:lpstr>Modules for which you should register for the year:</vt:lpstr>
      <vt:lpstr> Select your second specialisation subject (J21):</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ELMA MARAIS</cp:lastModifiedBy>
  <cp:revision>1</cp:revision>
  <dcterms:modified xsi:type="dcterms:W3CDTF">2021-02-24T14:49:25Z</dcterms:modified>
</cp:coreProperties>
</file>